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7" r:id="rId2"/>
    <p:sldId id="270" r:id="rId3"/>
    <p:sldId id="268" r:id="rId4"/>
    <p:sldId id="269" r:id="rId5"/>
    <p:sldId id="257" r:id="rId6"/>
    <p:sldId id="258" r:id="rId7"/>
    <p:sldId id="259" r:id="rId8"/>
    <p:sldId id="256" r:id="rId9"/>
    <p:sldId id="260" r:id="rId10"/>
    <p:sldId id="261" r:id="rId11"/>
    <p:sldId id="262" r:id="rId12"/>
    <p:sldId id="263" r:id="rId13"/>
    <p:sldId id="264" r:id="rId14"/>
    <p:sldId id="265" r:id="rId15"/>
    <p:sldId id="266" r:id="rId16"/>
    <p:sldId id="271"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0" d="100"/>
          <a:sy n="50" d="100"/>
        </p:scale>
        <p:origin x="54" y="1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80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9BBC0-F81E-3477-CB5E-B0B1674FA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0DA8A2-7790-F5B9-E3B3-FAB8C2EB72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E8FDE2-C9BF-4A60-C345-18E7BC8110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1601EF-EE6B-B5B1-EBF3-FDEAE2AF630B}"/>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731761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F816A-3DF1-07BC-38C7-5CF3EB7ED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853A94-0653-DF0D-0D0A-E6256AA353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19155E-5748-6B9F-EB15-FA17B2C2C1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844B0D-0366-09DA-CEE8-DF6C5B6F3A7F}"/>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04376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F7AF5-9E80-FC9B-2650-CC9AD4AE8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51A298-678E-413E-803E-AE42BD70DC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341B6B-5C30-9110-9E1E-D89E112CD2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CACA90-DC92-1EC4-EED2-EA999353AEF2}"/>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6020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25E94-22D8-70AC-7E19-A832A6188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A8145-17B3-3C6A-FA14-46F16D39F4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9E84C-6B2A-37C5-3E63-E7B4D55B64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DD6736-49D2-2455-C9DF-A7A8A298C0CA}"/>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26079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459ED-3CCB-D907-87D5-83629FA85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DDD59-A480-8300-CF17-188228B98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77A2AF-A073-838C-E043-4A2F21DAF7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D0389E-BC91-4975-AC4F-4A2E75CAA2CF}"/>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1624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D5E44-72C6-3C17-1A65-B717E113D5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BC6ABD4-4F80-E3FD-A575-ECEE24669A09}"/>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335253C-1F4B-124F-F697-8FB75CA4D125}"/>
              </a:ext>
            </a:extLst>
          </p:cNvPr>
          <p:cNvSpPr/>
          <p:nvPr/>
        </p:nvSpPr>
        <p:spPr>
          <a:xfrm>
            <a:off x="0" y="0"/>
            <a:ext cx="14630400" cy="8229600"/>
          </a:xfrm>
          <a:prstGeom prst="rect">
            <a:avLst/>
          </a:prstGeom>
          <a:solidFill>
            <a:srgbClr val="FFFFFF">
              <a:alpha val="75000"/>
            </a:srgbClr>
          </a:solidFill>
          <a:ln/>
        </p:spPr>
        <p:txBody>
          <a:bodyPr/>
          <a:lstStyle/>
          <a:p>
            <a:pPr algn="ctr" rtl="0">
              <a:spcBef>
                <a:spcPts val="0"/>
              </a:spcBef>
              <a:spcAft>
                <a:spcPts val="0"/>
              </a:spcAft>
            </a:pPr>
            <a:endParaRPr lang="en-US" sz="5400" b="0" i="0" u="none" strike="noStrike" dirty="0">
              <a:solidFill>
                <a:srgbClr val="4D160F"/>
              </a:solidFill>
              <a:effectLst/>
              <a:latin typeface="Aparajita" panose="020B0502040204020203" pitchFamily="18" charset="0"/>
            </a:endParaRPr>
          </a:p>
          <a:p>
            <a:pPr algn="ctr" rtl="0">
              <a:spcBef>
                <a:spcPts val="0"/>
              </a:spcBef>
              <a:spcAft>
                <a:spcPts val="0"/>
              </a:spcAft>
            </a:pPr>
            <a:r>
              <a:rPr lang="en-US" sz="5400" b="0" i="0" u="none" strike="noStrike" dirty="0">
                <a:solidFill>
                  <a:srgbClr val="4D160F"/>
                </a:solidFill>
                <a:effectLst/>
                <a:latin typeface="Aparajita" panose="020B0502040204020203" pitchFamily="18" charset="0"/>
              </a:rPr>
              <a:t>Presented by: </a:t>
            </a:r>
            <a:r>
              <a:rPr lang="en-US" sz="5400" b="0" i="0" u="none" strike="noStrike" dirty="0">
                <a:solidFill>
                  <a:srgbClr val="4D160F"/>
                </a:solidFill>
                <a:effectLst/>
                <a:latin typeface="Century Schoolbook" panose="02040604050505020304" pitchFamily="18" charset="0"/>
              </a:rPr>
              <a:t>Devansh and Arpit</a:t>
            </a:r>
            <a:endParaRPr lang="en-US" sz="5400" b="0" dirty="0">
              <a:effectLst/>
            </a:endParaRPr>
          </a:p>
          <a:p>
            <a:pPr algn="ctr" rtl="0">
              <a:spcBef>
                <a:spcPts val="580"/>
              </a:spcBef>
              <a:spcAft>
                <a:spcPts val="0"/>
              </a:spcAft>
            </a:pPr>
            <a:r>
              <a:rPr lang="en-US" sz="5400" b="0" i="0" u="none" strike="noStrike" dirty="0">
                <a:solidFill>
                  <a:srgbClr val="4D160F"/>
                </a:solidFill>
                <a:effectLst/>
                <a:latin typeface="Century Schoolbook" panose="02040604050505020304" pitchFamily="18" charset="0"/>
              </a:rPr>
              <a:t>3</a:t>
            </a:r>
            <a:r>
              <a:rPr lang="en-US" sz="5400" baseline="30000" dirty="0">
                <a:solidFill>
                  <a:srgbClr val="4D160F"/>
                </a:solidFill>
                <a:latin typeface="Century Schoolbook" panose="02040604050505020304" pitchFamily="18" charset="0"/>
              </a:rPr>
              <a:t>rd</a:t>
            </a:r>
            <a:r>
              <a:rPr lang="en-US" sz="5400" b="0" i="0" u="none" strike="noStrike" dirty="0">
                <a:solidFill>
                  <a:srgbClr val="4D160F"/>
                </a:solidFill>
                <a:effectLst/>
                <a:latin typeface="Century Schoolbook" panose="02040604050505020304" pitchFamily="18" charset="0"/>
              </a:rPr>
              <a:t> year </a:t>
            </a:r>
            <a:endParaRPr lang="en-US" sz="5400" b="0" dirty="0">
              <a:effectLst/>
            </a:endParaRPr>
          </a:p>
          <a:p>
            <a:pPr algn="ctr" rtl="0">
              <a:spcBef>
                <a:spcPts val="580"/>
              </a:spcBef>
              <a:spcAft>
                <a:spcPts val="0"/>
              </a:spcAft>
            </a:pPr>
            <a:r>
              <a:rPr lang="en-US" sz="5400" b="0" i="0" u="none" strike="noStrike" dirty="0">
                <a:solidFill>
                  <a:srgbClr val="4D160F"/>
                </a:solidFill>
                <a:effectLst/>
                <a:latin typeface="Aparajita" panose="020B0502040204020203" pitchFamily="18" charset="0"/>
              </a:rPr>
              <a:t>Department of Computer Science Engineering </a:t>
            </a:r>
          </a:p>
          <a:p>
            <a:pPr algn="ctr" rtl="0">
              <a:spcBef>
                <a:spcPts val="580"/>
              </a:spcBef>
              <a:spcAft>
                <a:spcPts val="0"/>
              </a:spcAft>
            </a:pPr>
            <a:r>
              <a:rPr lang="en-US" sz="5400" b="0" i="0" u="none" strike="noStrike" dirty="0">
                <a:solidFill>
                  <a:srgbClr val="4D160F"/>
                </a:solidFill>
                <a:effectLst/>
                <a:latin typeface="Aparajita" panose="020B0502040204020203" pitchFamily="18" charset="0"/>
              </a:rPr>
              <a:t>JECRC University, Jaipur.</a:t>
            </a:r>
            <a:endParaRPr lang="en-US" sz="5400" b="0" dirty="0">
              <a:effectLst/>
            </a:endParaRPr>
          </a:p>
          <a:p>
            <a:pPr algn="ctr" rtl="0">
              <a:spcBef>
                <a:spcPts val="580"/>
              </a:spcBef>
              <a:spcAft>
                <a:spcPts val="0"/>
              </a:spcAft>
            </a:pPr>
            <a:r>
              <a:rPr lang="en-US" sz="5400" b="0" i="0" u="none" strike="noStrike" dirty="0">
                <a:solidFill>
                  <a:srgbClr val="4D160F"/>
                </a:solidFill>
                <a:effectLst/>
                <a:latin typeface="Aparajita" panose="020B0502040204020203" pitchFamily="18" charset="0"/>
              </a:rPr>
              <a:t>Registration  Number: 21BCON078 and 21BCON067</a:t>
            </a:r>
          </a:p>
          <a:p>
            <a:pPr algn="ctr" rtl="0">
              <a:spcBef>
                <a:spcPts val="580"/>
              </a:spcBef>
              <a:spcAft>
                <a:spcPts val="0"/>
              </a:spcAft>
            </a:pPr>
            <a:r>
              <a:rPr lang="en-US" sz="5400" b="0" i="0" u="none" strike="noStrike" dirty="0">
                <a:solidFill>
                  <a:srgbClr val="4D160F"/>
                </a:solidFill>
                <a:effectLst/>
                <a:latin typeface="Aparajita" panose="020B0502040204020203" pitchFamily="18" charset="0"/>
              </a:rPr>
              <a:t>Section: B</a:t>
            </a:r>
          </a:p>
          <a:p>
            <a:pPr algn="ctr" rtl="0">
              <a:spcBef>
                <a:spcPts val="580"/>
              </a:spcBef>
              <a:spcAft>
                <a:spcPts val="0"/>
              </a:spcAft>
            </a:pPr>
            <a:r>
              <a:rPr lang="en-US" sz="5400" b="0" i="0" u="none" strike="noStrike" dirty="0">
                <a:solidFill>
                  <a:srgbClr val="4D160F"/>
                </a:solidFill>
                <a:effectLst/>
                <a:latin typeface="Aparajita" panose="020B0502040204020203" pitchFamily="18" charset="0"/>
              </a:rPr>
              <a:t> Year: 2024</a:t>
            </a:r>
            <a:endParaRPr lang="en-US" sz="5400" b="0" dirty="0">
              <a:effectLst/>
            </a:endParaRPr>
          </a:p>
          <a:p>
            <a:br>
              <a:rPr lang="en-US" dirty="0"/>
            </a:br>
            <a:endParaRPr lang="en-IN" dirty="0"/>
          </a:p>
        </p:txBody>
      </p:sp>
      <p:sp>
        <p:nvSpPr>
          <p:cNvPr id="6" name="Text 1">
            <a:extLst>
              <a:ext uri="{FF2B5EF4-FFF2-40B4-BE49-F238E27FC236}">
                <a16:creationId xmlns:a16="http://schemas.microsoft.com/office/drawing/2014/main" id="{2C72EB91-B987-5AB1-0E53-9B1338413A2D}"/>
              </a:ext>
            </a:extLst>
          </p:cNvPr>
          <p:cNvSpPr/>
          <p:nvPr/>
        </p:nvSpPr>
        <p:spPr>
          <a:xfrm>
            <a:off x="833199" y="1480661"/>
            <a:ext cx="7477601" cy="2874645"/>
          </a:xfrm>
          <a:prstGeom prst="rect">
            <a:avLst/>
          </a:prstGeom>
          <a:noFill/>
          <a:ln/>
        </p:spPr>
        <p:txBody>
          <a:bodyPr wrap="square" rtlCol="0" anchor="t"/>
          <a:lstStyle/>
          <a:p>
            <a:pPr marL="0" indent="0">
              <a:lnSpc>
                <a:spcPts val="7545"/>
              </a:lnSpc>
              <a:buNone/>
            </a:pPr>
            <a:endParaRPr lang="en-US" sz="6036" dirty="0"/>
          </a:p>
        </p:txBody>
      </p:sp>
      <p:sp>
        <p:nvSpPr>
          <p:cNvPr id="8" name="Shape 3">
            <a:extLst>
              <a:ext uri="{FF2B5EF4-FFF2-40B4-BE49-F238E27FC236}">
                <a16:creationId xmlns:a16="http://schemas.microsoft.com/office/drawing/2014/main" id="{2418E81C-D605-BBD0-F803-45527175E5B2}"/>
              </a:ext>
            </a:extLst>
          </p:cNvPr>
          <p:cNvSpPr/>
          <p:nvPr/>
        </p:nvSpPr>
        <p:spPr>
          <a:xfrm>
            <a:off x="833199" y="6376749"/>
            <a:ext cx="355402" cy="355402"/>
          </a:xfrm>
          <a:prstGeom prst="roundRect">
            <a:avLst>
              <a:gd name="adj" fmla="val 25726039"/>
            </a:avLst>
          </a:prstGeom>
          <a:noFill/>
          <a:ln w="7620">
            <a:solidFill>
              <a:srgbClr val="FFFFFF"/>
            </a:solidFill>
            <a:prstDash val="solid"/>
          </a:ln>
        </p:spPr>
      </p:sp>
    </p:spTree>
    <p:extLst>
      <p:ext uri="{BB962C8B-B14F-4D97-AF65-F5344CB8AC3E}">
        <p14:creationId xmlns:p14="http://schemas.microsoft.com/office/powerpoint/2010/main" val="322807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76933"/>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OSPF Packet Types and Neighbor Relationships</a:t>
            </a:r>
            <a:endParaRPr lang="en-US" sz="4374" dirty="0"/>
          </a:p>
        </p:txBody>
      </p:sp>
      <p:sp>
        <p:nvSpPr>
          <p:cNvPr id="5" name="Text 2"/>
          <p:cNvSpPr/>
          <p:nvPr/>
        </p:nvSpPr>
        <p:spPr>
          <a:xfrm>
            <a:off x="2348389" y="3098840"/>
            <a:ext cx="469570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OSPF utilizes several packet types to establish and maintain neighbor relationships between routers. These include Hello packets, Database Description packets, Link-State Request packets, and Link-State Update packets.</a:t>
            </a:r>
            <a:endParaRPr lang="en-US" sz="1750" dirty="0"/>
          </a:p>
        </p:txBody>
      </p:sp>
      <p:sp>
        <p:nvSpPr>
          <p:cNvPr id="6" name="Text 3"/>
          <p:cNvSpPr/>
          <p:nvPr/>
        </p:nvSpPr>
        <p:spPr>
          <a:xfrm>
            <a:off x="2348389" y="5075753"/>
            <a:ext cx="469570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OSPF neighbors exchange these packets to discover each other, synchronize their link-state databases, and share routing updates. Establishing and maintaining these neighbor relationships is crucial for the proper operation of the OSPF protocol.</a:t>
            </a:r>
            <a:endParaRPr lang="en-US" sz="1750" dirty="0"/>
          </a:p>
        </p:txBody>
      </p:sp>
      <p:pic>
        <p:nvPicPr>
          <p:cNvPr id="7" name="Image 1" descr="preencoded.png"/>
          <p:cNvPicPr>
            <a:picLocks noChangeAspect="1"/>
          </p:cNvPicPr>
          <p:nvPr/>
        </p:nvPicPr>
        <p:blipFill>
          <a:blip r:embed="rId4"/>
          <a:stretch>
            <a:fillRect/>
          </a:stretch>
        </p:blipFill>
        <p:spPr>
          <a:xfrm>
            <a:off x="7593687" y="3148846"/>
            <a:ext cx="4695706" cy="31328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p:spPr>
      </p:sp>
      <p:sp>
        <p:nvSpPr>
          <p:cNvPr id="4" name="Text 1"/>
          <p:cNvSpPr/>
          <p:nvPr/>
        </p:nvSpPr>
        <p:spPr>
          <a:xfrm>
            <a:off x="2961203" y="535543"/>
            <a:ext cx="8707993" cy="1217295"/>
          </a:xfrm>
          <a:prstGeom prst="rect">
            <a:avLst/>
          </a:prstGeom>
          <a:noFill/>
          <a:ln/>
        </p:spPr>
        <p:txBody>
          <a:bodyPr wrap="square" rtlCol="0" anchor="t"/>
          <a:lstStyle/>
          <a:p>
            <a:pPr marL="0" indent="0">
              <a:lnSpc>
                <a:spcPts val="4793"/>
              </a:lnSpc>
              <a:buNone/>
            </a:pPr>
            <a:r>
              <a:rPr lang="en-US" sz="3834" b="1" kern="0" spc="-31" dirty="0">
                <a:solidFill>
                  <a:srgbClr val="000000"/>
                </a:solidFill>
                <a:latin typeface="adonis-web" pitchFamily="34" charset="0"/>
                <a:ea typeface="adonis-web" pitchFamily="34" charset="-122"/>
                <a:cs typeface="adonis-web" pitchFamily="34" charset="-120"/>
              </a:rPr>
              <a:t>OSPF Area Hierarchy and Route Summarization</a:t>
            </a:r>
            <a:endParaRPr lang="en-US" sz="3834" dirty="0"/>
          </a:p>
        </p:txBody>
      </p:sp>
      <p:pic>
        <p:nvPicPr>
          <p:cNvPr id="5" name="Image 1" descr="preencoded.png"/>
          <p:cNvPicPr>
            <a:picLocks noChangeAspect="1"/>
          </p:cNvPicPr>
          <p:nvPr/>
        </p:nvPicPr>
        <p:blipFill>
          <a:blip r:embed="rId4"/>
          <a:stretch>
            <a:fillRect/>
          </a:stretch>
        </p:blipFill>
        <p:spPr>
          <a:xfrm>
            <a:off x="4419719" y="2142292"/>
            <a:ext cx="1436727" cy="1433632"/>
          </a:xfrm>
          <a:prstGeom prst="rect">
            <a:avLst/>
          </a:prstGeom>
        </p:spPr>
      </p:pic>
      <p:sp>
        <p:nvSpPr>
          <p:cNvPr id="6" name="Text 2"/>
          <p:cNvSpPr/>
          <p:nvPr/>
        </p:nvSpPr>
        <p:spPr>
          <a:xfrm>
            <a:off x="5070753" y="2850118"/>
            <a:ext cx="134660" cy="389573"/>
          </a:xfrm>
          <a:prstGeom prst="rect">
            <a:avLst/>
          </a:prstGeom>
          <a:noFill/>
          <a:ln/>
        </p:spPr>
        <p:txBody>
          <a:bodyPr wrap="none" rtlCol="0" anchor="t"/>
          <a:lstStyle/>
          <a:p>
            <a:pPr marL="0" indent="0" algn="ctr">
              <a:lnSpc>
                <a:spcPts val="3067"/>
              </a:lnSpc>
              <a:buNone/>
            </a:pPr>
            <a:r>
              <a:rPr lang="en-US" sz="1917" b="1" kern="0" spc="-31" dirty="0">
                <a:solidFill>
                  <a:srgbClr val="272525"/>
                </a:solidFill>
                <a:latin typeface="adonis-web" pitchFamily="34" charset="0"/>
                <a:ea typeface="adonis-web" pitchFamily="34" charset="-122"/>
                <a:cs typeface="adonis-web" pitchFamily="34" charset="-120"/>
              </a:rPr>
              <a:t>1</a:t>
            </a:r>
            <a:endParaRPr lang="en-US" sz="1917" dirty="0"/>
          </a:p>
        </p:txBody>
      </p:sp>
      <p:sp>
        <p:nvSpPr>
          <p:cNvPr id="7" name="Text 3"/>
          <p:cNvSpPr/>
          <p:nvPr/>
        </p:nvSpPr>
        <p:spPr>
          <a:xfrm>
            <a:off x="6051113" y="2492693"/>
            <a:ext cx="2434709" cy="304324"/>
          </a:xfrm>
          <a:prstGeom prst="rect">
            <a:avLst/>
          </a:prstGeom>
          <a:noFill/>
          <a:ln/>
        </p:spPr>
        <p:txBody>
          <a:bodyPr wrap="none" rtlCol="0" anchor="t"/>
          <a:lstStyle/>
          <a:p>
            <a:pPr marL="0" indent="0" algn="l">
              <a:lnSpc>
                <a:spcPts val="2396"/>
              </a:lnSpc>
              <a:buNone/>
            </a:pPr>
            <a:r>
              <a:rPr lang="en-US" sz="1917" b="1" kern="0" spc="-31" dirty="0">
                <a:solidFill>
                  <a:srgbClr val="272525"/>
                </a:solidFill>
                <a:latin typeface="adonis-web" pitchFamily="34" charset="0"/>
                <a:ea typeface="adonis-web" pitchFamily="34" charset="-122"/>
                <a:cs typeface="adonis-web" pitchFamily="34" charset="-120"/>
              </a:rPr>
              <a:t>Backbone Area (Area 0)</a:t>
            </a:r>
            <a:endParaRPr lang="en-US" sz="1917" dirty="0"/>
          </a:p>
        </p:txBody>
      </p:sp>
      <p:sp>
        <p:nvSpPr>
          <p:cNvPr id="8" name="Text 4"/>
          <p:cNvSpPr/>
          <p:nvPr/>
        </p:nvSpPr>
        <p:spPr>
          <a:xfrm>
            <a:off x="6051113" y="2913817"/>
            <a:ext cx="3786545" cy="311587"/>
          </a:xfrm>
          <a:prstGeom prst="rect">
            <a:avLst/>
          </a:prstGeom>
          <a:noFill/>
          <a:ln/>
        </p:spPr>
        <p:txBody>
          <a:bodyPr wrap="none" rtlCol="0" anchor="t"/>
          <a:lstStyle/>
          <a:p>
            <a:pPr marL="0" indent="0" algn="l">
              <a:lnSpc>
                <a:spcPts val="2454"/>
              </a:lnSpc>
              <a:buNone/>
            </a:pPr>
            <a:r>
              <a:rPr lang="en-US" sz="1534" kern="0" spc="-31" dirty="0">
                <a:solidFill>
                  <a:srgbClr val="272525"/>
                </a:solidFill>
                <a:latin typeface="Source Sans Pro" pitchFamily="34" charset="0"/>
                <a:ea typeface="Source Sans Pro" pitchFamily="34" charset="-122"/>
                <a:cs typeface="Source Sans Pro" pitchFamily="34" charset="-120"/>
              </a:rPr>
              <a:t>The central nervous system of the OSPF network.</a:t>
            </a:r>
            <a:endParaRPr lang="en-US" sz="1534" dirty="0"/>
          </a:p>
        </p:txBody>
      </p:sp>
      <p:sp>
        <p:nvSpPr>
          <p:cNvPr id="9" name="Shape 5"/>
          <p:cNvSpPr/>
          <p:nvPr/>
        </p:nvSpPr>
        <p:spPr>
          <a:xfrm>
            <a:off x="5905024" y="3578632"/>
            <a:ext cx="5715595" cy="19467"/>
          </a:xfrm>
          <a:prstGeom prst="roundRect">
            <a:avLst>
              <a:gd name="adj" fmla="val 450266"/>
            </a:avLst>
          </a:prstGeom>
          <a:solidFill>
            <a:srgbClr val="D6BADD"/>
          </a:solidFill>
          <a:ln/>
        </p:spPr>
      </p:sp>
      <p:pic>
        <p:nvPicPr>
          <p:cNvPr id="10" name="Image 2" descr="preencoded.png"/>
          <p:cNvPicPr>
            <a:picLocks noChangeAspect="1"/>
          </p:cNvPicPr>
          <p:nvPr/>
        </p:nvPicPr>
        <p:blipFill>
          <a:blip r:embed="rId5"/>
          <a:stretch>
            <a:fillRect/>
          </a:stretch>
        </p:blipFill>
        <p:spPr>
          <a:xfrm>
            <a:off x="3701296" y="3624501"/>
            <a:ext cx="2873573" cy="1433632"/>
          </a:xfrm>
          <a:prstGeom prst="rect">
            <a:avLst/>
          </a:prstGeom>
        </p:spPr>
      </p:pic>
      <p:sp>
        <p:nvSpPr>
          <p:cNvPr id="11" name="Text 6"/>
          <p:cNvSpPr/>
          <p:nvPr/>
        </p:nvSpPr>
        <p:spPr>
          <a:xfrm>
            <a:off x="5070634" y="4146471"/>
            <a:ext cx="134660" cy="389573"/>
          </a:xfrm>
          <a:prstGeom prst="rect">
            <a:avLst/>
          </a:prstGeom>
          <a:noFill/>
          <a:ln/>
        </p:spPr>
        <p:txBody>
          <a:bodyPr wrap="none" rtlCol="0" anchor="t"/>
          <a:lstStyle/>
          <a:p>
            <a:pPr marL="0" indent="0" algn="ctr">
              <a:lnSpc>
                <a:spcPts val="3067"/>
              </a:lnSpc>
              <a:buNone/>
            </a:pPr>
            <a:r>
              <a:rPr lang="en-US" sz="1917" b="1" kern="0" spc="-31" dirty="0">
                <a:solidFill>
                  <a:srgbClr val="272525"/>
                </a:solidFill>
                <a:latin typeface="adonis-web" pitchFamily="34" charset="0"/>
                <a:ea typeface="adonis-web" pitchFamily="34" charset="-122"/>
                <a:cs typeface="adonis-web" pitchFamily="34" charset="-120"/>
              </a:rPr>
              <a:t>2</a:t>
            </a:r>
            <a:endParaRPr lang="en-US" sz="1917" dirty="0"/>
          </a:p>
        </p:txBody>
      </p:sp>
      <p:sp>
        <p:nvSpPr>
          <p:cNvPr id="12" name="Text 7"/>
          <p:cNvSpPr/>
          <p:nvPr/>
        </p:nvSpPr>
        <p:spPr>
          <a:xfrm>
            <a:off x="6769537" y="3819168"/>
            <a:ext cx="2434709" cy="304324"/>
          </a:xfrm>
          <a:prstGeom prst="rect">
            <a:avLst/>
          </a:prstGeom>
          <a:noFill/>
          <a:ln/>
        </p:spPr>
        <p:txBody>
          <a:bodyPr wrap="none" rtlCol="0" anchor="t"/>
          <a:lstStyle/>
          <a:p>
            <a:pPr marL="0" indent="0" algn="l">
              <a:lnSpc>
                <a:spcPts val="2396"/>
              </a:lnSpc>
              <a:buNone/>
            </a:pPr>
            <a:r>
              <a:rPr lang="en-US" sz="1917" b="1" kern="0" spc="-31" dirty="0">
                <a:solidFill>
                  <a:srgbClr val="272525"/>
                </a:solidFill>
                <a:latin typeface="adonis-web" pitchFamily="34" charset="0"/>
                <a:ea typeface="adonis-web" pitchFamily="34" charset="-122"/>
                <a:cs typeface="adonis-web" pitchFamily="34" charset="-120"/>
              </a:rPr>
              <a:t>Regular Areas</a:t>
            </a:r>
            <a:endParaRPr lang="en-US" sz="1917" dirty="0"/>
          </a:p>
        </p:txBody>
      </p:sp>
      <p:sp>
        <p:nvSpPr>
          <p:cNvPr id="13" name="Text 8"/>
          <p:cNvSpPr/>
          <p:nvPr/>
        </p:nvSpPr>
        <p:spPr>
          <a:xfrm>
            <a:off x="6769537" y="4240292"/>
            <a:ext cx="4704993" cy="623173"/>
          </a:xfrm>
          <a:prstGeom prst="rect">
            <a:avLst/>
          </a:prstGeom>
          <a:noFill/>
          <a:ln/>
        </p:spPr>
        <p:txBody>
          <a:bodyPr wrap="square" rtlCol="0" anchor="t"/>
          <a:lstStyle/>
          <a:p>
            <a:pPr marL="0" indent="0" algn="l">
              <a:lnSpc>
                <a:spcPts val="2454"/>
              </a:lnSpc>
              <a:buNone/>
            </a:pPr>
            <a:r>
              <a:rPr lang="en-US" sz="1534" kern="0" spc="-31" dirty="0">
                <a:solidFill>
                  <a:srgbClr val="272525"/>
                </a:solidFill>
                <a:latin typeface="Source Sans Pro" pitchFamily="34" charset="0"/>
                <a:ea typeface="Source Sans Pro" pitchFamily="34" charset="-122"/>
                <a:cs typeface="Source Sans Pro" pitchFamily="34" charset="-120"/>
              </a:rPr>
              <a:t>Interconnected with the backbone, these areas contain internal routing.</a:t>
            </a:r>
            <a:endParaRPr lang="en-US" sz="1534" dirty="0"/>
          </a:p>
        </p:txBody>
      </p:sp>
      <p:sp>
        <p:nvSpPr>
          <p:cNvPr id="14" name="Shape 9"/>
          <p:cNvSpPr/>
          <p:nvPr/>
        </p:nvSpPr>
        <p:spPr>
          <a:xfrm>
            <a:off x="6623447" y="5060841"/>
            <a:ext cx="4997172" cy="19467"/>
          </a:xfrm>
          <a:prstGeom prst="roundRect">
            <a:avLst>
              <a:gd name="adj" fmla="val 450266"/>
            </a:avLst>
          </a:prstGeom>
          <a:solidFill>
            <a:srgbClr val="D6BADD"/>
          </a:solidFill>
          <a:ln/>
        </p:spPr>
      </p:sp>
      <p:pic>
        <p:nvPicPr>
          <p:cNvPr id="15" name="Image 3" descr="preencoded.png"/>
          <p:cNvPicPr>
            <a:picLocks noChangeAspect="1"/>
          </p:cNvPicPr>
          <p:nvPr/>
        </p:nvPicPr>
        <p:blipFill>
          <a:blip r:embed="rId6"/>
          <a:stretch>
            <a:fillRect/>
          </a:stretch>
        </p:blipFill>
        <p:spPr>
          <a:xfrm>
            <a:off x="2982873" y="5106710"/>
            <a:ext cx="4310420" cy="1433632"/>
          </a:xfrm>
          <a:prstGeom prst="rect">
            <a:avLst/>
          </a:prstGeom>
        </p:spPr>
      </p:pic>
      <p:sp>
        <p:nvSpPr>
          <p:cNvPr id="16" name="Text 10"/>
          <p:cNvSpPr/>
          <p:nvPr/>
        </p:nvSpPr>
        <p:spPr>
          <a:xfrm>
            <a:off x="5070753" y="5628680"/>
            <a:ext cx="134660" cy="389573"/>
          </a:xfrm>
          <a:prstGeom prst="rect">
            <a:avLst/>
          </a:prstGeom>
          <a:noFill/>
          <a:ln/>
        </p:spPr>
        <p:txBody>
          <a:bodyPr wrap="none" rtlCol="0" anchor="t"/>
          <a:lstStyle/>
          <a:p>
            <a:pPr marL="0" indent="0" algn="ctr">
              <a:lnSpc>
                <a:spcPts val="3067"/>
              </a:lnSpc>
              <a:buNone/>
            </a:pPr>
            <a:r>
              <a:rPr lang="en-US" sz="1917" b="1" kern="0" spc="-31" dirty="0">
                <a:solidFill>
                  <a:srgbClr val="272525"/>
                </a:solidFill>
                <a:latin typeface="adonis-web" pitchFamily="34" charset="0"/>
                <a:ea typeface="adonis-web" pitchFamily="34" charset="-122"/>
                <a:cs typeface="adonis-web" pitchFamily="34" charset="-120"/>
              </a:rPr>
              <a:t>3</a:t>
            </a:r>
            <a:endParaRPr lang="en-US" sz="1917" dirty="0"/>
          </a:p>
        </p:txBody>
      </p:sp>
      <p:sp>
        <p:nvSpPr>
          <p:cNvPr id="17" name="Text 11"/>
          <p:cNvSpPr/>
          <p:nvPr/>
        </p:nvSpPr>
        <p:spPr>
          <a:xfrm>
            <a:off x="7487960" y="5301377"/>
            <a:ext cx="2434709" cy="304324"/>
          </a:xfrm>
          <a:prstGeom prst="rect">
            <a:avLst/>
          </a:prstGeom>
          <a:noFill/>
          <a:ln/>
        </p:spPr>
        <p:txBody>
          <a:bodyPr wrap="none" rtlCol="0" anchor="t"/>
          <a:lstStyle/>
          <a:p>
            <a:pPr marL="0" indent="0" algn="l">
              <a:lnSpc>
                <a:spcPts val="2396"/>
              </a:lnSpc>
              <a:buNone/>
            </a:pPr>
            <a:r>
              <a:rPr lang="en-US" sz="1917" b="1" kern="0" spc="-31" dirty="0">
                <a:solidFill>
                  <a:srgbClr val="272525"/>
                </a:solidFill>
                <a:latin typeface="adonis-web" pitchFamily="34" charset="0"/>
                <a:ea typeface="adonis-web" pitchFamily="34" charset="-122"/>
                <a:cs typeface="adonis-web" pitchFamily="34" charset="-120"/>
              </a:rPr>
              <a:t>Stub Areas</a:t>
            </a:r>
            <a:endParaRPr lang="en-US" sz="1917" dirty="0"/>
          </a:p>
        </p:txBody>
      </p:sp>
      <p:sp>
        <p:nvSpPr>
          <p:cNvPr id="18" name="Text 12"/>
          <p:cNvSpPr/>
          <p:nvPr/>
        </p:nvSpPr>
        <p:spPr>
          <a:xfrm>
            <a:off x="7487960" y="5722501"/>
            <a:ext cx="3986570" cy="623173"/>
          </a:xfrm>
          <a:prstGeom prst="rect">
            <a:avLst/>
          </a:prstGeom>
          <a:noFill/>
          <a:ln/>
        </p:spPr>
        <p:txBody>
          <a:bodyPr wrap="square" rtlCol="0" anchor="t"/>
          <a:lstStyle/>
          <a:p>
            <a:pPr marL="0" indent="0" algn="l">
              <a:lnSpc>
                <a:spcPts val="2454"/>
              </a:lnSpc>
              <a:buNone/>
            </a:pPr>
            <a:r>
              <a:rPr lang="en-US" sz="1534" kern="0" spc="-31" dirty="0">
                <a:solidFill>
                  <a:srgbClr val="272525"/>
                </a:solidFill>
                <a:latin typeface="Source Sans Pro" pitchFamily="34" charset="0"/>
                <a:ea typeface="Source Sans Pro" pitchFamily="34" charset="-122"/>
                <a:cs typeface="Source Sans Pro" pitchFamily="34" charset="-120"/>
              </a:rPr>
              <a:t>Areas with limited or no external connectivity, optimized for efficiency.</a:t>
            </a:r>
            <a:endParaRPr lang="en-US" sz="1534" dirty="0"/>
          </a:p>
        </p:txBody>
      </p:sp>
      <p:sp>
        <p:nvSpPr>
          <p:cNvPr id="19" name="Text 13"/>
          <p:cNvSpPr/>
          <p:nvPr/>
        </p:nvSpPr>
        <p:spPr>
          <a:xfrm>
            <a:off x="2961203" y="6759416"/>
            <a:ext cx="8707993" cy="934760"/>
          </a:xfrm>
          <a:prstGeom prst="rect">
            <a:avLst/>
          </a:prstGeom>
          <a:noFill/>
          <a:ln/>
        </p:spPr>
        <p:txBody>
          <a:bodyPr wrap="square" rtlCol="0" anchor="t"/>
          <a:lstStyle/>
          <a:p>
            <a:pPr marL="0" indent="0">
              <a:lnSpc>
                <a:spcPts val="2454"/>
              </a:lnSpc>
              <a:buNone/>
            </a:pPr>
            <a:r>
              <a:rPr lang="en-US" sz="1534" kern="0" spc="-31" dirty="0">
                <a:solidFill>
                  <a:srgbClr val="272525"/>
                </a:solidFill>
                <a:latin typeface="Source Sans Pro" pitchFamily="34" charset="0"/>
                <a:ea typeface="Source Sans Pro" pitchFamily="34" charset="-122"/>
                <a:cs typeface="Source Sans Pro" pitchFamily="34" charset="-120"/>
              </a:rPr>
              <a:t>OSPF organizes networks into a hierarchical structure of areas, with Area 0 serving as the backbone. This allows for more efficient routing and reduced complexity, as information can be summarized at area boundaries. Stub areas further optimize routing by limiting external routes, resulting in smaller routing tables.</a:t>
            </a:r>
            <a:endParaRPr lang="en-US" sz="153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389465" y="607576"/>
            <a:ext cx="9851469" cy="1377077"/>
          </a:xfrm>
          <a:prstGeom prst="rect">
            <a:avLst/>
          </a:prstGeom>
          <a:noFill/>
          <a:ln/>
        </p:spPr>
        <p:txBody>
          <a:bodyPr wrap="square" rtlCol="0" anchor="t"/>
          <a:lstStyle/>
          <a:p>
            <a:pPr marL="0" indent="0">
              <a:lnSpc>
                <a:spcPts val="5422"/>
              </a:lnSpc>
              <a:buNone/>
            </a:pPr>
            <a:r>
              <a:rPr lang="en-US" sz="4338" b="1" kern="0" spc="-35" dirty="0">
                <a:solidFill>
                  <a:srgbClr val="000000"/>
                </a:solidFill>
                <a:latin typeface="adonis-web" pitchFamily="34" charset="0"/>
                <a:ea typeface="adonis-web" pitchFamily="34" charset="-122"/>
                <a:cs typeface="adonis-web" pitchFamily="34" charset="-120"/>
              </a:rPr>
              <a:t>Designing an OSPF WAN Network Topology</a:t>
            </a:r>
            <a:endParaRPr lang="en-US" sz="4338" dirty="0"/>
          </a:p>
        </p:txBody>
      </p:sp>
      <p:sp>
        <p:nvSpPr>
          <p:cNvPr id="7" name="Shape 3"/>
          <p:cNvSpPr/>
          <p:nvPr/>
        </p:nvSpPr>
        <p:spPr>
          <a:xfrm>
            <a:off x="2697956" y="2315170"/>
            <a:ext cx="44053" cy="5306854"/>
          </a:xfrm>
          <a:prstGeom prst="roundRect">
            <a:avLst>
              <a:gd name="adj" fmla="val 225099"/>
            </a:avLst>
          </a:prstGeom>
          <a:solidFill>
            <a:srgbClr val="D6BADD"/>
          </a:solidFill>
          <a:ln/>
        </p:spPr>
      </p:sp>
      <p:sp>
        <p:nvSpPr>
          <p:cNvPr id="8" name="Shape 4"/>
          <p:cNvSpPr/>
          <p:nvPr/>
        </p:nvSpPr>
        <p:spPr>
          <a:xfrm>
            <a:off x="2967871" y="2713077"/>
            <a:ext cx="771168" cy="44053"/>
          </a:xfrm>
          <a:prstGeom prst="roundRect">
            <a:avLst>
              <a:gd name="adj" fmla="val 225099"/>
            </a:avLst>
          </a:prstGeom>
          <a:solidFill>
            <a:srgbClr val="D6BADD"/>
          </a:solidFill>
          <a:ln/>
        </p:spPr>
      </p:sp>
      <p:sp>
        <p:nvSpPr>
          <p:cNvPr id="9" name="Shape 5"/>
          <p:cNvSpPr/>
          <p:nvPr/>
        </p:nvSpPr>
        <p:spPr>
          <a:xfrm>
            <a:off x="2472095" y="2487335"/>
            <a:ext cx="495776" cy="495776"/>
          </a:xfrm>
          <a:prstGeom prst="roundRect">
            <a:avLst>
              <a:gd name="adj" fmla="val 20002"/>
            </a:avLst>
          </a:prstGeom>
          <a:solidFill>
            <a:srgbClr val="F0D4F7"/>
          </a:solidFill>
          <a:ln w="7620">
            <a:solidFill>
              <a:srgbClr val="D6BADD"/>
            </a:solidFill>
            <a:prstDash val="solid"/>
          </a:ln>
        </p:spPr>
      </p:sp>
      <p:sp>
        <p:nvSpPr>
          <p:cNvPr id="10" name="Text 6"/>
          <p:cNvSpPr/>
          <p:nvPr/>
        </p:nvSpPr>
        <p:spPr>
          <a:xfrm>
            <a:off x="2628186" y="2528649"/>
            <a:ext cx="183594"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adonis-web" pitchFamily="34" charset="0"/>
                <a:ea typeface="adonis-web" pitchFamily="34" charset="-122"/>
                <a:cs typeface="adonis-web" pitchFamily="34" charset="-120"/>
              </a:rPr>
              <a:t>1</a:t>
            </a:r>
            <a:endParaRPr lang="en-US" sz="2603" dirty="0"/>
          </a:p>
        </p:txBody>
      </p:sp>
      <p:sp>
        <p:nvSpPr>
          <p:cNvPr id="11" name="Text 7"/>
          <p:cNvSpPr/>
          <p:nvPr/>
        </p:nvSpPr>
        <p:spPr>
          <a:xfrm>
            <a:off x="3931920" y="2535436"/>
            <a:ext cx="2754511" cy="344329"/>
          </a:xfrm>
          <a:prstGeom prst="rect">
            <a:avLst/>
          </a:prstGeom>
          <a:noFill/>
          <a:ln/>
        </p:spPr>
        <p:txBody>
          <a:bodyPr wrap="none" rtlCol="0" anchor="t"/>
          <a:lstStyle/>
          <a:p>
            <a:pPr marL="0" indent="0" algn="l">
              <a:lnSpc>
                <a:spcPts val="2711"/>
              </a:lnSpc>
              <a:buNone/>
            </a:pPr>
            <a:r>
              <a:rPr lang="en-US" sz="2169" b="1" kern="0" spc="-35" dirty="0">
                <a:solidFill>
                  <a:srgbClr val="272525"/>
                </a:solidFill>
                <a:latin typeface="adonis-web" pitchFamily="34" charset="0"/>
                <a:ea typeface="adonis-web" pitchFamily="34" charset="-122"/>
                <a:cs typeface="adonis-web" pitchFamily="34" charset="-120"/>
              </a:rPr>
              <a:t>Assess Network Scope</a:t>
            </a:r>
            <a:endParaRPr lang="en-US" sz="2169" dirty="0"/>
          </a:p>
        </p:txBody>
      </p:sp>
      <p:sp>
        <p:nvSpPr>
          <p:cNvPr id="12" name="Text 8"/>
          <p:cNvSpPr/>
          <p:nvPr/>
        </p:nvSpPr>
        <p:spPr>
          <a:xfrm>
            <a:off x="3931920" y="3011924"/>
            <a:ext cx="8309015"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Evaluate the geographic reach, number of remote sites, and overall size of the WAN to determine the appropriate OSPF design approach.</a:t>
            </a:r>
            <a:endParaRPr lang="en-US" sz="1735" dirty="0"/>
          </a:p>
        </p:txBody>
      </p:sp>
      <p:sp>
        <p:nvSpPr>
          <p:cNvPr id="13" name="Shape 9"/>
          <p:cNvSpPr/>
          <p:nvPr/>
        </p:nvSpPr>
        <p:spPr>
          <a:xfrm>
            <a:off x="2967871" y="4555450"/>
            <a:ext cx="771168" cy="44053"/>
          </a:xfrm>
          <a:prstGeom prst="roundRect">
            <a:avLst>
              <a:gd name="adj" fmla="val 225099"/>
            </a:avLst>
          </a:prstGeom>
          <a:solidFill>
            <a:srgbClr val="D6BADD"/>
          </a:solidFill>
          <a:ln/>
        </p:spPr>
      </p:sp>
      <p:sp>
        <p:nvSpPr>
          <p:cNvPr id="14" name="Shape 10"/>
          <p:cNvSpPr/>
          <p:nvPr/>
        </p:nvSpPr>
        <p:spPr>
          <a:xfrm>
            <a:off x="2472095" y="4329708"/>
            <a:ext cx="495776" cy="495776"/>
          </a:xfrm>
          <a:prstGeom prst="roundRect">
            <a:avLst>
              <a:gd name="adj" fmla="val 20002"/>
            </a:avLst>
          </a:prstGeom>
          <a:solidFill>
            <a:srgbClr val="F0D4F7"/>
          </a:solidFill>
          <a:ln w="7620">
            <a:solidFill>
              <a:srgbClr val="D6BADD"/>
            </a:solidFill>
            <a:prstDash val="solid"/>
          </a:ln>
        </p:spPr>
      </p:sp>
      <p:sp>
        <p:nvSpPr>
          <p:cNvPr id="15" name="Text 11"/>
          <p:cNvSpPr/>
          <p:nvPr/>
        </p:nvSpPr>
        <p:spPr>
          <a:xfrm>
            <a:off x="2628186" y="4371023"/>
            <a:ext cx="183594"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adonis-web" pitchFamily="34" charset="0"/>
                <a:ea typeface="adonis-web" pitchFamily="34" charset="-122"/>
                <a:cs typeface="adonis-web" pitchFamily="34" charset="-120"/>
              </a:rPr>
              <a:t>2</a:t>
            </a:r>
            <a:endParaRPr lang="en-US" sz="2603" dirty="0"/>
          </a:p>
        </p:txBody>
      </p:sp>
      <p:sp>
        <p:nvSpPr>
          <p:cNvPr id="16" name="Text 12"/>
          <p:cNvSpPr/>
          <p:nvPr/>
        </p:nvSpPr>
        <p:spPr>
          <a:xfrm>
            <a:off x="3931920" y="4377809"/>
            <a:ext cx="2754511" cy="344329"/>
          </a:xfrm>
          <a:prstGeom prst="rect">
            <a:avLst/>
          </a:prstGeom>
          <a:noFill/>
          <a:ln/>
        </p:spPr>
        <p:txBody>
          <a:bodyPr wrap="none" rtlCol="0" anchor="t"/>
          <a:lstStyle/>
          <a:p>
            <a:pPr marL="0" indent="0" algn="l">
              <a:lnSpc>
                <a:spcPts val="2711"/>
              </a:lnSpc>
              <a:buNone/>
            </a:pPr>
            <a:r>
              <a:rPr lang="en-US" sz="2169" b="1" kern="0" spc="-35" dirty="0">
                <a:solidFill>
                  <a:srgbClr val="272525"/>
                </a:solidFill>
                <a:latin typeface="adonis-web" pitchFamily="34" charset="0"/>
                <a:ea typeface="adonis-web" pitchFamily="34" charset="-122"/>
                <a:cs typeface="adonis-web" pitchFamily="34" charset="-120"/>
              </a:rPr>
              <a:t>Identify Key Locations</a:t>
            </a:r>
            <a:endParaRPr lang="en-US" sz="2169" dirty="0"/>
          </a:p>
        </p:txBody>
      </p:sp>
      <p:sp>
        <p:nvSpPr>
          <p:cNvPr id="17" name="Text 13"/>
          <p:cNvSpPr/>
          <p:nvPr/>
        </p:nvSpPr>
        <p:spPr>
          <a:xfrm>
            <a:off x="3931920" y="4854297"/>
            <a:ext cx="8309015"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Determine the strategic locations for OSPF backbone routers, area border routers, and any specialized network devices.</a:t>
            </a:r>
            <a:endParaRPr lang="en-US" sz="1735" dirty="0"/>
          </a:p>
        </p:txBody>
      </p:sp>
      <p:sp>
        <p:nvSpPr>
          <p:cNvPr id="18" name="Shape 14"/>
          <p:cNvSpPr/>
          <p:nvPr/>
        </p:nvSpPr>
        <p:spPr>
          <a:xfrm>
            <a:off x="2967871" y="6397823"/>
            <a:ext cx="771168" cy="44053"/>
          </a:xfrm>
          <a:prstGeom prst="roundRect">
            <a:avLst>
              <a:gd name="adj" fmla="val 225099"/>
            </a:avLst>
          </a:prstGeom>
          <a:solidFill>
            <a:srgbClr val="D6BADD"/>
          </a:solidFill>
          <a:ln/>
        </p:spPr>
      </p:sp>
      <p:sp>
        <p:nvSpPr>
          <p:cNvPr id="19" name="Shape 15"/>
          <p:cNvSpPr/>
          <p:nvPr/>
        </p:nvSpPr>
        <p:spPr>
          <a:xfrm>
            <a:off x="2472095" y="6172081"/>
            <a:ext cx="495776" cy="495776"/>
          </a:xfrm>
          <a:prstGeom prst="roundRect">
            <a:avLst>
              <a:gd name="adj" fmla="val 20002"/>
            </a:avLst>
          </a:prstGeom>
          <a:solidFill>
            <a:srgbClr val="F0D4F7"/>
          </a:solidFill>
          <a:ln w="7620">
            <a:solidFill>
              <a:srgbClr val="D6BADD"/>
            </a:solidFill>
            <a:prstDash val="solid"/>
          </a:ln>
        </p:spPr>
      </p:sp>
      <p:sp>
        <p:nvSpPr>
          <p:cNvPr id="20" name="Text 16"/>
          <p:cNvSpPr/>
          <p:nvPr/>
        </p:nvSpPr>
        <p:spPr>
          <a:xfrm>
            <a:off x="2628186" y="6213396"/>
            <a:ext cx="183594"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adonis-web" pitchFamily="34" charset="0"/>
                <a:ea typeface="adonis-web" pitchFamily="34" charset="-122"/>
                <a:cs typeface="adonis-web" pitchFamily="34" charset="-120"/>
              </a:rPr>
              <a:t>3</a:t>
            </a:r>
            <a:endParaRPr lang="en-US" sz="2603" dirty="0"/>
          </a:p>
        </p:txBody>
      </p:sp>
      <p:sp>
        <p:nvSpPr>
          <p:cNvPr id="21" name="Text 17"/>
          <p:cNvSpPr/>
          <p:nvPr/>
        </p:nvSpPr>
        <p:spPr>
          <a:xfrm>
            <a:off x="3931920" y="6220182"/>
            <a:ext cx="2754511" cy="344329"/>
          </a:xfrm>
          <a:prstGeom prst="rect">
            <a:avLst/>
          </a:prstGeom>
          <a:noFill/>
          <a:ln/>
        </p:spPr>
        <p:txBody>
          <a:bodyPr wrap="none" rtlCol="0" anchor="t"/>
          <a:lstStyle/>
          <a:p>
            <a:pPr marL="0" indent="0" algn="l">
              <a:lnSpc>
                <a:spcPts val="2711"/>
              </a:lnSpc>
              <a:buNone/>
            </a:pPr>
            <a:r>
              <a:rPr lang="en-US" sz="2169" b="1" kern="0" spc="-35" dirty="0">
                <a:solidFill>
                  <a:srgbClr val="272525"/>
                </a:solidFill>
                <a:latin typeface="adonis-web" pitchFamily="34" charset="0"/>
                <a:ea typeface="adonis-web" pitchFamily="34" charset="-122"/>
                <a:cs typeface="adonis-web" pitchFamily="34" charset="-120"/>
              </a:rPr>
              <a:t>Plan the Area Structure</a:t>
            </a:r>
            <a:endParaRPr lang="en-US" sz="2169" dirty="0"/>
          </a:p>
        </p:txBody>
      </p:sp>
      <p:sp>
        <p:nvSpPr>
          <p:cNvPr id="22" name="Text 18"/>
          <p:cNvSpPr/>
          <p:nvPr/>
        </p:nvSpPr>
        <p:spPr>
          <a:xfrm>
            <a:off x="3931920" y="6696670"/>
            <a:ext cx="8309015" cy="705088"/>
          </a:xfrm>
          <a:prstGeom prst="rect">
            <a:avLst/>
          </a:prstGeom>
          <a:noFill/>
          <a:ln/>
        </p:spPr>
        <p:txBody>
          <a:bodyPr wrap="square" rtlCol="0" anchor="t"/>
          <a:lstStyle/>
          <a:p>
            <a:pPr marL="0" indent="0" algn="l">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Organize the network into a hierarchical OSPF area structure, with the backbone (Area 0) and supporting regular and stub areas.</a:t>
            </a:r>
            <a:endParaRPr lang="en-US" sz="173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534364" y="589598"/>
            <a:ext cx="9561671" cy="1336596"/>
          </a:xfrm>
          <a:prstGeom prst="rect">
            <a:avLst/>
          </a:prstGeom>
          <a:noFill/>
          <a:ln/>
        </p:spPr>
        <p:txBody>
          <a:bodyPr wrap="square" rtlCol="0" anchor="t"/>
          <a:lstStyle/>
          <a:p>
            <a:pPr marL="0" indent="0">
              <a:lnSpc>
                <a:spcPts val="5263"/>
              </a:lnSpc>
              <a:buNone/>
            </a:pPr>
            <a:r>
              <a:rPr lang="en-US" sz="4210" b="1" kern="0" spc="-34" dirty="0">
                <a:solidFill>
                  <a:srgbClr val="000000"/>
                </a:solidFill>
                <a:latin typeface="adonis-web" pitchFamily="34" charset="0"/>
                <a:ea typeface="adonis-web" pitchFamily="34" charset="-122"/>
                <a:cs typeface="adonis-web" pitchFamily="34" charset="-120"/>
              </a:rPr>
              <a:t>Configuring OSPF on Routers and Switches</a:t>
            </a:r>
            <a:endParaRPr lang="en-US" sz="4210" dirty="0"/>
          </a:p>
        </p:txBody>
      </p:sp>
      <p:sp>
        <p:nvSpPr>
          <p:cNvPr id="5" name="Text 2"/>
          <p:cNvSpPr/>
          <p:nvPr/>
        </p:nvSpPr>
        <p:spPr>
          <a:xfrm>
            <a:off x="2551033" y="1935898"/>
            <a:ext cx="1999059" cy="668179"/>
          </a:xfrm>
          <a:prstGeom prst="rect">
            <a:avLst/>
          </a:prstGeom>
          <a:noFill/>
          <a:ln/>
        </p:spPr>
        <p:txBody>
          <a:bodyPr wrap="square" rtlCol="0" anchor="t"/>
          <a:lstStyle/>
          <a:p>
            <a:pPr marL="0" indent="0">
              <a:lnSpc>
                <a:spcPts val="2631"/>
              </a:lnSpc>
              <a:buNone/>
            </a:pPr>
            <a:r>
              <a:rPr lang="en-US" sz="2105" b="1" kern="0" spc="-34" dirty="0">
                <a:solidFill>
                  <a:srgbClr val="000000"/>
                </a:solidFill>
                <a:latin typeface="adonis-web" pitchFamily="34" charset="0"/>
                <a:ea typeface="adonis-web" pitchFamily="34" charset="-122"/>
                <a:cs typeface="adonis-web" pitchFamily="34" charset="-120"/>
              </a:rPr>
              <a:t>Router Configuration</a:t>
            </a:r>
            <a:endParaRPr lang="en-US" sz="2105" dirty="0"/>
          </a:p>
        </p:txBody>
      </p:sp>
      <p:sp>
        <p:nvSpPr>
          <p:cNvPr id="6" name="Text 3"/>
          <p:cNvSpPr/>
          <p:nvPr/>
        </p:nvSpPr>
        <p:spPr>
          <a:xfrm>
            <a:off x="2551033" y="3097887"/>
            <a:ext cx="1999059" cy="4104799"/>
          </a:xfrm>
          <a:prstGeom prst="rect">
            <a:avLst/>
          </a:prstGeom>
          <a:noFill/>
          <a:ln/>
        </p:spPr>
        <p:txBody>
          <a:bodyPr wrap="square" rtlCol="0" anchor="t"/>
          <a:lstStyle/>
          <a:p>
            <a:pPr marL="0" indent="0">
              <a:lnSpc>
                <a:spcPts val="2695"/>
              </a:lnSpc>
              <a:buNone/>
            </a:pPr>
            <a:r>
              <a:rPr lang="en-US" sz="1684" kern="0" spc="-34" dirty="0">
                <a:solidFill>
                  <a:srgbClr val="272525"/>
                </a:solidFill>
                <a:latin typeface="Source Sans Pro" pitchFamily="34" charset="0"/>
                <a:ea typeface="Source Sans Pro" pitchFamily="34" charset="-122"/>
                <a:cs typeface="Source Sans Pro" pitchFamily="34" charset="-120"/>
              </a:rPr>
              <a:t>Configure OSPF on routers by specifying the routing process, assigning interfaces to OSPF areas, and configuring timers and authentication. Use the "router ospf" command to enable OSPF and customize settings for optimal performance.</a:t>
            </a:r>
            <a:endParaRPr lang="en-US" sz="1684" dirty="0"/>
          </a:p>
        </p:txBody>
      </p:sp>
      <p:sp>
        <p:nvSpPr>
          <p:cNvPr id="7" name="Text 4"/>
          <p:cNvSpPr/>
          <p:nvPr/>
        </p:nvSpPr>
        <p:spPr>
          <a:xfrm>
            <a:off x="5062776" y="1862734"/>
            <a:ext cx="1999059" cy="668179"/>
          </a:xfrm>
          <a:prstGeom prst="rect">
            <a:avLst/>
          </a:prstGeom>
          <a:noFill/>
          <a:ln/>
        </p:spPr>
        <p:txBody>
          <a:bodyPr wrap="square" rtlCol="0" anchor="t"/>
          <a:lstStyle/>
          <a:p>
            <a:pPr marL="0" indent="0">
              <a:lnSpc>
                <a:spcPts val="2631"/>
              </a:lnSpc>
              <a:buNone/>
            </a:pPr>
            <a:r>
              <a:rPr lang="en-US" sz="2105" b="1" kern="0" spc="-34" dirty="0">
                <a:solidFill>
                  <a:srgbClr val="000000"/>
                </a:solidFill>
                <a:latin typeface="adonis-web" pitchFamily="34" charset="0"/>
                <a:ea typeface="adonis-web" pitchFamily="34" charset="-122"/>
                <a:cs typeface="adonis-web" pitchFamily="34" charset="-120"/>
              </a:rPr>
              <a:t>Interface Configuration</a:t>
            </a:r>
            <a:endParaRPr lang="en-US" sz="2105" dirty="0"/>
          </a:p>
        </p:txBody>
      </p:sp>
      <p:sp>
        <p:nvSpPr>
          <p:cNvPr id="8" name="Text 5"/>
          <p:cNvSpPr/>
          <p:nvPr/>
        </p:nvSpPr>
        <p:spPr>
          <a:xfrm>
            <a:off x="5062776" y="3022638"/>
            <a:ext cx="1999059" cy="4104799"/>
          </a:xfrm>
          <a:prstGeom prst="rect">
            <a:avLst/>
          </a:prstGeom>
          <a:noFill/>
          <a:ln/>
        </p:spPr>
        <p:txBody>
          <a:bodyPr wrap="square" rtlCol="0" anchor="t"/>
          <a:lstStyle/>
          <a:p>
            <a:pPr marL="0" indent="0">
              <a:lnSpc>
                <a:spcPts val="2695"/>
              </a:lnSpc>
              <a:buNone/>
            </a:pPr>
            <a:r>
              <a:rPr lang="en-US" sz="1684" kern="0" spc="-34" dirty="0">
                <a:solidFill>
                  <a:srgbClr val="272525"/>
                </a:solidFill>
                <a:latin typeface="Source Sans Pro" pitchFamily="34" charset="0"/>
                <a:ea typeface="Source Sans Pro" pitchFamily="34" charset="-122"/>
                <a:cs typeface="Source Sans Pro" pitchFamily="34" charset="-120"/>
              </a:rPr>
              <a:t>Assign each router interface to the appropriate OSPF area. This allows the interfaces to participate in the OSPF routing protocol and share topology information. Use the "ip ospf area" command to associate interfaces with areas.</a:t>
            </a:r>
            <a:endParaRPr lang="en-US" sz="1684" dirty="0"/>
          </a:p>
        </p:txBody>
      </p:sp>
      <p:sp>
        <p:nvSpPr>
          <p:cNvPr id="9" name="Text 6"/>
          <p:cNvSpPr/>
          <p:nvPr/>
        </p:nvSpPr>
        <p:spPr>
          <a:xfrm>
            <a:off x="7568567" y="1792605"/>
            <a:ext cx="1999059" cy="668179"/>
          </a:xfrm>
          <a:prstGeom prst="rect">
            <a:avLst/>
          </a:prstGeom>
          <a:noFill/>
          <a:ln/>
        </p:spPr>
        <p:txBody>
          <a:bodyPr wrap="square" rtlCol="0" anchor="t"/>
          <a:lstStyle/>
          <a:p>
            <a:pPr marL="0" indent="0">
              <a:lnSpc>
                <a:spcPts val="2631"/>
              </a:lnSpc>
              <a:buNone/>
            </a:pPr>
            <a:r>
              <a:rPr lang="en-US" sz="2105" b="1" kern="0" spc="-34" dirty="0">
                <a:solidFill>
                  <a:srgbClr val="000000"/>
                </a:solidFill>
                <a:latin typeface="adonis-web" pitchFamily="34" charset="0"/>
                <a:ea typeface="adonis-web" pitchFamily="34" charset="-122"/>
                <a:cs typeface="adonis-web" pitchFamily="34" charset="-120"/>
              </a:rPr>
              <a:t>Neighbors and Adjacencies</a:t>
            </a:r>
            <a:endParaRPr lang="en-US" sz="2105" dirty="0"/>
          </a:p>
        </p:txBody>
      </p:sp>
      <p:sp>
        <p:nvSpPr>
          <p:cNvPr id="10" name="Text 7"/>
          <p:cNvSpPr/>
          <p:nvPr/>
        </p:nvSpPr>
        <p:spPr>
          <a:xfrm>
            <a:off x="7607855" y="3031688"/>
            <a:ext cx="1999059" cy="3420666"/>
          </a:xfrm>
          <a:prstGeom prst="rect">
            <a:avLst/>
          </a:prstGeom>
          <a:noFill/>
          <a:ln/>
        </p:spPr>
        <p:txBody>
          <a:bodyPr wrap="square" rtlCol="0" anchor="t"/>
          <a:lstStyle/>
          <a:p>
            <a:pPr marL="0" indent="0">
              <a:lnSpc>
                <a:spcPts val="2695"/>
              </a:lnSpc>
              <a:buNone/>
            </a:pPr>
            <a:r>
              <a:rPr lang="en-US" sz="1684" kern="0" spc="-34" dirty="0">
                <a:solidFill>
                  <a:srgbClr val="272525"/>
                </a:solidFill>
                <a:latin typeface="Source Sans Pro" pitchFamily="34" charset="0"/>
                <a:ea typeface="Source Sans Pro" pitchFamily="34" charset="-122"/>
                <a:cs typeface="Source Sans Pro" pitchFamily="34" charset="-120"/>
              </a:rPr>
              <a:t>Ensure OSPF neighbors form adjacencies by configuring timers and authentication. Use the "ip ospf hello-interval" and "ip ospf dead-interval" commands to control neighbor discovery and maintenance.</a:t>
            </a:r>
            <a:endParaRPr lang="en-US" sz="1684" dirty="0"/>
          </a:p>
        </p:txBody>
      </p:sp>
      <p:sp>
        <p:nvSpPr>
          <p:cNvPr id="11" name="Text 8"/>
          <p:cNvSpPr/>
          <p:nvPr/>
        </p:nvSpPr>
        <p:spPr>
          <a:xfrm>
            <a:off x="10119598" y="1792605"/>
            <a:ext cx="1999059" cy="668179"/>
          </a:xfrm>
          <a:prstGeom prst="rect">
            <a:avLst/>
          </a:prstGeom>
          <a:noFill/>
          <a:ln/>
        </p:spPr>
        <p:txBody>
          <a:bodyPr wrap="square" rtlCol="0" anchor="t"/>
          <a:lstStyle/>
          <a:p>
            <a:pPr marL="0" indent="0">
              <a:lnSpc>
                <a:spcPts val="2631"/>
              </a:lnSpc>
              <a:buNone/>
            </a:pPr>
            <a:r>
              <a:rPr lang="en-US" sz="2105" b="1" kern="0" spc="-34" dirty="0">
                <a:solidFill>
                  <a:srgbClr val="000000"/>
                </a:solidFill>
                <a:latin typeface="adonis-web" pitchFamily="34" charset="0"/>
                <a:ea typeface="adonis-web" pitchFamily="34" charset="-122"/>
                <a:cs typeface="adonis-web" pitchFamily="34" charset="-120"/>
              </a:rPr>
              <a:t>Switch Integration</a:t>
            </a:r>
            <a:endParaRPr lang="en-US" sz="2105" dirty="0"/>
          </a:p>
        </p:txBody>
      </p:sp>
      <p:sp>
        <p:nvSpPr>
          <p:cNvPr id="12" name="Text 9"/>
          <p:cNvSpPr/>
          <p:nvPr/>
        </p:nvSpPr>
        <p:spPr>
          <a:xfrm>
            <a:off x="10119598" y="3022639"/>
            <a:ext cx="1999059" cy="4104799"/>
          </a:xfrm>
          <a:prstGeom prst="rect">
            <a:avLst/>
          </a:prstGeom>
          <a:noFill/>
          <a:ln/>
        </p:spPr>
        <p:txBody>
          <a:bodyPr wrap="square" rtlCol="0" anchor="t"/>
          <a:lstStyle/>
          <a:p>
            <a:pPr marL="0" indent="0">
              <a:lnSpc>
                <a:spcPts val="2695"/>
              </a:lnSpc>
              <a:buNone/>
            </a:pPr>
            <a:r>
              <a:rPr lang="en-US" sz="1684" kern="0" spc="-34" dirty="0">
                <a:solidFill>
                  <a:srgbClr val="272525"/>
                </a:solidFill>
                <a:latin typeface="Source Sans Pro" pitchFamily="34" charset="0"/>
                <a:ea typeface="Source Sans Pro" pitchFamily="34" charset="-122"/>
                <a:cs typeface="Source Sans Pro" pitchFamily="34" charset="-120"/>
              </a:rPr>
              <a:t>Configure OSPF on Layer 3 switches to enable routing capabilities. Assign switch interfaces to OSPF areas and configure the routing process. This allows switches to participate in the OSPF network and route traffic efficiently.</a:t>
            </a:r>
            <a:endParaRPr lang="en-US" sz="168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348389" y="990719"/>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Troubleshooting and Monitoring OSPF Networks</a:t>
            </a:r>
            <a:endParaRPr lang="en-US" sz="4374" dirty="0"/>
          </a:p>
        </p:txBody>
      </p:sp>
      <p:sp>
        <p:nvSpPr>
          <p:cNvPr id="7" name="Shape 3"/>
          <p:cNvSpPr/>
          <p:nvPr/>
        </p:nvSpPr>
        <p:spPr>
          <a:xfrm>
            <a:off x="2348389" y="2886313"/>
            <a:ext cx="499943" cy="499943"/>
          </a:xfrm>
          <a:prstGeom prst="roundRect">
            <a:avLst>
              <a:gd name="adj" fmla="val 20000"/>
            </a:avLst>
          </a:prstGeom>
          <a:solidFill>
            <a:srgbClr val="F0D4F7"/>
          </a:solidFill>
          <a:ln w="7620">
            <a:solidFill>
              <a:srgbClr val="D6BADD"/>
            </a:solidFill>
            <a:prstDash val="solid"/>
          </a:ln>
        </p:spPr>
      </p:sp>
      <p:sp>
        <p:nvSpPr>
          <p:cNvPr id="8" name="Text 4"/>
          <p:cNvSpPr/>
          <p:nvPr/>
        </p:nvSpPr>
        <p:spPr>
          <a:xfrm>
            <a:off x="2505670" y="2927985"/>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9" name="Text 5"/>
          <p:cNvSpPr/>
          <p:nvPr/>
        </p:nvSpPr>
        <p:spPr>
          <a:xfrm>
            <a:off x="3070503" y="2962632"/>
            <a:ext cx="3195518"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Verify Adjacency Formation</a:t>
            </a:r>
            <a:endParaRPr lang="en-US" sz="2187" dirty="0"/>
          </a:p>
        </p:txBody>
      </p:sp>
      <p:sp>
        <p:nvSpPr>
          <p:cNvPr id="10" name="Text 6"/>
          <p:cNvSpPr/>
          <p:nvPr/>
        </p:nvSpPr>
        <p:spPr>
          <a:xfrm>
            <a:off x="3070503" y="3443049"/>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Ensure OSPF neighbors are establishing adjacencies by checking the state of neighbor relationships and troubleshooting any issues with timers, authentication, or network types.</a:t>
            </a:r>
            <a:endParaRPr lang="en-US" sz="1750" dirty="0"/>
          </a:p>
        </p:txBody>
      </p:sp>
      <p:sp>
        <p:nvSpPr>
          <p:cNvPr id="11" name="Shape 7"/>
          <p:cNvSpPr/>
          <p:nvPr/>
        </p:nvSpPr>
        <p:spPr>
          <a:xfrm>
            <a:off x="7426285" y="2886313"/>
            <a:ext cx="499943" cy="499943"/>
          </a:xfrm>
          <a:prstGeom prst="roundRect">
            <a:avLst>
              <a:gd name="adj" fmla="val 20000"/>
            </a:avLst>
          </a:prstGeom>
          <a:solidFill>
            <a:srgbClr val="F0D4F7"/>
          </a:solidFill>
          <a:ln w="7620">
            <a:solidFill>
              <a:srgbClr val="D6BADD"/>
            </a:solidFill>
            <a:prstDash val="solid"/>
          </a:ln>
        </p:spPr>
      </p:sp>
      <p:sp>
        <p:nvSpPr>
          <p:cNvPr id="12" name="Text 8"/>
          <p:cNvSpPr/>
          <p:nvPr/>
        </p:nvSpPr>
        <p:spPr>
          <a:xfrm>
            <a:off x="7583567" y="2927985"/>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3" name="Text 9"/>
          <p:cNvSpPr/>
          <p:nvPr/>
        </p:nvSpPr>
        <p:spPr>
          <a:xfrm>
            <a:off x="8148399" y="2962632"/>
            <a:ext cx="3216354"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Analyze the OSPF Database</a:t>
            </a:r>
            <a:endParaRPr lang="en-US" sz="2187" dirty="0"/>
          </a:p>
        </p:txBody>
      </p:sp>
      <p:sp>
        <p:nvSpPr>
          <p:cNvPr id="14" name="Text 10"/>
          <p:cNvSpPr/>
          <p:nvPr/>
        </p:nvSpPr>
        <p:spPr>
          <a:xfrm>
            <a:off x="8148399" y="3443049"/>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Inspect the OSPF link-state database to identify any inconsistencies, missing or incorrect routes, and ensure accurate topology information is being shared.</a:t>
            </a:r>
            <a:endParaRPr lang="en-US" sz="1750" dirty="0"/>
          </a:p>
        </p:txBody>
      </p:sp>
      <p:sp>
        <p:nvSpPr>
          <p:cNvPr id="15" name="Shape 11"/>
          <p:cNvSpPr/>
          <p:nvPr/>
        </p:nvSpPr>
        <p:spPr>
          <a:xfrm>
            <a:off x="2348389" y="5260419"/>
            <a:ext cx="499943" cy="499943"/>
          </a:xfrm>
          <a:prstGeom prst="roundRect">
            <a:avLst>
              <a:gd name="adj" fmla="val 20000"/>
            </a:avLst>
          </a:prstGeom>
          <a:solidFill>
            <a:srgbClr val="F0D4F7"/>
          </a:solidFill>
          <a:ln w="7620">
            <a:solidFill>
              <a:srgbClr val="D6BADD"/>
            </a:solidFill>
            <a:prstDash val="solid"/>
          </a:ln>
        </p:spPr>
      </p:sp>
      <p:sp>
        <p:nvSpPr>
          <p:cNvPr id="16" name="Text 12"/>
          <p:cNvSpPr/>
          <p:nvPr/>
        </p:nvSpPr>
        <p:spPr>
          <a:xfrm>
            <a:off x="2505670" y="530209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7" name="Text 13"/>
          <p:cNvSpPr/>
          <p:nvPr/>
        </p:nvSpPr>
        <p:spPr>
          <a:xfrm>
            <a:off x="3070503" y="5336738"/>
            <a:ext cx="352675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Monitor Routing Convergence</a:t>
            </a:r>
            <a:endParaRPr lang="en-US" sz="2187" dirty="0"/>
          </a:p>
        </p:txBody>
      </p:sp>
      <p:sp>
        <p:nvSpPr>
          <p:cNvPr id="18" name="Text 14"/>
          <p:cNvSpPr/>
          <p:nvPr/>
        </p:nvSpPr>
        <p:spPr>
          <a:xfrm>
            <a:off x="3070503" y="5817156"/>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Track the time it takes for OSPF to converge after network changes, ensuring the protocol is reacting promptly to keep the network optimized.</a:t>
            </a:r>
            <a:endParaRPr lang="en-US" sz="1750" dirty="0"/>
          </a:p>
        </p:txBody>
      </p:sp>
      <p:sp>
        <p:nvSpPr>
          <p:cNvPr id="19" name="Shape 15"/>
          <p:cNvSpPr/>
          <p:nvPr/>
        </p:nvSpPr>
        <p:spPr>
          <a:xfrm>
            <a:off x="7426285" y="5260419"/>
            <a:ext cx="499943" cy="499943"/>
          </a:xfrm>
          <a:prstGeom prst="roundRect">
            <a:avLst>
              <a:gd name="adj" fmla="val 20000"/>
            </a:avLst>
          </a:prstGeom>
          <a:solidFill>
            <a:srgbClr val="F0D4F7"/>
          </a:solidFill>
          <a:ln w="7620">
            <a:solidFill>
              <a:srgbClr val="D6BADD"/>
            </a:solidFill>
            <a:prstDash val="solid"/>
          </a:ln>
        </p:spPr>
      </p:sp>
      <p:sp>
        <p:nvSpPr>
          <p:cNvPr id="20" name="Text 16"/>
          <p:cNvSpPr/>
          <p:nvPr/>
        </p:nvSpPr>
        <p:spPr>
          <a:xfrm>
            <a:off x="7583567" y="530209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21" name="Text 17"/>
          <p:cNvSpPr/>
          <p:nvPr/>
        </p:nvSpPr>
        <p:spPr>
          <a:xfrm>
            <a:off x="8148399" y="5336738"/>
            <a:ext cx="404098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Troubleshoot Route Redistribution</a:t>
            </a:r>
            <a:endParaRPr lang="en-US" sz="2187" dirty="0"/>
          </a:p>
        </p:txBody>
      </p:sp>
      <p:sp>
        <p:nvSpPr>
          <p:cNvPr id="22" name="Text 18"/>
          <p:cNvSpPr/>
          <p:nvPr/>
        </p:nvSpPr>
        <p:spPr>
          <a:xfrm>
            <a:off x="8148399" y="5817156"/>
            <a:ext cx="4133612"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Identify and resolve any issues with redistributing routes from other routing protocols into the OSPF domain, maintaining comprehensive routing coverage.</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080968"/>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Best Practices and Optimization Strategies for OSPF WANs</a:t>
            </a:r>
            <a:endParaRPr lang="en-US" sz="4374" dirty="0"/>
          </a:p>
        </p:txBody>
      </p:sp>
      <p:sp>
        <p:nvSpPr>
          <p:cNvPr id="5" name="Shape 2"/>
          <p:cNvSpPr/>
          <p:nvPr/>
        </p:nvSpPr>
        <p:spPr>
          <a:xfrm>
            <a:off x="2348389" y="2914055"/>
            <a:ext cx="4855726" cy="2006203"/>
          </a:xfrm>
          <a:prstGeom prst="roundRect">
            <a:avLst>
              <a:gd name="adj" fmla="val 4984"/>
            </a:avLst>
          </a:prstGeom>
          <a:solidFill>
            <a:srgbClr val="F0D4F7"/>
          </a:solidFill>
          <a:ln w="7620">
            <a:solidFill>
              <a:srgbClr val="D6BADD"/>
            </a:solidFill>
            <a:prstDash val="solid"/>
          </a:ln>
        </p:spPr>
      </p:sp>
      <p:sp>
        <p:nvSpPr>
          <p:cNvPr id="6" name="Text 3"/>
          <p:cNvSpPr/>
          <p:nvPr/>
        </p:nvSpPr>
        <p:spPr>
          <a:xfrm>
            <a:off x="2578179" y="3143845"/>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Network Segmentation</a:t>
            </a:r>
            <a:endParaRPr lang="en-US" sz="2187" dirty="0"/>
          </a:p>
        </p:txBody>
      </p:sp>
      <p:sp>
        <p:nvSpPr>
          <p:cNvPr id="7" name="Text 4"/>
          <p:cNvSpPr/>
          <p:nvPr/>
        </p:nvSpPr>
        <p:spPr>
          <a:xfrm>
            <a:off x="2578179" y="3624263"/>
            <a:ext cx="4396145"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Divide the WAN into logical OSPF areas to improve scalability and reduce routing table sizes.</a:t>
            </a:r>
            <a:endParaRPr lang="en-US" sz="1750" dirty="0"/>
          </a:p>
        </p:txBody>
      </p:sp>
      <p:sp>
        <p:nvSpPr>
          <p:cNvPr id="8" name="Shape 5"/>
          <p:cNvSpPr/>
          <p:nvPr/>
        </p:nvSpPr>
        <p:spPr>
          <a:xfrm>
            <a:off x="7426285" y="2914055"/>
            <a:ext cx="4855726" cy="2006203"/>
          </a:xfrm>
          <a:prstGeom prst="roundRect">
            <a:avLst>
              <a:gd name="adj" fmla="val 4984"/>
            </a:avLst>
          </a:prstGeom>
          <a:solidFill>
            <a:srgbClr val="F0D4F7"/>
          </a:solidFill>
          <a:ln w="7620">
            <a:solidFill>
              <a:srgbClr val="D6BADD"/>
            </a:solidFill>
            <a:prstDash val="solid"/>
          </a:ln>
        </p:spPr>
      </p:sp>
      <p:sp>
        <p:nvSpPr>
          <p:cNvPr id="9" name="Text 6"/>
          <p:cNvSpPr/>
          <p:nvPr/>
        </p:nvSpPr>
        <p:spPr>
          <a:xfrm>
            <a:off x="7656076" y="3143845"/>
            <a:ext cx="3277672"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Summarization and Filtering</a:t>
            </a:r>
            <a:endParaRPr lang="en-US" sz="2187" dirty="0"/>
          </a:p>
        </p:txBody>
      </p:sp>
      <p:sp>
        <p:nvSpPr>
          <p:cNvPr id="10" name="Text 7"/>
          <p:cNvSpPr/>
          <p:nvPr/>
        </p:nvSpPr>
        <p:spPr>
          <a:xfrm>
            <a:off x="7656076" y="3624263"/>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Leverage route summarization and filtering at area borders to simplify routing updates and conserve network resources.</a:t>
            </a:r>
            <a:endParaRPr lang="en-US" sz="1750" dirty="0"/>
          </a:p>
        </p:txBody>
      </p:sp>
      <p:sp>
        <p:nvSpPr>
          <p:cNvPr id="11" name="Shape 8"/>
          <p:cNvSpPr/>
          <p:nvPr/>
        </p:nvSpPr>
        <p:spPr>
          <a:xfrm>
            <a:off x="2348389" y="5142428"/>
            <a:ext cx="4855726" cy="2006203"/>
          </a:xfrm>
          <a:prstGeom prst="roundRect">
            <a:avLst>
              <a:gd name="adj" fmla="val 4984"/>
            </a:avLst>
          </a:prstGeom>
          <a:solidFill>
            <a:srgbClr val="F0D4F7"/>
          </a:solidFill>
          <a:ln w="7620">
            <a:solidFill>
              <a:srgbClr val="D6BADD"/>
            </a:solidFill>
            <a:prstDash val="solid"/>
          </a:ln>
        </p:spPr>
      </p:sp>
      <p:sp>
        <p:nvSpPr>
          <p:cNvPr id="12" name="Text 9"/>
          <p:cNvSpPr/>
          <p:nvPr/>
        </p:nvSpPr>
        <p:spPr>
          <a:xfrm>
            <a:off x="2578179" y="5372219"/>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Timely Convergence</a:t>
            </a:r>
            <a:endParaRPr lang="en-US" sz="2187" dirty="0"/>
          </a:p>
        </p:txBody>
      </p:sp>
      <p:sp>
        <p:nvSpPr>
          <p:cNvPr id="13" name="Text 10"/>
          <p:cNvSpPr/>
          <p:nvPr/>
        </p:nvSpPr>
        <p:spPr>
          <a:xfrm>
            <a:off x="2578179" y="585263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Optimize OSPF timers and parameters to ensure rapid convergence after network changes for minimal downtime.</a:t>
            </a:r>
            <a:endParaRPr lang="en-US" sz="1750" dirty="0"/>
          </a:p>
        </p:txBody>
      </p:sp>
      <p:sp>
        <p:nvSpPr>
          <p:cNvPr id="14" name="Shape 11"/>
          <p:cNvSpPr/>
          <p:nvPr/>
        </p:nvSpPr>
        <p:spPr>
          <a:xfrm>
            <a:off x="7426285" y="5142428"/>
            <a:ext cx="4855726" cy="2006203"/>
          </a:xfrm>
          <a:prstGeom prst="roundRect">
            <a:avLst>
              <a:gd name="adj" fmla="val 4984"/>
            </a:avLst>
          </a:prstGeom>
          <a:solidFill>
            <a:srgbClr val="F0D4F7"/>
          </a:solidFill>
          <a:ln w="7620">
            <a:solidFill>
              <a:srgbClr val="D6BADD"/>
            </a:solidFill>
            <a:prstDash val="solid"/>
          </a:ln>
        </p:spPr>
      </p:sp>
      <p:sp>
        <p:nvSpPr>
          <p:cNvPr id="15" name="Text 12"/>
          <p:cNvSpPr/>
          <p:nvPr/>
        </p:nvSpPr>
        <p:spPr>
          <a:xfrm>
            <a:off x="7656076" y="5372219"/>
            <a:ext cx="324219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Authentication and Security</a:t>
            </a:r>
            <a:endParaRPr lang="en-US" sz="2187" dirty="0"/>
          </a:p>
        </p:txBody>
      </p:sp>
      <p:sp>
        <p:nvSpPr>
          <p:cNvPr id="16" name="Text 13"/>
          <p:cNvSpPr/>
          <p:nvPr/>
        </p:nvSpPr>
        <p:spPr>
          <a:xfrm>
            <a:off x="7656076" y="585263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Implement strong authentication mechanisms to secure OSPF neighbor relationships and routing updates.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83E41-20C1-8E7F-2B36-447A546D746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D6451D9-BEF8-2FB1-87B7-5DCE7B37856D}"/>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785259E-5C0D-308A-7DD8-FD034BC6AD1E}"/>
              </a:ext>
            </a:extLst>
          </p:cNvPr>
          <p:cNvSpPr/>
          <p:nvPr/>
        </p:nvSpPr>
        <p:spPr>
          <a:xfrm>
            <a:off x="0" y="0"/>
            <a:ext cx="14630400" cy="8229600"/>
          </a:xfrm>
          <a:prstGeom prst="rect">
            <a:avLst/>
          </a:prstGeom>
          <a:solidFill>
            <a:srgbClr val="FFFFFF">
              <a:alpha val="75000"/>
            </a:srgbClr>
          </a:solidFill>
          <a:ln/>
        </p:spPr>
        <p:txBody>
          <a:bodyPr/>
          <a:lstStyle/>
          <a:p>
            <a:endParaRPr lang="en-US" sz="9600" dirty="0">
              <a:latin typeface="Lucida Calligraphy" panose="03010101010101010101" pitchFamily="66" charset="0"/>
            </a:endParaRPr>
          </a:p>
          <a:p>
            <a:endParaRPr lang="en-US" sz="9600" dirty="0">
              <a:latin typeface="Lucida Calligraphy" panose="03010101010101010101" pitchFamily="66" charset="0"/>
            </a:endParaRPr>
          </a:p>
          <a:p>
            <a:r>
              <a:rPr lang="en-US" sz="9600" dirty="0">
                <a:latin typeface="Lucida Calligraphy" panose="03010101010101010101" pitchFamily="66" charset="0"/>
              </a:rPr>
              <a:t>      </a:t>
            </a:r>
            <a:r>
              <a:rPr lang="en-US" sz="11600" i="1" dirty="0">
                <a:latin typeface="Lucida Calligraphy" panose="03010101010101010101" pitchFamily="66" charset="0"/>
              </a:rPr>
              <a:t>THE   END</a:t>
            </a:r>
            <a:br>
              <a:rPr lang="en-US" dirty="0"/>
            </a:br>
            <a:endParaRPr lang="en-IN" dirty="0"/>
          </a:p>
        </p:txBody>
      </p:sp>
      <p:sp>
        <p:nvSpPr>
          <p:cNvPr id="6" name="Text 1">
            <a:extLst>
              <a:ext uri="{FF2B5EF4-FFF2-40B4-BE49-F238E27FC236}">
                <a16:creationId xmlns:a16="http://schemas.microsoft.com/office/drawing/2014/main" id="{7D55F8D3-B11F-6EA1-5BAE-FFA6B5C0B3DA}"/>
              </a:ext>
            </a:extLst>
          </p:cNvPr>
          <p:cNvSpPr/>
          <p:nvPr/>
        </p:nvSpPr>
        <p:spPr>
          <a:xfrm>
            <a:off x="833199" y="1480661"/>
            <a:ext cx="7477601" cy="2874645"/>
          </a:xfrm>
          <a:prstGeom prst="rect">
            <a:avLst/>
          </a:prstGeom>
          <a:noFill/>
          <a:ln/>
        </p:spPr>
        <p:txBody>
          <a:bodyPr wrap="square" rtlCol="0" anchor="t"/>
          <a:lstStyle/>
          <a:p>
            <a:pPr marL="0" indent="0">
              <a:lnSpc>
                <a:spcPts val="7545"/>
              </a:lnSpc>
              <a:buNone/>
            </a:pPr>
            <a:endParaRPr lang="en-US" sz="6036" dirty="0"/>
          </a:p>
        </p:txBody>
      </p:sp>
      <p:sp>
        <p:nvSpPr>
          <p:cNvPr id="8" name="Shape 3">
            <a:extLst>
              <a:ext uri="{FF2B5EF4-FFF2-40B4-BE49-F238E27FC236}">
                <a16:creationId xmlns:a16="http://schemas.microsoft.com/office/drawing/2014/main" id="{DA1DB747-4C7B-3D36-FEAF-F94743539AE3}"/>
              </a:ext>
            </a:extLst>
          </p:cNvPr>
          <p:cNvSpPr/>
          <p:nvPr/>
        </p:nvSpPr>
        <p:spPr>
          <a:xfrm>
            <a:off x="833199" y="6376749"/>
            <a:ext cx="355402" cy="355402"/>
          </a:xfrm>
          <a:prstGeom prst="roundRect">
            <a:avLst>
              <a:gd name="adj" fmla="val 25726039"/>
            </a:avLst>
          </a:prstGeom>
          <a:noFill/>
          <a:ln w="7620">
            <a:solidFill>
              <a:srgbClr val="FFFFFF"/>
            </a:solidFill>
            <a:prstDash val="solid"/>
          </a:ln>
        </p:spPr>
      </p:sp>
    </p:spTree>
    <p:extLst>
      <p:ext uri="{BB962C8B-B14F-4D97-AF65-F5344CB8AC3E}">
        <p14:creationId xmlns:p14="http://schemas.microsoft.com/office/powerpoint/2010/main" val="227877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5416B-EFF3-E484-39F7-3DAC03E4481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ED51463-C7EC-30EF-4120-AA9E8035FFC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CFF96FB9-E584-8D47-78CB-244DE6E8ABFD}"/>
              </a:ext>
            </a:extLst>
          </p:cNvPr>
          <p:cNvSpPr/>
          <p:nvPr/>
        </p:nvSpPr>
        <p:spPr>
          <a:xfrm>
            <a:off x="0" y="0"/>
            <a:ext cx="14630400" cy="8229600"/>
          </a:xfrm>
          <a:prstGeom prst="rect">
            <a:avLst/>
          </a:prstGeom>
          <a:solidFill>
            <a:srgbClr val="FFFFFF">
              <a:alpha val="75000"/>
            </a:srgbClr>
          </a:solidFill>
          <a:ln/>
        </p:spPr>
        <p:txBody>
          <a:bodyPr/>
          <a:lstStyle/>
          <a:p>
            <a:endParaRPr lang="en-US" sz="6000" dirty="0">
              <a:latin typeface="Lucida Calligraphy" panose="03010101010101010101" pitchFamily="66" charset="0"/>
              <a:ea typeface="Times New Roman" panose="02020603050405020304" pitchFamily="18" charset="0"/>
              <a:cs typeface="Times New Roman" panose="02020603050405020304" pitchFamily="18" charset="0"/>
            </a:endParaRPr>
          </a:p>
          <a:p>
            <a:pPr>
              <a:lnSpc>
                <a:spcPct val="150000"/>
              </a:lnSpc>
            </a:pPr>
            <a:r>
              <a:rPr lang="en-US" sz="6000" dirty="0">
                <a:effectLst/>
                <a:latin typeface="Lucida Calligraphy" panose="03010101010101010101" pitchFamily="66" charset="0"/>
                <a:ea typeface="Times New Roman" panose="02020603050405020304" pitchFamily="18" charset="0"/>
                <a:cs typeface="Times New Roman" panose="02020603050405020304" pitchFamily="18" charset="0"/>
              </a:rPr>
              <a:t> DESIGNING &amp; IMPLEMENTING</a:t>
            </a:r>
          </a:p>
          <a:p>
            <a:pPr>
              <a:lnSpc>
                <a:spcPct val="150000"/>
              </a:lnSpc>
            </a:pPr>
            <a:endParaRPr lang="en-US" sz="6000" dirty="0">
              <a:latin typeface="Lucida Calligraphy" panose="03010101010101010101" pitchFamily="66" charset="0"/>
              <a:ea typeface="Times New Roman" panose="02020603050405020304" pitchFamily="18" charset="0"/>
              <a:cs typeface="Times New Roman" panose="02020603050405020304" pitchFamily="18" charset="0"/>
            </a:endParaRPr>
          </a:p>
          <a:p>
            <a:pPr>
              <a:lnSpc>
                <a:spcPct val="150000"/>
              </a:lnSpc>
            </a:pPr>
            <a:r>
              <a:rPr lang="en-US" sz="6000" dirty="0">
                <a:effectLst/>
                <a:latin typeface="Lucida Calligraphy" panose="03010101010101010101" pitchFamily="66" charset="0"/>
                <a:ea typeface="Times New Roman" panose="02020603050405020304" pitchFamily="18" charset="0"/>
                <a:cs typeface="Times New Roman" panose="02020603050405020304" pitchFamily="18" charset="0"/>
              </a:rPr>
              <a:t> WIDE AREA NETWORK USING</a:t>
            </a:r>
          </a:p>
          <a:p>
            <a:pPr>
              <a:lnSpc>
                <a:spcPct val="150000"/>
              </a:lnSpc>
            </a:pPr>
            <a:r>
              <a:rPr lang="en-US" sz="6000" dirty="0">
                <a:latin typeface="Lucida Calligraphy" panose="03010101010101010101" pitchFamily="66" charset="0"/>
                <a:ea typeface="Times New Roman" panose="02020603050405020304" pitchFamily="18" charset="0"/>
                <a:cs typeface="Times New Roman" panose="02020603050405020304" pitchFamily="18" charset="0"/>
              </a:rPr>
              <a:t>           </a:t>
            </a:r>
          </a:p>
          <a:p>
            <a:pPr>
              <a:lnSpc>
                <a:spcPct val="150000"/>
              </a:lnSpc>
            </a:pPr>
            <a:r>
              <a:rPr lang="en-US" sz="6000" dirty="0">
                <a:effectLst/>
                <a:latin typeface="Lucida Calligraphy" panose="03010101010101010101" pitchFamily="66" charset="0"/>
                <a:ea typeface="Times New Roman" panose="02020603050405020304" pitchFamily="18" charset="0"/>
                <a:cs typeface="Times New Roman" panose="02020603050405020304" pitchFamily="18" charset="0"/>
              </a:rPr>
              <a:t>             </a:t>
            </a:r>
            <a:r>
              <a:rPr lang="en-US" sz="6000" b="1" dirty="0">
                <a:effectLst/>
                <a:latin typeface="Lucida Calligraphy" panose="03010101010101010101" pitchFamily="66" charset="0"/>
                <a:ea typeface="Times New Roman" panose="02020603050405020304" pitchFamily="18" charset="0"/>
                <a:cs typeface="Times New Roman" panose="02020603050405020304" pitchFamily="18" charset="0"/>
              </a:rPr>
              <a:t>OSPF</a:t>
            </a:r>
            <a:r>
              <a:rPr lang="en-US" sz="6000" dirty="0">
                <a:effectLst/>
                <a:latin typeface="Lucida Calligraphy" panose="03010101010101010101" pitchFamily="66" charset="0"/>
                <a:ea typeface="Times New Roman" panose="02020603050405020304" pitchFamily="18" charset="0"/>
                <a:cs typeface="Times New Roman" panose="02020603050405020304" pitchFamily="18" charset="0"/>
              </a:rPr>
              <a:t>    </a:t>
            </a:r>
            <a:r>
              <a:rPr lang="en-US" sz="6000" b="1" dirty="0">
                <a:effectLst/>
                <a:latin typeface="Lucida Calligraphy" panose="03010101010101010101" pitchFamily="66" charset="0"/>
                <a:ea typeface="Times New Roman" panose="02020603050405020304" pitchFamily="18" charset="0"/>
                <a:cs typeface="Times New Roman" panose="02020603050405020304" pitchFamily="18" charset="0"/>
              </a:rPr>
              <a:t>PROTOCOL </a:t>
            </a:r>
            <a:endParaRPr lang="en-IN" sz="6000" b="1" dirty="0">
              <a:latin typeface="Lucida Calligraphy" panose="03010101010101010101" pitchFamily="66" charset="0"/>
            </a:endParaRPr>
          </a:p>
        </p:txBody>
      </p:sp>
      <p:sp>
        <p:nvSpPr>
          <p:cNvPr id="6" name="Text 1">
            <a:extLst>
              <a:ext uri="{FF2B5EF4-FFF2-40B4-BE49-F238E27FC236}">
                <a16:creationId xmlns:a16="http://schemas.microsoft.com/office/drawing/2014/main" id="{9D57BD12-C212-D2CE-77CD-5666A78F51D9}"/>
              </a:ext>
            </a:extLst>
          </p:cNvPr>
          <p:cNvSpPr/>
          <p:nvPr/>
        </p:nvSpPr>
        <p:spPr>
          <a:xfrm>
            <a:off x="833199" y="1480661"/>
            <a:ext cx="7477601" cy="2874645"/>
          </a:xfrm>
          <a:prstGeom prst="rect">
            <a:avLst/>
          </a:prstGeom>
          <a:noFill/>
          <a:ln/>
        </p:spPr>
        <p:txBody>
          <a:bodyPr wrap="square" rtlCol="0" anchor="t"/>
          <a:lstStyle/>
          <a:p>
            <a:pPr marL="0" indent="0">
              <a:lnSpc>
                <a:spcPts val="7545"/>
              </a:lnSpc>
              <a:buNone/>
            </a:pPr>
            <a:endParaRPr lang="en-US" sz="6036" dirty="0"/>
          </a:p>
        </p:txBody>
      </p:sp>
      <p:sp>
        <p:nvSpPr>
          <p:cNvPr id="8" name="Shape 3">
            <a:extLst>
              <a:ext uri="{FF2B5EF4-FFF2-40B4-BE49-F238E27FC236}">
                <a16:creationId xmlns:a16="http://schemas.microsoft.com/office/drawing/2014/main" id="{A11E4080-26EA-3F2A-A424-2CB6425A57A9}"/>
              </a:ext>
            </a:extLst>
          </p:cNvPr>
          <p:cNvSpPr/>
          <p:nvPr/>
        </p:nvSpPr>
        <p:spPr>
          <a:xfrm>
            <a:off x="833199" y="6376749"/>
            <a:ext cx="355402" cy="355402"/>
          </a:xfrm>
          <a:prstGeom prst="roundRect">
            <a:avLst>
              <a:gd name="adj" fmla="val 25726039"/>
            </a:avLst>
          </a:prstGeom>
          <a:noFill/>
          <a:ln w="7620">
            <a:solidFill>
              <a:srgbClr val="FFFFFF"/>
            </a:solidFill>
            <a:prstDash val="solid"/>
          </a:ln>
        </p:spPr>
      </p:sp>
    </p:spTree>
    <p:extLst>
      <p:ext uri="{BB962C8B-B14F-4D97-AF65-F5344CB8AC3E}">
        <p14:creationId xmlns:p14="http://schemas.microsoft.com/office/powerpoint/2010/main" val="190177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3794-B667-3637-7A8E-A4F779959D6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8BCC04C-E2A0-0249-27BA-61944B605CC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EE4E4F57-85B2-62FB-6771-287C8B8B10E0}"/>
              </a:ext>
            </a:extLst>
          </p:cNvPr>
          <p:cNvSpPr/>
          <p:nvPr/>
        </p:nvSpPr>
        <p:spPr>
          <a:xfrm>
            <a:off x="0" y="0"/>
            <a:ext cx="14630400" cy="8229600"/>
          </a:xfrm>
          <a:prstGeom prst="rect">
            <a:avLst/>
          </a:prstGeom>
          <a:solidFill>
            <a:srgbClr val="FFFFFF">
              <a:alpha val="75000"/>
            </a:srgbClr>
          </a:solidFill>
          <a:ln/>
        </p:spPr>
      </p:sp>
      <p:pic>
        <p:nvPicPr>
          <p:cNvPr id="4" name="Image 1" descr="preencoded.png">
            <a:extLst>
              <a:ext uri="{FF2B5EF4-FFF2-40B4-BE49-F238E27FC236}">
                <a16:creationId xmlns:a16="http://schemas.microsoft.com/office/drawing/2014/main" id="{C38BDBD3-21FB-A67D-EF34-8CE772DC86D3}"/>
              </a:ext>
            </a:extLst>
          </p:cNvPr>
          <p:cNvPicPr>
            <a:picLocks noChangeAspect="1"/>
          </p:cNvPicPr>
          <p:nvPr/>
        </p:nvPicPr>
        <p:blipFill>
          <a:blip r:embed="rId4"/>
          <a:stretch>
            <a:fillRect/>
          </a:stretch>
        </p:blipFill>
        <p:spPr>
          <a:xfrm>
            <a:off x="9151620" y="0"/>
            <a:ext cx="5486400" cy="8229600"/>
          </a:xfrm>
          <a:prstGeom prst="rect">
            <a:avLst/>
          </a:prstGeom>
        </p:spPr>
      </p:pic>
      <p:pic>
        <p:nvPicPr>
          <p:cNvPr id="5" name="Image 2" descr="preencoded.png">
            <a:extLst>
              <a:ext uri="{FF2B5EF4-FFF2-40B4-BE49-F238E27FC236}">
                <a16:creationId xmlns:a16="http://schemas.microsoft.com/office/drawing/2014/main" id="{B2CE916A-F81B-BCFC-5413-FE004E7743C8}"/>
              </a:ext>
            </a:extLst>
          </p:cNvPr>
          <p:cNvPicPr>
            <a:picLocks noChangeAspect="1"/>
          </p:cNvPicPr>
          <p:nvPr/>
        </p:nvPicPr>
        <p:blipFill>
          <a:blip r:embed="rId5"/>
          <a:stretch>
            <a:fillRect/>
          </a:stretch>
        </p:blipFill>
        <p:spPr>
          <a:xfrm>
            <a:off x="9429274" y="2265640"/>
            <a:ext cx="4931093" cy="3698319"/>
          </a:xfrm>
          <a:prstGeom prst="rect">
            <a:avLst/>
          </a:prstGeom>
        </p:spPr>
      </p:pic>
      <p:sp>
        <p:nvSpPr>
          <p:cNvPr id="6" name="Text 1">
            <a:extLst>
              <a:ext uri="{FF2B5EF4-FFF2-40B4-BE49-F238E27FC236}">
                <a16:creationId xmlns:a16="http://schemas.microsoft.com/office/drawing/2014/main" id="{ADD67CF1-BFF5-0CE0-C789-F5978E4D2C8E}"/>
              </a:ext>
            </a:extLst>
          </p:cNvPr>
          <p:cNvSpPr/>
          <p:nvPr/>
        </p:nvSpPr>
        <p:spPr>
          <a:xfrm>
            <a:off x="833199" y="1480661"/>
            <a:ext cx="7477601" cy="2874645"/>
          </a:xfrm>
          <a:prstGeom prst="rect">
            <a:avLst/>
          </a:prstGeom>
          <a:noFill/>
          <a:ln/>
        </p:spPr>
        <p:txBody>
          <a:bodyPr wrap="square" rtlCol="0" anchor="t"/>
          <a:lstStyle/>
          <a:p>
            <a:pPr marL="0" indent="0">
              <a:lnSpc>
                <a:spcPts val="7545"/>
              </a:lnSpc>
              <a:buNone/>
            </a:pPr>
            <a:endParaRPr lang="en-US" sz="6036" dirty="0"/>
          </a:p>
        </p:txBody>
      </p:sp>
      <p:sp>
        <p:nvSpPr>
          <p:cNvPr id="7" name="Text 2">
            <a:extLst>
              <a:ext uri="{FF2B5EF4-FFF2-40B4-BE49-F238E27FC236}">
                <a16:creationId xmlns:a16="http://schemas.microsoft.com/office/drawing/2014/main" id="{7AD40A99-7FBE-4955-95E8-CC288A0C7881}"/>
              </a:ext>
            </a:extLst>
          </p:cNvPr>
          <p:cNvSpPr/>
          <p:nvPr/>
        </p:nvSpPr>
        <p:spPr>
          <a:xfrm>
            <a:off x="833199" y="4688562"/>
            <a:ext cx="7477601" cy="1421606"/>
          </a:xfrm>
          <a:prstGeom prst="rect">
            <a:avLst/>
          </a:prstGeom>
          <a:noFill/>
          <a:ln/>
        </p:spPr>
        <p:txBody>
          <a:bodyPr wrap="square" rtlCol="0" anchor="t"/>
          <a:lstStyle/>
          <a:p>
            <a:pPr marL="0" indent="0">
              <a:lnSpc>
                <a:spcPts val="2799"/>
              </a:lnSpc>
              <a:buNone/>
            </a:pPr>
            <a:endParaRPr lang="en-US" sz="3200" dirty="0"/>
          </a:p>
        </p:txBody>
      </p:sp>
      <p:sp>
        <p:nvSpPr>
          <p:cNvPr id="8" name="Shape 3">
            <a:extLst>
              <a:ext uri="{FF2B5EF4-FFF2-40B4-BE49-F238E27FC236}">
                <a16:creationId xmlns:a16="http://schemas.microsoft.com/office/drawing/2014/main" id="{B8FEB708-3DDE-1B4B-40E9-A3F446FA0E0E}"/>
              </a:ext>
            </a:extLst>
          </p:cNvPr>
          <p:cNvSpPr/>
          <p:nvPr/>
        </p:nvSpPr>
        <p:spPr>
          <a:xfrm>
            <a:off x="833199" y="6376749"/>
            <a:ext cx="355402" cy="355402"/>
          </a:xfrm>
          <a:prstGeom prst="roundRect">
            <a:avLst>
              <a:gd name="adj" fmla="val 25726039"/>
            </a:avLst>
          </a:prstGeom>
          <a:noFill/>
          <a:ln w="7620">
            <a:solidFill>
              <a:srgbClr val="FFFFFF"/>
            </a:solidFill>
            <a:prstDash val="solid"/>
          </a:ln>
        </p:spPr>
      </p:sp>
      <p:pic>
        <p:nvPicPr>
          <p:cNvPr id="10" name="Picture 9">
            <a:extLst>
              <a:ext uri="{FF2B5EF4-FFF2-40B4-BE49-F238E27FC236}">
                <a16:creationId xmlns:a16="http://schemas.microsoft.com/office/drawing/2014/main" id="{A348D178-2847-D2C2-E939-6D56BA56D8EE}"/>
              </a:ext>
            </a:extLst>
          </p:cNvPr>
          <p:cNvPicPr>
            <a:picLocks noChangeAspect="1"/>
          </p:cNvPicPr>
          <p:nvPr/>
        </p:nvPicPr>
        <p:blipFill>
          <a:blip r:embed="rId6"/>
          <a:stretch>
            <a:fillRect/>
          </a:stretch>
        </p:blipFill>
        <p:spPr>
          <a:xfrm>
            <a:off x="1" y="0"/>
            <a:ext cx="14630400" cy="8229600"/>
          </a:xfrm>
          <a:prstGeom prst="rect">
            <a:avLst/>
          </a:prstGeom>
        </p:spPr>
      </p:pic>
    </p:spTree>
    <p:extLst>
      <p:ext uri="{BB962C8B-B14F-4D97-AF65-F5344CB8AC3E}">
        <p14:creationId xmlns:p14="http://schemas.microsoft.com/office/powerpoint/2010/main" val="294753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0E98F-EBCB-B210-48B9-8BFF253D67F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1905D0B-5D53-5AE7-EA70-E8F67A55A0C9}"/>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D2D817C-E5F5-6AF3-2CE2-F4D85B6320BC}"/>
              </a:ext>
            </a:extLst>
          </p:cNvPr>
          <p:cNvSpPr/>
          <p:nvPr/>
        </p:nvSpPr>
        <p:spPr>
          <a:xfrm>
            <a:off x="0" y="0"/>
            <a:ext cx="14630400" cy="8229600"/>
          </a:xfrm>
          <a:prstGeom prst="rect">
            <a:avLst/>
          </a:prstGeom>
          <a:solidFill>
            <a:srgbClr val="FFFFFF">
              <a:alpha val="75000"/>
            </a:srgbClr>
          </a:solidFill>
          <a:ln/>
        </p:spPr>
      </p:sp>
      <p:pic>
        <p:nvPicPr>
          <p:cNvPr id="4" name="Image 1" descr="preencoded.png">
            <a:extLst>
              <a:ext uri="{FF2B5EF4-FFF2-40B4-BE49-F238E27FC236}">
                <a16:creationId xmlns:a16="http://schemas.microsoft.com/office/drawing/2014/main" id="{47449AE9-9B8E-F4E4-DAC2-710E6E39195A}"/>
              </a:ext>
            </a:extLst>
          </p:cNvPr>
          <p:cNvPicPr>
            <a:picLocks noChangeAspect="1"/>
          </p:cNvPicPr>
          <p:nvPr/>
        </p:nvPicPr>
        <p:blipFill>
          <a:blip r:embed="rId4"/>
          <a:stretch>
            <a:fillRect/>
          </a:stretch>
        </p:blipFill>
        <p:spPr>
          <a:xfrm>
            <a:off x="9151620" y="0"/>
            <a:ext cx="5486400" cy="8229600"/>
          </a:xfrm>
          <a:prstGeom prst="rect">
            <a:avLst/>
          </a:prstGeom>
        </p:spPr>
      </p:pic>
      <p:pic>
        <p:nvPicPr>
          <p:cNvPr id="5" name="Image 2" descr="preencoded.png">
            <a:extLst>
              <a:ext uri="{FF2B5EF4-FFF2-40B4-BE49-F238E27FC236}">
                <a16:creationId xmlns:a16="http://schemas.microsoft.com/office/drawing/2014/main" id="{10F3D2BD-1916-8D7D-BD4E-D84C4BEC03B6}"/>
              </a:ext>
            </a:extLst>
          </p:cNvPr>
          <p:cNvPicPr>
            <a:picLocks noChangeAspect="1"/>
          </p:cNvPicPr>
          <p:nvPr/>
        </p:nvPicPr>
        <p:blipFill>
          <a:blip r:embed="rId5"/>
          <a:stretch>
            <a:fillRect/>
          </a:stretch>
        </p:blipFill>
        <p:spPr>
          <a:xfrm>
            <a:off x="9429274" y="2265640"/>
            <a:ext cx="4931093" cy="3698319"/>
          </a:xfrm>
          <a:prstGeom prst="rect">
            <a:avLst/>
          </a:prstGeom>
        </p:spPr>
      </p:pic>
      <p:sp>
        <p:nvSpPr>
          <p:cNvPr id="6" name="Text 1">
            <a:extLst>
              <a:ext uri="{FF2B5EF4-FFF2-40B4-BE49-F238E27FC236}">
                <a16:creationId xmlns:a16="http://schemas.microsoft.com/office/drawing/2014/main" id="{ADAC8F54-3A87-E51A-9763-6AACAB1B682A}"/>
              </a:ext>
            </a:extLst>
          </p:cNvPr>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Introduction to Wide Area Networks (WANs)</a:t>
            </a:r>
            <a:endParaRPr lang="en-US" sz="6036" dirty="0"/>
          </a:p>
        </p:txBody>
      </p:sp>
      <p:sp>
        <p:nvSpPr>
          <p:cNvPr id="7" name="Text 2">
            <a:extLst>
              <a:ext uri="{FF2B5EF4-FFF2-40B4-BE49-F238E27FC236}">
                <a16:creationId xmlns:a16="http://schemas.microsoft.com/office/drawing/2014/main" id="{5B44732C-B178-BF60-6FD5-487CF599557E}"/>
              </a:ext>
            </a:extLst>
          </p:cNvPr>
          <p:cNvSpPr/>
          <p:nvPr/>
        </p:nvSpPr>
        <p:spPr>
          <a:xfrm>
            <a:off x="833199" y="468856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Wide Area Networks (WANs) are telecommunication networks that span large geographic areas, often crossing regional or national boundaries. These expansive networks enable communication and data exchange between geographically dispersed devices, offices, and organizations.</a:t>
            </a:r>
            <a:endParaRPr lang="en-US" sz="1750" dirty="0"/>
          </a:p>
        </p:txBody>
      </p:sp>
      <p:sp>
        <p:nvSpPr>
          <p:cNvPr id="8" name="Shape 3">
            <a:extLst>
              <a:ext uri="{FF2B5EF4-FFF2-40B4-BE49-F238E27FC236}">
                <a16:creationId xmlns:a16="http://schemas.microsoft.com/office/drawing/2014/main" id="{AADD03C8-4CE9-E8DB-1CE2-8D68FCF4A3A2}"/>
              </a:ext>
            </a:extLst>
          </p:cNvPr>
          <p:cNvSpPr/>
          <p:nvPr/>
        </p:nvSpPr>
        <p:spPr>
          <a:xfrm>
            <a:off x="833199" y="6376749"/>
            <a:ext cx="355402" cy="355402"/>
          </a:xfrm>
          <a:prstGeom prst="roundRect">
            <a:avLst>
              <a:gd name="adj" fmla="val 25726039"/>
            </a:avLst>
          </a:prstGeom>
          <a:noFill/>
          <a:ln w="7620">
            <a:solidFill>
              <a:srgbClr val="FFFFFF"/>
            </a:solidFill>
            <a:prstDash val="solid"/>
          </a:ln>
        </p:spPr>
      </p:sp>
    </p:spTree>
    <p:extLst>
      <p:ext uri="{BB962C8B-B14F-4D97-AF65-F5344CB8AC3E}">
        <p14:creationId xmlns:p14="http://schemas.microsoft.com/office/powerpoint/2010/main" val="169074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93508"/>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Routing protocol</a:t>
            </a:r>
            <a:endParaRPr lang="en-US" sz="4374" dirty="0"/>
          </a:p>
        </p:txBody>
      </p:sp>
      <p:sp>
        <p:nvSpPr>
          <p:cNvPr id="5" name="Text 2"/>
          <p:cNvSpPr/>
          <p:nvPr/>
        </p:nvSpPr>
        <p:spPr>
          <a:xfrm>
            <a:off x="2348389" y="2532221"/>
            <a:ext cx="9933503"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Source Sans Pro" pitchFamily="34" charset="0"/>
                <a:ea typeface="Source Sans Pro" pitchFamily="34" charset="-122"/>
                <a:cs typeface="Source Sans Pro" pitchFamily="34" charset="-120"/>
              </a:rPr>
              <a:t>A routing protocol is a set of rules and algorithms that determine how data packets are forwarded from one network to another in a computer network. It helps in establishing communication between different networks by finding the most efficient path for data transmission.</a:t>
            </a:r>
            <a:endParaRPr lang="en-US" sz="2400" dirty="0"/>
          </a:p>
        </p:txBody>
      </p:sp>
      <p:sp>
        <p:nvSpPr>
          <p:cNvPr id="6" name="Text 3"/>
          <p:cNvSpPr/>
          <p:nvPr/>
        </p:nvSpPr>
        <p:spPr>
          <a:xfrm>
            <a:off x="2348388" y="4150817"/>
            <a:ext cx="9933503"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Source Sans Pro" pitchFamily="34" charset="0"/>
                <a:ea typeface="Source Sans Pro" pitchFamily="34" charset="-122"/>
                <a:cs typeface="Source Sans Pro" pitchFamily="34" charset="-120"/>
              </a:rPr>
              <a:t>Routing protocols are essential in the operation of large-scale networks, such as the internet, where data needs to be routed across multiple routers and networks. They enable routers to exchange information about network topology, network reachability, and the best paths to reach a destination.</a:t>
            </a:r>
            <a:endParaRPr lang="en-US" sz="2400" dirty="0"/>
          </a:p>
        </p:txBody>
      </p:sp>
      <p:sp>
        <p:nvSpPr>
          <p:cNvPr id="7" name="Text 4"/>
          <p:cNvSpPr/>
          <p:nvPr/>
        </p:nvSpPr>
        <p:spPr>
          <a:xfrm>
            <a:off x="2348389" y="5947469"/>
            <a:ext cx="9933503"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Source Sans Pro" pitchFamily="34" charset="0"/>
                <a:ea typeface="Source Sans Pro" pitchFamily="34" charset="-122"/>
                <a:cs typeface="Source Sans Pro" pitchFamily="34" charset="-120"/>
              </a:rPr>
              <a:t>There are various routing protocols available, each with its own set of features and characteristics. Some common routing protocols include OSPF (Open Shortest Path First), RIP (Routing Information Protocol), and BGP (Border Gateway Protocol).</a:t>
            </a:r>
            <a:endParaRPr lang="en-US" sz="2400" dirty="0"/>
          </a:p>
        </p:txBody>
      </p:sp>
      <p:sp>
        <p:nvSpPr>
          <p:cNvPr id="8" name="Text 5"/>
          <p:cNvSpPr/>
          <p:nvPr/>
        </p:nvSpPr>
        <p:spPr>
          <a:xfrm>
            <a:off x="2348389" y="6480572"/>
            <a:ext cx="9933503"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3743920" y="439936"/>
            <a:ext cx="7142559" cy="998458"/>
          </a:xfrm>
          <a:prstGeom prst="rect">
            <a:avLst/>
          </a:prstGeom>
          <a:noFill/>
          <a:ln/>
        </p:spPr>
        <p:txBody>
          <a:bodyPr wrap="square" rtlCol="0" anchor="t"/>
          <a:lstStyle/>
          <a:p>
            <a:pPr marL="0" indent="0">
              <a:lnSpc>
                <a:spcPts val="3931"/>
              </a:lnSpc>
              <a:buNone/>
            </a:pPr>
            <a:r>
              <a:rPr lang="en-US" sz="3145" b="1" kern="0" spc="-25" dirty="0">
                <a:solidFill>
                  <a:srgbClr val="000000"/>
                </a:solidFill>
                <a:latin typeface="adonis-web" pitchFamily="34" charset="0"/>
                <a:ea typeface="adonis-web" pitchFamily="34" charset="-122"/>
                <a:cs typeface="adonis-web" pitchFamily="34" charset="-120"/>
              </a:rPr>
              <a:t>Overview of the OSPF (Open Shortest Path First) Protocol</a:t>
            </a:r>
            <a:endParaRPr lang="en-US" sz="3145" dirty="0"/>
          </a:p>
        </p:txBody>
      </p:sp>
      <p:sp>
        <p:nvSpPr>
          <p:cNvPr id="7" name="Text 3"/>
          <p:cNvSpPr/>
          <p:nvPr/>
        </p:nvSpPr>
        <p:spPr>
          <a:xfrm>
            <a:off x="3743920" y="1677948"/>
            <a:ext cx="7142559" cy="766882"/>
          </a:xfrm>
          <a:prstGeom prst="rect">
            <a:avLst/>
          </a:prstGeom>
          <a:noFill/>
          <a:ln/>
        </p:spPr>
        <p:txBody>
          <a:bodyPr wrap="square" rtlCol="0" anchor="t"/>
          <a:lstStyle/>
          <a:p>
            <a:pPr marL="0" indent="0">
              <a:lnSpc>
                <a:spcPts val="2013"/>
              </a:lnSpc>
              <a:buNone/>
            </a:pPr>
            <a:r>
              <a:rPr lang="en-US" sz="1258" kern="0" spc="-25" dirty="0">
                <a:solidFill>
                  <a:srgbClr val="272525"/>
                </a:solidFill>
                <a:latin typeface="Source Sans Pro" pitchFamily="34" charset="0"/>
                <a:ea typeface="Source Sans Pro" pitchFamily="34" charset="-122"/>
                <a:cs typeface="Source Sans Pro" pitchFamily="34" charset="-120"/>
              </a:rPr>
              <a:t>OSPF is a dynamic routing protocol that utilizes the Link-State algorithm to determine the optimal paths within a network. It efficiently shares routing information between routers, allowing them to build a comprehensive map of the network topology.</a:t>
            </a:r>
            <a:endParaRPr lang="en-US" sz="1258" dirty="0"/>
          </a:p>
        </p:txBody>
      </p:sp>
      <p:sp>
        <p:nvSpPr>
          <p:cNvPr id="8" name="Text 4"/>
          <p:cNvSpPr/>
          <p:nvPr/>
        </p:nvSpPr>
        <p:spPr>
          <a:xfrm>
            <a:off x="3743920" y="2624495"/>
            <a:ext cx="7142559" cy="511254"/>
          </a:xfrm>
          <a:prstGeom prst="rect">
            <a:avLst/>
          </a:prstGeom>
          <a:noFill/>
          <a:ln/>
        </p:spPr>
        <p:txBody>
          <a:bodyPr wrap="square" rtlCol="0" anchor="t"/>
          <a:lstStyle/>
          <a:p>
            <a:pPr marL="0" indent="0">
              <a:lnSpc>
                <a:spcPts val="2013"/>
              </a:lnSpc>
              <a:buNone/>
            </a:pPr>
            <a:r>
              <a:rPr lang="en-US" sz="1258" kern="0" spc="-25" dirty="0">
                <a:solidFill>
                  <a:srgbClr val="272525"/>
                </a:solidFill>
                <a:latin typeface="Source Sans Pro" pitchFamily="34" charset="0"/>
                <a:ea typeface="Source Sans Pro" pitchFamily="34" charset="-122"/>
                <a:cs typeface="Source Sans Pro" pitchFamily="34" charset="-120"/>
              </a:rPr>
              <a:t>OSPF is a widely-adopted protocol for enterprise and service provider networks due to its ability to converge quickly, support large-scale networks, and provide features like load balancing and fast failover.</a:t>
            </a:r>
            <a:endParaRPr lang="en-US" sz="1258" dirty="0"/>
          </a:p>
        </p:txBody>
      </p:sp>
      <p:pic>
        <p:nvPicPr>
          <p:cNvPr id="9" name="Image 2" descr="preencoded.png"/>
          <p:cNvPicPr>
            <a:picLocks noChangeAspect="1"/>
          </p:cNvPicPr>
          <p:nvPr/>
        </p:nvPicPr>
        <p:blipFill>
          <a:blip r:embed="rId5"/>
          <a:stretch>
            <a:fillRect/>
          </a:stretch>
        </p:blipFill>
        <p:spPr>
          <a:xfrm>
            <a:off x="3743920" y="3315414"/>
            <a:ext cx="7142559" cy="4474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834646"/>
            <a:ext cx="9778841"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OSPF Routing Concepts and Terminology</a:t>
            </a:r>
            <a:endParaRPr lang="en-US" sz="4374" dirty="0"/>
          </a:p>
        </p:txBody>
      </p:sp>
      <p:sp>
        <p:nvSpPr>
          <p:cNvPr id="6" name="Text 2"/>
          <p:cNvSpPr/>
          <p:nvPr/>
        </p:nvSpPr>
        <p:spPr>
          <a:xfrm>
            <a:off x="2703790" y="4862274"/>
            <a:ext cx="9578102"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b="1" kern="0" spc="-35" dirty="0">
                <a:solidFill>
                  <a:srgbClr val="272525"/>
                </a:solidFill>
                <a:latin typeface="Source Sans Pro" pitchFamily="34" charset="0"/>
                <a:ea typeface="Source Sans Pro" pitchFamily="34" charset="-122"/>
                <a:cs typeface="Source Sans Pro" pitchFamily="34" charset="-120"/>
              </a:rPr>
              <a:t>Link-State Algorithm:</a:t>
            </a:r>
            <a:r>
              <a:rPr lang="en-US" sz="1750" kern="0" spc="-35" dirty="0">
                <a:solidFill>
                  <a:srgbClr val="272525"/>
                </a:solidFill>
                <a:latin typeface="Source Sans Pro" pitchFamily="34" charset="0"/>
                <a:ea typeface="Source Sans Pro" pitchFamily="34" charset="-122"/>
                <a:cs typeface="Source Sans Pro" pitchFamily="34" charset="-120"/>
              </a:rPr>
              <a:t> OSPF utilizes the Link-State algorithm to determine the optimal paths between routers based on the network topology.</a:t>
            </a:r>
            <a:endParaRPr lang="en-US" sz="1750" dirty="0"/>
          </a:p>
        </p:txBody>
      </p:sp>
      <p:sp>
        <p:nvSpPr>
          <p:cNvPr id="7" name="Text 3"/>
          <p:cNvSpPr/>
          <p:nvPr/>
        </p:nvSpPr>
        <p:spPr>
          <a:xfrm>
            <a:off x="2703790" y="5661898"/>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u="sng" kern="0" spc="-35" dirty="0">
                <a:solidFill>
                  <a:srgbClr val="272525"/>
                </a:solidFill>
                <a:latin typeface="Source Sans Pro" pitchFamily="34" charset="0"/>
                <a:ea typeface="Source Sans Pro" pitchFamily="34" charset="-122"/>
                <a:cs typeface="Source Sans Pro" pitchFamily="34" charset="-120"/>
              </a:rPr>
              <a:t>Adjacencies and Neighbors:</a:t>
            </a:r>
            <a:r>
              <a:rPr lang="en-US" sz="1750" kern="0" spc="-35" dirty="0">
                <a:solidFill>
                  <a:srgbClr val="272525"/>
                </a:solidFill>
                <a:latin typeface="Source Sans Pro" pitchFamily="34" charset="0"/>
                <a:ea typeface="Source Sans Pro" pitchFamily="34" charset="-122"/>
                <a:cs typeface="Source Sans Pro" pitchFamily="34" charset="-120"/>
              </a:rPr>
              <a:t> OSPF routers establish adjacencies and become neighbors to efficiently share routing information and build the network topology map.</a:t>
            </a:r>
            <a:endParaRPr lang="en-US" sz="1750" dirty="0"/>
          </a:p>
        </p:txBody>
      </p:sp>
      <p:sp>
        <p:nvSpPr>
          <p:cNvPr id="8" name="Text 4"/>
          <p:cNvSpPr/>
          <p:nvPr/>
        </p:nvSpPr>
        <p:spPr>
          <a:xfrm>
            <a:off x="2703790" y="6461522"/>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kern="0" spc="-35" dirty="0">
                <a:solidFill>
                  <a:srgbClr val="000000"/>
                </a:solidFill>
                <a:latin typeface="Source Sans Pro" pitchFamily="34" charset="0"/>
                <a:ea typeface="Source Sans Pro" pitchFamily="34" charset="-122"/>
                <a:cs typeface="Source Sans Pro" pitchFamily="34" charset="-120"/>
              </a:rPr>
              <a:t>🔍</a:t>
            </a: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b="1" kern="0" spc="-35" dirty="0">
                <a:solidFill>
                  <a:srgbClr val="272525"/>
                </a:solidFill>
                <a:latin typeface="Source Sans Pro" pitchFamily="34" charset="0"/>
                <a:ea typeface="Source Sans Pro" pitchFamily="34" charset="-122"/>
                <a:cs typeface="Source Sans Pro" pitchFamily="34" charset="-120"/>
              </a:rPr>
              <a:t>OSPF Areas:</a:t>
            </a:r>
            <a:r>
              <a:rPr lang="en-US" sz="1750" kern="0" spc="-35" dirty="0">
                <a:solidFill>
                  <a:srgbClr val="272525"/>
                </a:solidFill>
                <a:latin typeface="Source Sans Pro" pitchFamily="34" charset="0"/>
                <a:ea typeface="Source Sans Pro" pitchFamily="34" charset="-122"/>
                <a:cs typeface="Source Sans Pro" pitchFamily="34" charset="-120"/>
              </a:rPr>
              <a:t> Networks are divided into OSPF areas, which allow for hierarchical routing and reduce the complexity of the routing database.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240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6" name="Text 1"/>
          <p:cNvSpPr/>
          <p:nvPr/>
        </p:nvSpPr>
        <p:spPr>
          <a:xfrm>
            <a:off x="566499" y="658892"/>
            <a:ext cx="7477601" cy="2874645"/>
          </a:xfrm>
          <a:prstGeom prst="rect">
            <a:avLst/>
          </a:prstGeom>
          <a:noFill/>
          <a:ln/>
        </p:spPr>
        <p:txBody>
          <a:bodyPr wrap="square" rtlCol="0" anchor="t"/>
          <a:lstStyle/>
          <a:p>
            <a:r>
              <a:rPr lang="en-IN" sz="6000" b="1" dirty="0"/>
              <a:t>OSPF Troubleshooting Commands</a:t>
            </a:r>
          </a:p>
        </p:txBody>
      </p:sp>
      <p:sp>
        <p:nvSpPr>
          <p:cNvPr id="7" name="Text 2"/>
          <p:cNvSpPr/>
          <p:nvPr/>
        </p:nvSpPr>
        <p:spPr>
          <a:xfrm>
            <a:off x="642699" y="3536633"/>
            <a:ext cx="7477601" cy="3195518"/>
          </a:xfrm>
          <a:prstGeom prst="rect">
            <a:avLst/>
          </a:prstGeom>
          <a:noFill/>
          <a:ln/>
        </p:spPr>
        <p:txBody>
          <a:bodyPr wrap="square" rtlCol="0" anchor="t"/>
          <a:lstStyle/>
          <a:p>
            <a:pPr marL="571500" indent="-571500">
              <a:lnSpc>
                <a:spcPts val="2799"/>
              </a:lnSpc>
              <a:buFont typeface="Arial" panose="020B0604020202020204" pitchFamily="34" charset="0"/>
              <a:buChar char="•"/>
            </a:pPr>
            <a:r>
              <a:rPr lang="en-US" sz="4800" b="1" dirty="0"/>
              <a:t>show </a:t>
            </a:r>
            <a:r>
              <a:rPr lang="en-US" sz="4800" b="1" dirty="0" err="1"/>
              <a:t>ip</a:t>
            </a:r>
            <a:r>
              <a:rPr lang="en-US" sz="4800" b="1" dirty="0"/>
              <a:t> route</a:t>
            </a:r>
          </a:p>
          <a:p>
            <a:pPr marL="571500" indent="-571500">
              <a:lnSpc>
                <a:spcPts val="2799"/>
              </a:lnSpc>
              <a:buFont typeface="Arial" panose="020B0604020202020204" pitchFamily="34" charset="0"/>
              <a:buChar char="•"/>
            </a:pPr>
            <a:endParaRPr lang="en-US" sz="4800" b="1" dirty="0"/>
          </a:p>
          <a:p>
            <a:pPr marL="571500" indent="-571500">
              <a:lnSpc>
                <a:spcPts val="2799"/>
              </a:lnSpc>
              <a:buFont typeface="Arial" panose="020B0604020202020204" pitchFamily="34" charset="0"/>
              <a:buChar char="•"/>
            </a:pPr>
            <a:r>
              <a:rPr lang="en-US" sz="4800" b="1" dirty="0"/>
              <a:t>show </a:t>
            </a:r>
            <a:r>
              <a:rPr lang="en-US" sz="4800" b="1" dirty="0" err="1"/>
              <a:t>ip</a:t>
            </a:r>
            <a:r>
              <a:rPr lang="en-US" sz="4800" b="1" dirty="0"/>
              <a:t> </a:t>
            </a:r>
            <a:r>
              <a:rPr lang="en-US" sz="4800" b="1" dirty="0" err="1"/>
              <a:t>ospf</a:t>
            </a:r>
            <a:endParaRPr lang="en-US" sz="4800" b="1" dirty="0"/>
          </a:p>
          <a:p>
            <a:pPr marL="571500" indent="-571500">
              <a:lnSpc>
                <a:spcPts val="2799"/>
              </a:lnSpc>
              <a:buFont typeface="Arial" panose="020B0604020202020204" pitchFamily="34" charset="0"/>
              <a:buChar char="•"/>
            </a:pPr>
            <a:endParaRPr lang="en-US" sz="4800" b="1" dirty="0"/>
          </a:p>
          <a:p>
            <a:pPr marL="571500" indent="-571500">
              <a:lnSpc>
                <a:spcPts val="2799"/>
              </a:lnSpc>
              <a:buFont typeface="Arial" panose="020B0604020202020204" pitchFamily="34" charset="0"/>
              <a:buChar char="•"/>
            </a:pPr>
            <a:r>
              <a:rPr lang="en-US" sz="4800" b="1" dirty="0"/>
              <a:t>show </a:t>
            </a:r>
            <a:r>
              <a:rPr lang="en-US" sz="4800" b="1" dirty="0" err="1"/>
              <a:t>ip</a:t>
            </a:r>
            <a:r>
              <a:rPr lang="en-US" sz="4800" b="1" dirty="0"/>
              <a:t> </a:t>
            </a:r>
            <a:r>
              <a:rPr lang="en-US" sz="4800" b="1" dirty="0" err="1"/>
              <a:t>ospf</a:t>
            </a:r>
            <a:r>
              <a:rPr lang="en-US" sz="4800" b="1" dirty="0"/>
              <a:t> database</a:t>
            </a:r>
          </a:p>
          <a:p>
            <a:pPr marL="571500" indent="-571500">
              <a:lnSpc>
                <a:spcPts val="2799"/>
              </a:lnSpc>
              <a:buFont typeface="Arial" panose="020B0604020202020204" pitchFamily="34" charset="0"/>
              <a:buChar char="•"/>
            </a:pPr>
            <a:endParaRPr lang="en-US" sz="4800" b="1" dirty="0"/>
          </a:p>
          <a:p>
            <a:pPr marL="571500" indent="-571500">
              <a:lnSpc>
                <a:spcPts val="2799"/>
              </a:lnSpc>
              <a:buFont typeface="Arial" panose="020B0604020202020204" pitchFamily="34" charset="0"/>
              <a:buChar char="•"/>
            </a:pPr>
            <a:r>
              <a:rPr lang="en-US" sz="4800" b="1" dirty="0"/>
              <a:t>show </a:t>
            </a:r>
            <a:r>
              <a:rPr lang="en-US" sz="4800" b="1" dirty="0" err="1"/>
              <a:t>ip</a:t>
            </a:r>
            <a:r>
              <a:rPr lang="en-US" sz="4800" b="1" dirty="0"/>
              <a:t> </a:t>
            </a:r>
            <a:r>
              <a:rPr lang="en-US" sz="4800" b="1" dirty="0" err="1"/>
              <a:t>ospf</a:t>
            </a:r>
            <a:r>
              <a:rPr lang="en-US" sz="4800" b="1" dirty="0"/>
              <a:t> interface</a:t>
            </a:r>
          </a:p>
          <a:p>
            <a:pPr>
              <a:lnSpc>
                <a:spcPts val="2799"/>
              </a:lnSpc>
            </a:pPr>
            <a:endParaRPr lang="en-US" sz="4400" dirty="0"/>
          </a:p>
          <a:p>
            <a:pPr marL="0" indent="0">
              <a:lnSpc>
                <a:spcPts val="2799"/>
              </a:lnSpc>
              <a:buNone/>
            </a:pPr>
            <a:endParaRPr lang="en-US" sz="4400" dirty="0"/>
          </a:p>
          <a:p>
            <a:pPr marL="0" indent="0">
              <a:lnSpc>
                <a:spcPts val="2799"/>
              </a:lnSpc>
              <a:buNone/>
            </a:pPr>
            <a:endParaRPr lang="en-US" sz="4400" dirty="0"/>
          </a:p>
          <a:p>
            <a:pPr marL="0" indent="0">
              <a:lnSpc>
                <a:spcPts val="2799"/>
              </a:lnSpc>
              <a:buNone/>
            </a:pPr>
            <a:r>
              <a:rPr lang="en-US" sz="4400" dirty="0"/>
              <a:t> </a:t>
            </a:r>
          </a:p>
        </p:txBody>
      </p:sp>
      <p:sp>
        <p:nvSpPr>
          <p:cNvPr id="8" name="Shape 3"/>
          <p:cNvSpPr/>
          <p:nvPr/>
        </p:nvSpPr>
        <p:spPr>
          <a:xfrm>
            <a:off x="833199" y="6376749"/>
            <a:ext cx="355402" cy="355402"/>
          </a:xfrm>
          <a:prstGeom prst="roundRect">
            <a:avLst>
              <a:gd name="adj" fmla="val 25726039"/>
            </a:avLst>
          </a:prstGeom>
          <a:noFill/>
          <a:ln w="7620">
            <a:solidFill>
              <a:srgbClr val="FFFFFF"/>
            </a:solidFill>
            <a:prstDash val="solid"/>
          </a:ln>
        </p:spPr>
      </p:sp>
      <p:pic>
        <p:nvPicPr>
          <p:cNvPr id="13" name="Picture 12">
            <a:extLst>
              <a:ext uri="{FF2B5EF4-FFF2-40B4-BE49-F238E27FC236}">
                <a16:creationId xmlns:a16="http://schemas.microsoft.com/office/drawing/2014/main" id="{229738A6-1389-F267-FE7C-3C5322BDF949}"/>
              </a:ext>
            </a:extLst>
          </p:cNvPr>
          <p:cNvPicPr>
            <a:picLocks noChangeAspect="1"/>
          </p:cNvPicPr>
          <p:nvPr/>
        </p:nvPicPr>
        <p:blipFill>
          <a:blip r:embed="rId5"/>
          <a:stretch>
            <a:fillRect/>
          </a:stretch>
        </p:blipFill>
        <p:spPr>
          <a:xfrm>
            <a:off x="9075420" y="20478"/>
            <a:ext cx="5562600" cy="82091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348389" y="2587466"/>
            <a:ext cx="900576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OSPF Network Types and Adjacencies</a:t>
            </a:r>
            <a:endParaRPr lang="en-US" sz="4374" dirty="0"/>
          </a:p>
        </p:txBody>
      </p:sp>
      <p:sp>
        <p:nvSpPr>
          <p:cNvPr id="7" name="Text 3"/>
          <p:cNvSpPr/>
          <p:nvPr/>
        </p:nvSpPr>
        <p:spPr>
          <a:xfrm>
            <a:off x="2348389" y="3615095"/>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OSPF supports several network types, including point-to-point, broadcast, and non-broadcast multi-access (NBMA) networks. These network types impact how OSPF neighbors are formed and how routing information is shared.</a:t>
            </a:r>
            <a:endParaRPr lang="en-US" sz="1750" dirty="0"/>
          </a:p>
        </p:txBody>
      </p:sp>
      <p:sp>
        <p:nvSpPr>
          <p:cNvPr id="8" name="Text 4"/>
          <p:cNvSpPr/>
          <p:nvPr/>
        </p:nvSpPr>
        <p:spPr>
          <a:xfrm>
            <a:off x="2348389" y="4931212"/>
            <a:ext cx="9933503"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OSPF routers establish adjacencies by exchanging Hello packets and reaching a mutually agreed state. Adjacencies allow routers to synchronize their link-state databases and participate in the OSPF routing process.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1126</Words>
  <Application>Microsoft Office PowerPoint</Application>
  <PresentationFormat>Custom</PresentationFormat>
  <Paragraphs>117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adonis-web</vt:lpstr>
      <vt:lpstr>Aparajita</vt:lpstr>
      <vt:lpstr>Arial</vt:lpstr>
      <vt:lpstr>Century Schoolbook</vt:lpstr>
      <vt:lpstr>Lucida Calligraphy</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 laptop</cp:lastModifiedBy>
  <cp:revision>2</cp:revision>
  <dcterms:created xsi:type="dcterms:W3CDTF">2024-05-12T14:32:26Z</dcterms:created>
  <dcterms:modified xsi:type="dcterms:W3CDTF">2024-05-12T16:20:01Z</dcterms:modified>
</cp:coreProperties>
</file>