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312" r:id="rId2"/>
    <p:sldId id="356" r:id="rId3"/>
    <p:sldId id="371" r:id="rId4"/>
    <p:sldId id="370" r:id="rId5"/>
    <p:sldId id="369" r:id="rId6"/>
    <p:sldId id="341" r:id="rId7"/>
    <p:sldId id="372" r:id="rId8"/>
    <p:sldId id="368" r:id="rId9"/>
    <p:sldId id="352" r:id="rId10"/>
    <p:sldId id="373" r:id="rId11"/>
    <p:sldId id="367" r:id="rId12"/>
    <p:sldId id="361" r:id="rId13"/>
    <p:sldId id="360" r:id="rId14"/>
    <p:sldId id="362" r:id="rId15"/>
    <p:sldId id="353" r:id="rId16"/>
    <p:sldId id="364" r:id="rId17"/>
    <p:sldId id="351" r:id="rId18"/>
    <p:sldId id="366" r:id="rId19"/>
    <p:sldId id="363" r:id="rId20"/>
    <p:sldId id="374" r:id="rId21"/>
    <p:sldId id="375" r:id="rId22"/>
    <p:sldId id="365" r:id="rId23"/>
    <p:sldId id="377" r:id="rId24"/>
    <p:sldId id="376" r:id="rId25"/>
    <p:sldId id="33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4548" autoAdjust="0"/>
  </p:normalViewPr>
  <p:slideViewPr>
    <p:cSldViewPr snapToGrid="0">
      <p:cViewPr varScale="1">
        <p:scale>
          <a:sx n="72" d="100"/>
          <a:sy n="72" d="100"/>
        </p:scale>
        <p:origin x="9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docs.groovy-lang.org/next/html/documentation/working-with-collections.html" TargetMode="External"/></Relationships>
</file>

<file path=ppt/diagrams/_rels/data3.xml.rels><?xml version="1.0" encoding="UTF-8" standalone="yes"?>
<Relationships xmlns="http://schemas.openxmlformats.org/package/2006/relationships"><Relationship Id="rId1" Type="http://schemas.openxmlformats.org/officeDocument/2006/relationships/image" Target="../media/image7.jpeg"/></Relationships>
</file>

<file path=ppt/diagrams/_rels/data4.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1" Type="http://schemas.openxmlformats.org/officeDocument/2006/relationships/hyperlink" Target="http://docs.groovy-lang.org/next/html/documentation/working-with-collections.html" TargetMode="External"/></Relationships>
</file>

<file path=ppt/diagrams/_rels/drawing3.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BCD12-689E-4721-A38E-6C4DEB1372E0}"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te-IN"/>
        </a:p>
      </dgm:t>
    </dgm:pt>
    <dgm:pt modelId="{DDF45501-5B68-4C25-8EC9-64137ED031A7}">
      <dgm:prSet custT="1"/>
      <dgm:spPr/>
      <dgm:t>
        <a:bodyPr/>
        <a:lstStyle/>
        <a:p>
          <a:r>
            <a:rPr lang="en-US" sz="2400" b="0" i="0" dirty="0"/>
            <a:t>Improves user interface by incorporating </a:t>
          </a:r>
          <a:r>
            <a:rPr lang="en-US" sz="2400" b="1" i="0" dirty="0"/>
            <a:t>user input</a:t>
          </a:r>
          <a:r>
            <a:rPr lang="en-US" sz="2400" b="0" i="0" dirty="0"/>
            <a:t> within the pipeline</a:t>
          </a:r>
          <a:endParaRPr lang="te-IN" sz="2400" dirty="0"/>
        </a:p>
      </dgm:t>
    </dgm:pt>
    <dgm:pt modelId="{FA31F2AC-D44E-41F0-BA39-9F9B4F16C407}" type="parTrans" cxnId="{1862DFD9-138E-46AE-AC96-C1411931BF13}">
      <dgm:prSet/>
      <dgm:spPr/>
      <dgm:t>
        <a:bodyPr/>
        <a:lstStyle/>
        <a:p>
          <a:endParaRPr lang="te-IN"/>
        </a:p>
      </dgm:t>
    </dgm:pt>
    <dgm:pt modelId="{CC01F936-38D0-4B5A-A4B8-B3E38BC19727}" type="sibTrans" cxnId="{1862DFD9-138E-46AE-AC96-C1411931BF13}">
      <dgm:prSet/>
      <dgm:spPr/>
      <dgm:t>
        <a:bodyPr/>
        <a:lstStyle/>
        <a:p>
          <a:endParaRPr lang="te-IN"/>
        </a:p>
      </dgm:t>
    </dgm:pt>
    <dgm:pt modelId="{D55695FB-CCF5-457A-B9C2-081BF7C1D710}">
      <dgm:prSet custT="1"/>
      <dgm:spPr/>
      <dgm:t>
        <a:bodyPr/>
        <a:lstStyle/>
        <a:p>
          <a:r>
            <a:rPr lang="en-US" sz="2400" b="0" i="0" dirty="0"/>
            <a:t>It is durable in terms of unplanned restart of the Jenkins master</a:t>
          </a:r>
          <a:endParaRPr lang="te-IN" sz="2400" dirty="0"/>
        </a:p>
      </dgm:t>
    </dgm:pt>
    <dgm:pt modelId="{F6FC8BEB-9B0B-4F8D-9659-CE66814EF964}" type="parTrans" cxnId="{0357F4F0-AA7F-48D5-85DF-F738BDB1DB44}">
      <dgm:prSet/>
      <dgm:spPr/>
      <dgm:t>
        <a:bodyPr/>
        <a:lstStyle/>
        <a:p>
          <a:endParaRPr lang="te-IN"/>
        </a:p>
      </dgm:t>
    </dgm:pt>
    <dgm:pt modelId="{3894A825-ECE5-4673-A45D-FAF47CA7F284}" type="sibTrans" cxnId="{0357F4F0-AA7F-48D5-85DF-F738BDB1DB44}">
      <dgm:prSet/>
      <dgm:spPr/>
      <dgm:t>
        <a:bodyPr/>
        <a:lstStyle/>
        <a:p>
          <a:endParaRPr lang="te-IN"/>
        </a:p>
      </dgm:t>
    </dgm:pt>
    <dgm:pt modelId="{747F39C8-714E-4E35-8589-DA4004B15247}">
      <dgm:prSet custT="1"/>
      <dgm:spPr/>
      <dgm:t>
        <a:bodyPr/>
        <a:lstStyle/>
        <a:p>
          <a:r>
            <a:rPr lang="en-US" sz="2400" b="0" i="0" dirty="0"/>
            <a:t>It can restart from saved </a:t>
          </a:r>
          <a:r>
            <a:rPr lang="en-US" sz="2400" b="1" i="0" dirty="0"/>
            <a:t>checkpoints</a:t>
          </a:r>
          <a:endParaRPr lang="te-IN" sz="2400" dirty="0"/>
        </a:p>
      </dgm:t>
    </dgm:pt>
    <dgm:pt modelId="{320645C6-9474-489B-9BD6-95494484F63F}" type="parTrans" cxnId="{4745A8E7-E6B2-4AF6-A083-AA721CF104E4}">
      <dgm:prSet/>
      <dgm:spPr/>
      <dgm:t>
        <a:bodyPr/>
        <a:lstStyle/>
        <a:p>
          <a:endParaRPr lang="te-IN"/>
        </a:p>
      </dgm:t>
    </dgm:pt>
    <dgm:pt modelId="{53731AD3-7E3F-4909-9711-82D1957862E3}" type="sibTrans" cxnId="{4745A8E7-E6B2-4AF6-A083-AA721CF104E4}">
      <dgm:prSet/>
      <dgm:spPr/>
      <dgm:t>
        <a:bodyPr/>
        <a:lstStyle/>
        <a:p>
          <a:endParaRPr lang="te-IN"/>
        </a:p>
      </dgm:t>
    </dgm:pt>
    <dgm:pt modelId="{878E0D73-C4E9-4911-895F-9063BFCC7178}">
      <dgm:prSet custT="1"/>
      <dgm:spPr/>
      <dgm:t>
        <a:bodyPr/>
        <a:lstStyle/>
        <a:p>
          <a:r>
            <a:rPr lang="en-US" sz="2400" b="0" i="0" dirty="0"/>
            <a:t>It supports complex pipelines by incorporating conditional loops, fork or join operations and allowing tasks to be performed in parallel</a:t>
          </a:r>
          <a:endParaRPr lang="te-IN" sz="2400" dirty="0"/>
        </a:p>
      </dgm:t>
    </dgm:pt>
    <dgm:pt modelId="{9A0670F4-E13F-4D6C-9904-BA5895A31EE5}" type="parTrans" cxnId="{F33E4BD9-1422-4996-8FAA-277C1F48E1F1}">
      <dgm:prSet/>
      <dgm:spPr/>
      <dgm:t>
        <a:bodyPr/>
        <a:lstStyle/>
        <a:p>
          <a:endParaRPr lang="te-IN"/>
        </a:p>
      </dgm:t>
    </dgm:pt>
    <dgm:pt modelId="{21EF2139-D2AD-44A7-AD2C-8A20FEF43718}" type="sibTrans" cxnId="{F33E4BD9-1422-4996-8FAA-277C1F48E1F1}">
      <dgm:prSet/>
      <dgm:spPr/>
      <dgm:t>
        <a:bodyPr/>
        <a:lstStyle/>
        <a:p>
          <a:endParaRPr lang="te-IN"/>
        </a:p>
      </dgm:t>
    </dgm:pt>
    <dgm:pt modelId="{E134E552-DDFF-4FEB-A2D5-9382BDB0DD00}">
      <dgm:prSet custT="1"/>
      <dgm:spPr/>
      <dgm:t>
        <a:bodyPr/>
        <a:lstStyle/>
        <a:p>
          <a:r>
            <a:rPr lang="en-US" sz="2400" b="0" i="0" dirty="0"/>
            <a:t>It can integrate with several other plugins</a:t>
          </a:r>
          <a:endParaRPr lang="te-IN" sz="2400" dirty="0"/>
        </a:p>
      </dgm:t>
    </dgm:pt>
    <dgm:pt modelId="{39A7CB09-FBE4-4384-B126-4F45E8295624}" type="parTrans" cxnId="{94A238E7-BA26-4A0F-87BB-03647505C01E}">
      <dgm:prSet/>
      <dgm:spPr/>
      <dgm:t>
        <a:bodyPr/>
        <a:lstStyle/>
        <a:p>
          <a:endParaRPr lang="te-IN"/>
        </a:p>
      </dgm:t>
    </dgm:pt>
    <dgm:pt modelId="{117D9DFB-2F73-4055-993C-24362CFD3ABA}" type="sibTrans" cxnId="{94A238E7-BA26-4A0F-87BB-03647505C01E}">
      <dgm:prSet/>
      <dgm:spPr/>
      <dgm:t>
        <a:bodyPr/>
        <a:lstStyle/>
        <a:p>
          <a:endParaRPr lang="te-IN"/>
        </a:p>
      </dgm:t>
    </dgm:pt>
    <dgm:pt modelId="{C3FAEDDB-029A-4E9B-AA68-CFB0FB03FE66}">
      <dgm:prSet custT="1"/>
      <dgm:spPr/>
      <dgm:t>
        <a:bodyPr/>
        <a:lstStyle/>
        <a:p>
          <a:r>
            <a:rPr lang="en-US" sz="2400" b="0" i="0" dirty="0"/>
            <a:t>The code is stored in a text file called the </a:t>
          </a:r>
          <a:r>
            <a:rPr lang="en-US" sz="2400" b="0" i="0" dirty="0" err="1"/>
            <a:t>Jenkinsfile</a:t>
          </a:r>
          <a:r>
            <a:rPr lang="en-US" sz="2400" b="0" i="0" dirty="0"/>
            <a:t> which can be </a:t>
          </a:r>
          <a:r>
            <a:rPr lang="en-US" sz="2400" b="1" i="0" dirty="0"/>
            <a:t>checked into a SCM</a:t>
          </a:r>
          <a:r>
            <a:rPr lang="en-US" sz="2400" b="0" i="0" dirty="0"/>
            <a:t> (Source Code Management)</a:t>
          </a:r>
          <a:endParaRPr lang="te-IN" sz="2400" dirty="0"/>
        </a:p>
      </dgm:t>
    </dgm:pt>
    <dgm:pt modelId="{7C3FCDA2-6ADC-40C6-839A-3C43F70F8213}" type="parTrans" cxnId="{FDC6617B-27A2-4828-B3B9-1F36D38EB02C}">
      <dgm:prSet/>
      <dgm:spPr/>
      <dgm:t>
        <a:bodyPr/>
        <a:lstStyle/>
        <a:p>
          <a:endParaRPr lang="te-IN"/>
        </a:p>
      </dgm:t>
    </dgm:pt>
    <dgm:pt modelId="{2E5E5F15-6B17-4C5C-BA81-488A6686C1B4}" type="sibTrans" cxnId="{FDC6617B-27A2-4828-B3B9-1F36D38EB02C}">
      <dgm:prSet/>
      <dgm:spPr/>
      <dgm:t>
        <a:bodyPr/>
        <a:lstStyle/>
        <a:p>
          <a:endParaRPr lang="te-IN"/>
        </a:p>
      </dgm:t>
    </dgm:pt>
    <dgm:pt modelId="{C3B94772-E263-4C5B-A4E2-104FCA0A1B0E}">
      <dgm:prSet custT="1"/>
      <dgm:spPr/>
      <dgm:t>
        <a:bodyPr/>
        <a:lstStyle/>
        <a:p>
          <a:r>
            <a:rPr lang="en-US" sz="2400" b="0" i="0" dirty="0"/>
            <a:t>It models simple to complex pipelines as code by using </a:t>
          </a:r>
          <a:r>
            <a:rPr lang="en-US" sz="2400" b="1" i="0" dirty="0"/>
            <a:t>Groovy DSL</a:t>
          </a:r>
          <a:r>
            <a:rPr lang="en-US" sz="2400" b="0" i="0" dirty="0"/>
            <a:t> (Domain Specific Language)</a:t>
          </a:r>
          <a:endParaRPr lang="te-IN" sz="2400" dirty="0"/>
        </a:p>
      </dgm:t>
    </dgm:pt>
    <dgm:pt modelId="{533A18CB-B447-44FE-9F22-D202AF54BF0A}" type="parTrans" cxnId="{73BC101F-DA01-4D15-AEB6-04DDAA4F3CC1}">
      <dgm:prSet/>
      <dgm:spPr/>
      <dgm:t>
        <a:bodyPr/>
        <a:lstStyle/>
        <a:p>
          <a:endParaRPr lang="te-IN"/>
        </a:p>
      </dgm:t>
    </dgm:pt>
    <dgm:pt modelId="{CC23A831-6A4B-4A4F-88C8-BEF2EB0CAB34}" type="sibTrans" cxnId="{73BC101F-DA01-4D15-AEB6-04DDAA4F3CC1}">
      <dgm:prSet/>
      <dgm:spPr/>
      <dgm:t>
        <a:bodyPr/>
        <a:lstStyle/>
        <a:p>
          <a:endParaRPr lang="te-IN"/>
        </a:p>
      </dgm:t>
    </dgm:pt>
    <dgm:pt modelId="{41648C07-623F-445C-B921-F10FA34FF707}" type="pres">
      <dgm:prSet presAssocID="{AF2BCD12-689E-4721-A38E-6C4DEB1372E0}" presName="diagram" presStyleCnt="0">
        <dgm:presLayoutVars>
          <dgm:dir/>
          <dgm:resizeHandles val="exact"/>
        </dgm:presLayoutVars>
      </dgm:prSet>
      <dgm:spPr/>
    </dgm:pt>
    <dgm:pt modelId="{81C62F43-D08C-43B7-83C0-49E8A22D36CD}" type="pres">
      <dgm:prSet presAssocID="{C3B94772-E263-4C5B-A4E2-104FCA0A1B0E}" presName="node" presStyleLbl="node1" presStyleIdx="0" presStyleCnt="7" custScaleX="132760" custScaleY="152253">
        <dgm:presLayoutVars>
          <dgm:bulletEnabled val="1"/>
        </dgm:presLayoutVars>
      </dgm:prSet>
      <dgm:spPr/>
    </dgm:pt>
    <dgm:pt modelId="{A453D1C4-B26F-4966-854A-BBB415DF3CEA}" type="pres">
      <dgm:prSet presAssocID="{CC23A831-6A4B-4A4F-88C8-BEF2EB0CAB34}" presName="sibTrans" presStyleCnt="0"/>
      <dgm:spPr/>
    </dgm:pt>
    <dgm:pt modelId="{D53D716C-864A-40DC-BB02-D42700361528}" type="pres">
      <dgm:prSet presAssocID="{C3FAEDDB-029A-4E9B-AA68-CFB0FB03FE66}" presName="node" presStyleLbl="node1" presStyleIdx="1" presStyleCnt="7" custScaleX="143854" custScaleY="168813">
        <dgm:presLayoutVars>
          <dgm:bulletEnabled val="1"/>
        </dgm:presLayoutVars>
      </dgm:prSet>
      <dgm:spPr/>
    </dgm:pt>
    <dgm:pt modelId="{E3983685-F96B-49D7-9A49-3497E2F1D7DA}" type="pres">
      <dgm:prSet presAssocID="{2E5E5F15-6B17-4C5C-BA81-488A6686C1B4}" presName="sibTrans" presStyleCnt="0"/>
      <dgm:spPr/>
    </dgm:pt>
    <dgm:pt modelId="{703E3474-BABC-442F-81B6-9491568BC506}" type="pres">
      <dgm:prSet presAssocID="{DDF45501-5B68-4C25-8EC9-64137ED031A7}" presName="node" presStyleLbl="node1" presStyleIdx="2" presStyleCnt="7" custScaleX="116992" custScaleY="157058" custLinFactNeighborX="0" custLinFactNeighborY="-2403">
        <dgm:presLayoutVars>
          <dgm:bulletEnabled val="1"/>
        </dgm:presLayoutVars>
      </dgm:prSet>
      <dgm:spPr/>
    </dgm:pt>
    <dgm:pt modelId="{67AEAD50-1AD6-447F-B5A6-44EA809C1C56}" type="pres">
      <dgm:prSet presAssocID="{CC01F936-38D0-4B5A-A4B8-B3E38BC19727}" presName="sibTrans" presStyleCnt="0"/>
      <dgm:spPr/>
    </dgm:pt>
    <dgm:pt modelId="{9FDF8F8F-7A7E-4F06-B3A6-1FFC2180CB77}" type="pres">
      <dgm:prSet presAssocID="{D55695FB-CCF5-457A-B9C2-081BF7C1D710}" presName="node" presStyleLbl="node1" presStyleIdx="3" presStyleCnt="7" custScaleX="121022" custScaleY="122488">
        <dgm:presLayoutVars>
          <dgm:bulletEnabled val="1"/>
        </dgm:presLayoutVars>
      </dgm:prSet>
      <dgm:spPr/>
    </dgm:pt>
    <dgm:pt modelId="{FB7CE837-128F-4D3A-BA12-F0E096E373BB}" type="pres">
      <dgm:prSet presAssocID="{3894A825-ECE5-4673-A45D-FAF47CA7F284}" presName="sibTrans" presStyleCnt="0"/>
      <dgm:spPr/>
    </dgm:pt>
    <dgm:pt modelId="{0A2A2006-654F-4B36-8532-A337ECBEEF4A}" type="pres">
      <dgm:prSet presAssocID="{747F39C8-714E-4E35-8589-DA4004B15247}" presName="node" presStyleLbl="node1" presStyleIdx="4" presStyleCnt="7" custScaleX="119368" custScaleY="136372">
        <dgm:presLayoutVars>
          <dgm:bulletEnabled val="1"/>
        </dgm:presLayoutVars>
      </dgm:prSet>
      <dgm:spPr/>
    </dgm:pt>
    <dgm:pt modelId="{052F5EFF-189F-4589-8126-62FC4C7CB508}" type="pres">
      <dgm:prSet presAssocID="{53731AD3-7E3F-4909-9711-82D1957862E3}" presName="sibTrans" presStyleCnt="0"/>
      <dgm:spPr/>
    </dgm:pt>
    <dgm:pt modelId="{DEDD63BB-F799-4CDF-91DA-762281E4CDEC}" type="pres">
      <dgm:prSet presAssocID="{878E0D73-C4E9-4911-895F-9063BFCC7178}" presName="node" presStyleLbl="node1" presStyleIdx="5" presStyleCnt="7" custScaleX="153682" custScaleY="175751">
        <dgm:presLayoutVars>
          <dgm:bulletEnabled val="1"/>
        </dgm:presLayoutVars>
      </dgm:prSet>
      <dgm:spPr/>
    </dgm:pt>
    <dgm:pt modelId="{E1BF8AEF-AEA7-4DEC-B1A0-07A86FB068FB}" type="pres">
      <dgm:prSet presAssocID="{21EF2139-D2AD-44A7-AD2C-8A20FEF43718}" presName="sibTrans" presStyleCnt="0"/>
      <dgm:spPr/>
    </dgm:pt>
    <dgm:pt modelId="{7CA701C6-1116-4B18-9B98-388170916FE9}" type="pres">
      <dgm:prSet presAssocID="{E134E552-DDFF-4FEB-A2D5-9382BDB0DD00}" presName="node" presStyleLbl="node1" presStyleIdx="6" presStyleCnt="7" custScaleY="120946">
        <dgm:presLayoutVars>
          <dgm:bulletEnabled val="1"/>
        </dgm:presLayoutVars>
      </dgm:prSet>
      <dgm:spPr/>
    </dgm:pt>
  </dgm:ptLst>
  <dgm:cxnLst>
    <dgm:cxn modelId="{3C1DC910-8BA9-4DF9-B34C-1CB63AB3F16C}" type="presOf" srcId="{878E0D73-C4E9-4911-895F-9063BFCC7178}" destId="{DEDD63BB-F799-4CDF-91DA-762281E4CDEC}" srcOrd="0" destOrd="0" presId="urn:microsoft.com/office/officeart/2005/8/layout/default"/>
    <dgm:cxn modelId="{73BC101F-DA01-4D15-AEB6-04DDAA4F3CC1}" srcId="{AF2BCD12-689E-4721-A38E-6C4DEB1372E0}" destId="{C3B94772-E263-4C5B-A4E2-104FCA0A1B0E}" srcOrd="0" destOrd="0" parTransId="{533A18CB-B447-44FE-9F22-D202AF54BF0A}" sibTransId="{CC23A831-6A4B-4A4F-88C8-BEF2EB0CAB34}"/>
    <dgm:cxn modelId="{0BB21644-1497-469A-BECD-2FADE45C0168}" type="presOf" srcId="{C3B94772-E263-4C5B-A4E2-104FCA0A1B0E}" destId="{81C62F43-D08C-43B7-83C0-49E8A22D36CD}" srcOrd="0" destOrd="0" presId="urn:microsoft.com/office/officeart/2005/8/layout/default"/>
    <dgm:cxn modelId="{AD535054-F952-4C63-878A-48387C18C85B}" type="presOf" srcId="{747F39C8-714E-4E35-8589-DA4004B15247}" destId="{0A2A2006-654F-4B36-8532-A337ECBEEF4A}" srcOrd="0" destOrd="0" presId="urn:microsoft.com/office/officeart/2005/8/layout/default"/>
    <dgm:cxn modelId="{FDC6617B-27A2-4828-B3B9-1F36D38EB02C}" srcId="{AF2BCD12-689E-4721-A38E-6C4DEB1372E0}" destId="{C3FAEDDB-029A-4E9B-AA68-CFB0FB03FE66}" srcOrd="1" destOrd="0" parTransId="{7C3FCDA2-6ADC-40C6-839A-3C43F70F8213}" sibTransId="{2E5E5F15-6B17-4C5C-BA81-488A6686C1B4}"/>
    <dgm:cxn modelId="{EB4A4593-219F-4E77-93D7-162785F46FC2}" type="presOf" srcId="{C3FAEDDB-029A-4E9B-AA68-CFB0FB03FE66}" destId="{D53D716C-864A-40DC-BB02-D42700361528}" srcOrd="0" destOrd="0" presId="urn:microsoft.com/office/officeart/2005/8/layout/default"/>
    <dgm:cxn modelId="{8A26CA9D-B568-4B09-9BFA-108CF7FD42DC}" type="presOf" srcId="{E134E552-DDFF-4FEB-A2D5-9382BDB0DD00}" destId="{7CA701C6-1116-4B18-9B98-388170916FE9}" srcOrd="0" destOrd="0" presId="urn:microsoft.com/office/officeart/2005/8/layout/default"/>
    <dgm:cxn modelId="{F33E4BD9-1422-4996-8FAA-277C1F48E1F1}" srcId="{AF2BCD12-689E-4721-A38E-6C4DEB1372E0}" destId="{878E0D73-C4E9-4911-895F-9063BFCC7178}" srcOrd="5" destOrd="0" parTransId="{9A0670F4-E13F-4D6C-9904-BA5895A31EE5}" sibTransId="{21EF2139-D2AD-44A7-AD2C-8A20FEF43718}"/>
    <dgm:cxn modelId="{1862DFD9-138E-46AE-AC96-C1411931BF13}" srcId="{AF2BCD12-689E-4721-A38E-6C4DEB1372E0}" destId="{DDF45501-5B68-4C25-8EC9-64137ED031A7}" srcOrd="2" destOrd="0" parTransId="{FA31F2AC-D44E-41F0-BA39-9F9B4F16C407}" sibTransId="{CC01F936-38D0-4B5A-A4B8-B3E38BC19727}"/>
    <dgm:cxn modelId="{F41DA6E6-3F82-47B3-BF26-9FE063244675}" type="presOf" srcId="{DDF45501-5B68-4C25-8EC9-64137ED031A7}" destId="{703E3474-BABC-442F-81B6-9491568BC506}" srcOrd="0" destOrd="0" presId="urn:microsoft.com/office/officeart/2005/8/layout/default"/>
    <dgm:cxn modelId="{94A238E7-BA26-4A0F-87BB-03647505C01E}" srcId="{AF2BCD12-689E-4721-A38E-6C4DEB1372E0}" destId="{E134E552-DDFF-4FEB-A2D5-9382BDB0DD00}" srcOrd="6" destOrd="0" parTransId="{39A7CB09-FBE4-4384-B126-4F45E8295624}" sibTransId="{117D9DFB-2F73-4055-993C-24362CFD3ABA}"/>
    <dgm:cxn modelId="{F0E340E7-85DA-4F04-81F7-B5886052B212}" type="presOf" srcId="{D55695FB-CCF5-457A-B9C2-081BF7C1D710}" destId="{9FDF8F8F-7A7E-4F06-B3A6-1FFC2180CB77}" srcOrd="0" destOrd="0" presId="urn:microsoft.com/office/officeart/2005/8/layout/default"/>
    <dgm:cxn modelId="{4745A8E7-E6B2-4AF6-A083-AA721CF104E4}" srcId="{AF2BCD12-689E-4721-A38E-6C4DEB1372E0}" destId="{747F39C8-714E-4E35-8589-DA4004B15247}" srcOrd="4" destOrd="0" parTransId="{320645C6-9474-489B-9BD6-95494484F63F}" sibTransId="{53731AD3-7E3F-4909-9711-82D1957862E3}"/>
    <dgm:cxn modelId="{0357F4F0-AA7F-48D5-85DF-F738BDB1DB44}" srcId="{AF2BCD12-689E-4721-A38E-6C4DEB1372E0}" destId="{D55695FB-CCF5-457A-B9C2-081BF7C1D710}" srcOrd="3" destOrd="0" parTransId="{F6FC8BEB-9B0B-4F8D-9659-CE66814EF964}" sibTransId="{3894A825-ECE5-4673-A45D-FAF47CA7F284}"/>
    <dgm:cxn modelId="{A168B9FF-3B8F-4FC8-A591-297DBFEDA656}" type="presOf" srcId="{AF2BCD12-689E-4721-A38E-6C4DEB1372E0}" destId="{41648C07-623F-445C-B921-F10FA34FF707}" srcOrd="0" destOrd="0" presId="urn:microsoft.com/office/officeart/2005/8/layout/default"/>
    <dgm:cxn modelId="{86E22BA4-37E9-4BE1-8980-603E7A35E049}" type="presParOf" srcId="{41648C07-623F-445C-B921-F10FA34FF707}" destId="{81C62F43-D08C-43B7-83C0-49E8A22D36CD}" srcOrd="0" destOrd="0" presId="urn:microsoft.com/office/officeart/2005/8/layout/default"/>
    <dgm:cxn modelId="{786C8154-A65A-4325-B421-AC5D4BDC84DF}" type="presParOf" srcId="{41648C07-623F-445C-B921-F10FA34FF707}" destId="{A453D1C4-B26F-4966-854A-BBB415DF3CEA}" srcOrd="1" destOrd="0" presId="urn:microsoft.com/office/officeart/2005/8/layout/default"/>
    <dgm:cxn modelId="{86E72E1E-269A-43AC-98D1-FD15EED15BEC}" type="presParOf" srcId="{41648C07-623F-445C-B921-F10FA34FF707}" destId="{D53D716C-864A-40DC-BB02-D42700361528}" srcOrd="2" destOrd="0" presId="urn:microsoft.com/office/officeart/2005/8/layout/default"/>
    <dgm:cxn modelId="{5B95E51F-EB0D-4C15-97EB-3D4A067C69F2}" type="presParOf" srcId="{41648C07-623F-445C-B921-F10FA34FF707}" destId="{E3983685-F96B-49D7-9A49-3497E2F1D7DA}" srcOrd="3" destOrd="0" presId="urn:microsoft.com/office/officeart/2005/8/layout/default"/>
    <dgm:cxn modelId="{11D4B87A-FAE8-489E-B570-ABC7B39BD32B}" type="presParOf" srcId="{41648C07-623F-445C-B921-F10FA34FF707}" destId="{703E3474-BABC-442F-81B6-9491568BC506}" srcOrd="4" destOrd="0" presId="urn:microsoft.com/office/officeart/2005/8/layout/default"/>
    <dgm:cxn modelId="{996D5365-7912-483D-88A3-317C896B7D5D}" type="presParOf" srcId="{41648C07-623F-445C-B921-F10FA34FF707}" destId="{67AEAD50-1AD6-447F-B5A6-44EA809C1C56}" srcOrd="5" destOrd="0" presId="urn:microsoft.com/office/officeart/2005/8/layout/default"/>
    <dgm:cxn modelId="{14ED800D-622E-4786-9343-DF3A8B937AB1}" type="presParOf" srcId="{41648C07-623F-445C-B921-F10FA34FF707}" destId="{9FDF8F8F-7A7E-4F06-B3A6-1FFC2180CB77}" srcOrd="6" destOrd="0" presId="urn:microsoft.com/office/officeart/2005/8/layout/default"/>
    <dgm:cxn modelId="{9EED627E-3B77-4136-98D7-513E98825940}" type="presParOf" srcId="{41648C07-623F-445C-B921-F10FA34FF707}" destId="{FB7CE837-128F-4D3A-BA12-F0E096E373BB}" srcOrd="7" destOrd="0" presId="urn:microsoft.com/office/officeart/2005/8/layout/default"/>
    <dgm:cxn modelId="{272962C5-EAD1-40C6-BF0B-5F20F85D863B}" type="presParOf" srcId="{41648C07-623F-445C-B921-F10FA34FF707}" destId="{0A2A2006-654F-4B36-8532-A337ECBEEF4A}" srcOrd="8" destOrd="0" presId="urn:microsoft.com/office/officeart/2005/8/layout/default"/>
    <dgm:cxn modelId="{10772552-7B2F-445D-870A-EE192F5C22B8}" type="presParOf" srcId="{41648C07-623F-445C-B921-F10FA34FF707}" destId="{052F5EFF-189F-4589-8126-62FC4C7CB508}" srcOrd="9" destOrd="0" presId="urn:microsoft.com/office/officeart/2005/8/layout/default"/>
    <dgm:cxn modelId="{04096DF4-9643-44FC-958F-3CA44794CDFE}" type="presParOf" srcId="{41648C07-623F-445C-B921-F10FA34FF707}" destId="{DEDD63BB-F799-4CDF-91DA-762281E4CDEC}" srcOrd="10" destOrd="0" presId="urn:microsoft.com/office/officeart/2005/8/layout/default"/>
    <dgm:cxn modelId="{826246DE-412C-47AA-BDE7-5D60F4A4B6EE}" type="presParOf" srcId="{41648C07-623F-445C-B921-F10FA34FF707}" destId="{E1BF8AEF-AEA7-4DEC-B1A0-07A86FB068FB}" srcOrd="11" destOrd="0" presId="urn:microsoft.com/office/officeart/2005/8/layout/default"/>
    <dgm:cxn modelId="{AA9C3AE0-C053-4415-A4C2-329006A943BE}" type="presParOf" srcId="{41648C07-623F-445C-B921-F10FA34FF707}" destId="{7CA701C6-1116-4B18-9B98-388170916FE9}"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2F1015-94E7-4400-9A99-EAE552293578}"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te-IN"/>
        </a:p>
      </dgm:t>
    </dgm:pt>
    <dgm:pt modelId="{DF8ED931-744F-4F6D-804B-14A0EF122ADC}">
      <dgm:prSet phldrT="[Text]" custT="1"/>
      <dgm:spPr/>
      <dgm:t>
        <a:bodyPr/>
        <a:lstStyle/>
        <a:p>
          <a:r>
            <a:rPr lang="en-US" sz="2000" b="0" i="0" dirty="0"/>
            <a:t>Groovy is an agile and dynamic language. It has seamless integration with all existing Java objects and libraries</a:t>
          </a:r>
          <a:endParaRPr lang="te-IN" sz="2000" dirty="0"/>
        </a:p>
      </dgm:t>
    </dgm:pt>
    <dgm:pt modelId="{65B4A294-5E00-442D-A6EF-050AA994212B}" type="parTrans" cxnId="{278279C0-FE2F-4942-AAAB-66EB3BBCEA3A}">
      <dgm:prSet/>
      <dgm:spPr/>
      <dgm:t>
        <a:bodyPr/>
        <a:lstStyle/>
        <a:p>
          <a:endParaRPr lang="te-IN"/>
        </a:p>
      </dgm:t>
    </dgm:pt>
    <dgm:pt modelId="{75971B18-4FAB-4EB8-A32D-8E4C4755F645}" type="sibTrans" cxnId="{278279C0-FE2F-4942-AAAB-66EB3BBCEA3A}">
      <dgm:prSet/>
      <dgm:spPr/>
      <dgm:t>
        <a:bodyPr/>
        <a:lstStyle/>
        <a:p>
          <a:endParaRPr lang="te-IN"/>
        </a:p>
      </dgm:t>
    </dgm:pt>
    <dgm:pt modelId="{6763ED89-59FF-4877-A5F8-AF8662EE2B29}">
      <dgm:prSet phldrT="[Text]" custT="1"/>
      <dgm:spPr/>
      <dgm:t>
        <a:bodyPr/>
        <a:lstStyle/>
        <a:p>
          <a:r>
            <a:rPr lang="en-US" sz="2000" b="0" i="0"/>
            <a:t>In Groovy, the ‘for’ loop becomes more concise and easier to read. Groovy loop statements support: while, for, for-in, break, continue, and the whole is consistent with Java</a:t>
          </a:r>
          <a:endParaRPr lang="te-IN" sz="2000" dirty="0"/>
        </a:p>
      </dgm:t>
    </dgm:pt>
    <dgm:pt modelId="{D2DABD74-27E7-48D7-9A2D-DD3D533C34A1}" type="parTrans" cxnId="{9072E434-CCA9-4FFE-8569-304003430E34}">
      <dgm:prSet/>
      <dgm:spPr/>
      <dgm:t>
        <a:bodyPr/>
        <a:lstStyle/>
        <a:p>
          <a:endParaRPr lang="te-IN"/>
        </a:p>
      </dgm:t>
    </dgm:pt>
    <dgm:pt modelId="{247F7241-9CCB-4A9C-9297-897EE1648544}" type="sibTrans" cxnId="{9072E434-CCA9-4FFE-8569-304003430E34}">
      <dgm:prSet/>
      <dgm:spPr/>
      <dgm:t>
        <a:bodyPr/>
        <a:lstStyle/>
        <a:p>
          <a:endParaRPr lang="te-IN"/>
        </a:p>
      </dgm:t>
    </dgm:pt>
    <dgm:pt modelId="{560A7067-A3BC-43D6-B8FA-68296D8EDCE6}">
      <dgm:prSet phldrT="[Text]" custT="1"/>
      <dgm:spPr/>
      <dgm:t>
        <a:bodyPr/>
        <a:lstStyle/>
        <a:p>
          <a:r>
            <a:rPr lang="en-US" sz="2000" b="0" i="0"/>
            <a:t>In Groovy, we can use scopes to define Collections</a:t>
          </a:r>
          <a:r>
            <a:rPr lang="en-US" sz="2000" b="0" i="0">
              <a:hlinkClick xmlns:r="http://schemas.openxmlformats.org/officeDocument/2006/relationships" r:id="rId1">
                <a:extLst>
                  <a:ext uri="{A12FA001-AC4F-418D-AE19-62706E023703}">
                    <ahyp:hlinkClr xmlns:ahyp="http://schemas.microsoft.com/office/drawing/2018/hyperlinkcolor" val="tx"/>
                  </a:ext>
                </a:extLst>
              </a:hlinkClick>
            </a:rPr>
            <a:t> </a:t>
          </a:r>
          <a:r>
            <a:rPr lang="en-US" sz="2000" b="0" i="0"/>
            <a:t>or Arrays</a:t>
          </a:r>
          <a:endParaRPr lang="te-IN" sz="2000" dirty="0"/>
        </a:p>
      </dgm:t>
    </dgm:pt>
    <dgm:pt modelId="{D4C1996A-813C-4D09-963B-2382BFB10AA4}" type="parTrans" cxnId="{6CDBAE2C-4174-4534-9CDB-016058C01506}">
      <dgm:prSet/>
      <dgm:spPr/>
      <dgm:t>
        <a:bodyPr/>
        <a:lstStyle/>
        <a:p>
          <a:endParaRPr lang="te-IN"/>
        </a:p>
      </dgm:t>
    </dgm:pt>
    <dgm:pt modelId="{1532B332-4E98-4765-8C10-CC649F28180A}" type="sibTrans" cxnId="{6CDBAE2C-4174-4534-9CDB-016058C01506}">
      <dgm:prSet/>
      <dgm:spPr/>
      <dgm:t>
        <a:bodyPr/>
        <a:lstStyle/>
        <a:p>
          <a:endParaRPr lang="te-IN"/>
        </a:p>
      </dgm:t>
    </dgm:pt>
    <dgm:pt modelId="{1F44FD05-994C-409B-9B11-E53837A33AF8}">
      <dgm:prSet phldrT="[Text]" custT="1"/>
      <dgm:spPr/>
      <dgm:t>
        <a:bodyPr/>
        <a:lstStyle/>
        <a:p>
          <a:r>
            <a:rPr lang="en-US" sz="2000" b="0" i="0"/>
            <a:t>Groovy arithmetic operators, logical operators, relational operators and bitwise operators are all consistent with languages like nodeJS</a:t>
          </a:r>
          <a:endParaRPr lang="te-IN" sz="2000" dirty="0"/>
        </a:p>
      </dgm:t>
    </dgm:pt>
    <dgm:pt modelId="{F758EEEF-EE1A-4CCA-8C5C-69D6A63D187C}" type="parTrans" cxnId="{6940B142-3266-437D-AA85-2BB67EE57798}">
      <dgm:prSet/>
      <dgm:spPr/>
      <dgm:t>
        <a:bodyPr/>
        <a:lstStyle/>
        <a:p>
          <a:endParaRPr lang="te-IN"/>
        </a:p>
      </dgm:t>
    </dgm:pt>
    <dgm:pt modelId="{909E3034-BD5D-454E-88B1-132A5ACDE15B}" type="sibTrans" cxnId="{6940B142-3266-437D-AA85-2BB67EE57798}">
      <dgm:prSet/>
      <dgm:spPr/>
      <dgm:t>
        <a:bodyPr/>
        <a:lstStyle/>
        <a:p>
          <a:endParaRPr lang="te-IN"/>
        </a:p>
      </dgm:t>
    </dgm:pt>
    <dgm:pt modelId="{206BCC06-F7E6-47D5-B4D3-BFBADAD06CFF}">
      <dgm:prSet phldrT="[Text]" custT="1"/>
      <dgm:spPr/>
      <dgm:t>
        <a:bodyPr/>
        <a:lstStyle/>
        <a:p>
          <a:r>
            <a:rPr lang="en-US" sz="2000" b="0" i="0"/>
            <a:t>List methods available in Groovy are another benefit</a:t>
          </a:r>
          <a:endParaRPr lang="te-IN" sz="2000" dirty="0"/>
        </a:p>
      </dgm:t>
    </dgm:pt>
    <dgm:pt modelId="{E09D58DC-8BB9-4387-9B11-18C099CEF23F}" type="parTrans" cxnId="{724AEFFC-5EB5-4971-97B7-043C7D0AD263}">
      <dgm:prSet/>
      <dgm:spPr/>
      <dgm:t>
        <a:bodyPr/>
        <a:lstStyle/>
        <a:p>
          <a:endParaRPr lang="te-IN"/>
        </a:p>
      </dgm:t>
    </dgm:pt>
    <dgm:pt modelId="{4E03127F-2123-4F34-87D6-255AF70E6E90}" type="sibTrans" cxnId="{724AEFFC-5EB5-4971-97B7-043C7D0AD263}">
      <dgm:prSet/>
      <dgm:spPr/>
      <dgm:t>
        <a:bodyPr/>
        <a:lstStyle/>
        <a:p>
          <a:endParaRPr lang="te-IN"/>
        </a:p>
      </dgm:t>
    </dgm:pt>
    <dgm:pt modelId="{50645D14-CFE1-4DF5-B679-FE13B71F9DC5}">
      <dgm:prSet phldrT="[Text]" custT="1"/>
      <dgm:spPr/>
      <dgm:t>
        <a:bodyPr/>
        <a:lstStyle/>
        <a:p>
          <a:r>
            <a:rPr lang="en-US" sz="2000" b="0" i="0"/>
            <a:t>Groovy implicitly creates getters, setter methods, and provides constructors with arguments</a:t>
          </a:r>
          <a:endParaRPr lang="te-IN" sz="2000" dirty="0"/>
        </a:p>
      </dgm:t>
    </dgm:pt>
    <dgm:pt modelId="{D8B4092D-8180-4D93-8BAF-2661EA2FD77D}" type="parTrans" cxnId="{B7A09154-AD34-4243-9ADB-736D44F2E031}">
      <dgm:prSet/>
      <dgm:spPr/>
      <dgm:t>
        <a:bodyPr/>
        <a:lstStyle/>
        <a:p>
          <a:endParaRPr lang="te-IN"/>
        </a:p>
      </dgm:t>
    </dgm:pt>
    <dgm:pt modelId="{51543D04-C036-4FCD-B5D9-D423526B5FD7}" type="sibTrans" cxnId="{B7A09154-AD34-4243-9ADB-736D44F2E031}">
      <dgm:prSet/>
      <dgm:spPr/>
      <dgm:t>
        <a:bodyPr/>
        <a:lstStyle/>
        <a:p>
          <a:endParaRPr lang="te-IN"/>
        </a:p>
      </dgm:t>
    </dgm:pt>
    <dgm:pt modelId="{BE770834-154E-46AA-A29A-9936E96C65E0}">
      <dgm:prSet phldrT="[Text]" custT="1"/>
      <dgm:spPr/>
      <dgm:t>
        <a:bodyPr/>
        <a:lstStyle/>
        <a:p>
          <a:r>
            <a:rPr lang="en-US" sz="2000" b="0" i="0" dirty="0"/>
            <a:t>Exception Handling is the same as Java, using try, catch to catch exceptions in Groovy</a:t>
          </a:r>
          <a:endParaRPr lang="te-IN" sz="2000" dirty="0"/>
        </a:p>
      </dgm:t>
    </dgm:pt>
    <dgm:pt modelId="{850893D9-D7B2-4487-91AB-6FA6695E3464}" type="parTrans" cxnId="{9627A774-5C20-4F93-9E30-1BB779B3167D}">
      <dgm:prSet/>
      <dgm:spPr/>
      <dgm:t>
        <a:bodyPr/>
        <a:lstStyle/>
        <a:p>
          <a:endParaRPr lang="te-IN"/>
        </a:p>
      </dgm:t>
    </dgm:pt>
    <dgm:pt modelId="{99AA1319-633F-439E-AC5F-9B82564DDDD8}" type="sibTrans" cxnId="{9627A774-5C20-4F93-9E30-1BB779B3167D}">
      <dgm:prSet/>
      <dgm:spPr/>
      <dgm:t>
        <a:bodyPr/>
        <a:lstStyle/>
        <a:p>
          <a:endParaRPr lang="te-IN"/>
        </a:p>
      </dgm:t>
    </dgm:pt>
    <dgm:pt modelId="{7FF71E46-D786-4F9A-B45E-DD097ED7333E}" type="pres">
      <dgm:prSet presAssocID="{D42F1015-94E7-4400-9A99-EAE552293578}" presName="linear" presStyleCnt="0">
        <dgm:presLayoutVars>
          <dgm:animLvl val="lvl"/>
          <dgm:resizeHandles val="exact"/>
        </dgm:presLayoutVars>
      </dgm:prSet>
      <dgm:spPr/>
    </dgm:pt>
    <dgm:pt modelId="{CB63501B-0BC1-4ADF-AD4A-F20604F1E763}" type="pres">
      <dgm:prSet presAssocID="{DF8ED931-744F-4F6D-804B-14A0EF122ADC}" presName="parentText" presStyleLbl="node1" presStyleIdx="0" presStyleCnt="7">
        <dgm:presLayoutVars>
          <dgm:chMax val="0"/>
          <dgm:bulletEnabled val="1"/>
        </dgm:presLayoutVars>
      </dgm:prSet>
      <dgm:spPr/>
    </dgm:pt>
    <dgm:pt modelId="{C7FCEDEC-5B88-4199-9E60-76E599580A06}" type="pres">
      <dgm:prSet presAssocID="{75971B18-4FAB-4EB8-A32D-8E4C4755F645}" presName="spacer" presStyleCnt="0"/>
      <dgm:spPr/>
    </dgm:pt>
    <dgm:pt modelId="{5D5601ED-A66C-419D-982D-88610A12C11E}" type="pres">
      <dgm:prSet presAssocID="{6763ED89-59FF-4877-A5F8-AF8662EE2B29}" presName="parentText" presStyleLbl="node1" presStyleIdx="1" presStyleCnt="7">
        <dgm:presLayoutVars>
          <dgm:chMax val="0"/>
          <dgm:bulletEnabled val="1"/>
        </dgm:presLayoutVars>
      </dgm:prSet>
      <dgm:spPr/>
    </dgm:pt>
    <dgm:pt modelId="{36284128-BB52-455D-AB7F-CE02BB89278B}" type="pres">
      <dgm:prSet presAssocID="{247F7241-9CCB-4A9C-9297-897EE1648544}" presName="spacer" presStyleCnt="0"/>
      <dgm:spPr/>
    </dgm:pt>
    <dgm:pt modelId="{319A2D12-895E-4A49-AEDB-9A10D962AE46}" type="pres">
      <dgm:prSet presAssocID="{560A7067-A3BC-43D6-B8FA-68296D8EDCE6}" presName="parentText" presStyleLbl="node1" presStyleIdx="2" presStyleCnt="7">
        <dgm:presLayoutVars>
          <dgm:chMax val="0"/>
          <dgm:bulletEnabled val="1"/>
        </dgm:presLayoutVars>
      </dgm:prSet>
      <dgm:spPr/>
    </dgm:pt>
    <dgm:pt modelId="{48A746A7-B858-4B26-9277-52626BB2B5ED}" type="pres">
      <dgm:prSet presAssocID="{1532B332-4E98-4765-8C10-CC649F28180A}" presName="spacer" presStyleCnt="0"/>
      <dgm:spPr/>
    </dgm:pt>
    <dgm:pt modelId="{28F501F2-D382-4795-AA48-9DD45D4C8E57}" type="pres">
      <dgm:prSet presAssocID="{1F44FD05-994C-409B-9B11-E53837A33AF8}" presName="parentText" presStyleLbl="node1" presStyleIdx="3" presStyleCnt="7">
        <dgm:presLayoutVars>
          <dgm:chMax val="0"/>
          <dgm:bulletEnabled val="1"/>
        </dgm:presLayoutVars>
      </dgm:prSet>
      <dgm:spPr/>
    </dgm:pt>
    <dgm:pt modelId="{E4B48C33-27EE-43FF-919E-DE723594E77D}" type="pres">
      <dgm:prSet presAssocID="{909E3034-BD5D-454E-88B1-132A5ACDE15B}" presName="spacer" presStyleCnt="0"/>
      <dgm:spPr/>
    </dgm:pt>
    <dgm:pt modelId="{5A55B181-1D7A-46B3-8E4A-BC0189082D16}" type="pres">
      <dgm:prSet presAssocID="{206BCC06-F7E6-47D5-B4D3-BFBADAD06CFF}" presName="parentText" presStyleLbl="node1" presStyleIdx="4" presStyleCnt="7">
        <dgm:presLayoutVars>
          <dgm:chMax val="0"/>
          <dgm:bulletEnabled val="1"/>
        </dgm:presLayoutVars>
      </dgm:prSet>
      <dgm:spPr/>
    </dgm:pt>
    <dgm:pt modelId="{1BFB859B-CDC6-4883-B9F3-137B185A4851}" type="pres">
      <dgm:prSet presAssocID="{4E03127F-2123-4F34-87D6-255AF70E6E90}" presName="spacer" presStyleCnt="0"/>
      <dgm:spPr/>
    </dgm:pt>
    <dgm:pt modelId="{4B8FDCAE-7963-4D17-AFC7-F72A81F25F1E}" type="pres">
      <dgm:prSet presAssocID="{50645D14-CFE1-4DF5-B679-FE13B71F9DC5}" presName="parentText" presStyleLbl="node1" presStyleIdx="5" presStyleCnt="7">
        <dgm:presLayoutVars>
          <dgm:chMax val="0"/>
          <dgm:bulletEnabled val="1"/>
        </dgm:presLayoutVars>
      </dgm:prSet>
      <dgm:spPr/>
    </dgm:pt>
    <dgm:pt modelId="{A3743D13-596A-4C43-84E1-D62FC099B311}" type="pres">
      <dgm:prSet presAssocID="{51543D04-C036-4FCD-B5D9-D423526B5FD7}" presName="spacer" presStyleCnt="0"/>
      <dgm:spPr/>
    </dgm:pt>
    <dgm:pt modelId="{6EC6A29C-0200-4721-A338-53281695108A}" type="pres">
      <dgm:prSet presAssocID="{BE770834-154E-46AA-A29A-9936E96C65E0}" presName="parentText" presStyleLbl="node1" presStyleIdx="6" presStyleCnt="7">
        <dgm:presLayoutVars>
          <dgm:chMax val="0"/>
          <dgm:bulletEnabled val="1"/>
        </dgm:presLayoutVars>
      </dgm:prSet>
      <dgm:spPr/>
    </dgm:pt>
  </dgm:ptLst>
  <dgm:cxnLst>
    <dgm:cxn modelId="{5F6EC407-5B78-4650-84B0-856950623E8B}" type="presOf" srcId="{206BCC06-F7E6-47D5-B4D3-BFBADAD06CFF}" destId="{5A55B181-1D7A-46B3-8E4A-BC0189082D16}" srcOrd="0" destOrd="0" presId="urn:microsoft.com/office/officeart/2005/8/layout/vList2"/>
    <dgm:cxn modelId="{8025A817-5499-4E88-956E-B70B72DE8626}" type="presOf" srcId="{50645D14-CFE1-4DF5-B679-FE13B71F9DC5}" destId="{4B8FDCAE-7963-4D17-AFC7-F72A81F25F1E}" srcOrd="0" destOrd="0" presId="urn:microsoft.com/office/officeart/2005/8/layout/vList2"/>
    <dgm:cxn modelId="{6CDBAE2C-4174-4534-9CDB-016058C01506}" srcId="{D42F1015-94E7-4400-9A99-EAE552293578}" destId="{560A7067-A3BC-43D6-B8FA-68296D8EDCE6}" srcOrd="2" destOrd="0" parTransId="{D4C1996A-813C-4D09-963B-2382BFB10AA4}" sibTransId="{1532B332-4E98-4765-8C10-CC649F28180A}"/>
    <dgm:cxn modelId="{9072E434-CCA9-4FFE-8569-304003430E34}" srcId="{D42F1015-94E7-4400-9A99-EAE552293578}" destId="{6763ED89-59FF-4877-A5F8-AF8662EE2B29}" srcOrd="1" destOrd="0" parTransId="{D2DABD74-27E7-48D7-9A2D-DD3D533C34A1}" sibTransId="{247F7241-9CCB-4A9C-9297-897EE1648544}"/>
    <dgm:cxn modelId="{854D6F3F-49DB-44E4-B0D3-E982A8B1216B}" type="presOf" srcId="{D42F1015-94E7-4400-9A99-EAE552293578}" destId="{7FF71E46-D786-4F9A-B45E-DD097ED7333E}" srcOrd="0" destOrd="0" presId="urn:microsoft.com/office/officeart/2005/8/layout/vList2"/>
    <dgm:cxn modelId="{6940B142-3266-437D-AA85-2BB67EE57798}" srcId="{D42F1015-94E7-4400-9A99-EAE552293578}" destId="{1F44FD05-994C-409B-9B11-E53837A33AF8}" srcOrd="3" destOrd="0" parTransId="{F758EEEF-EE1A-4CCA-8C5C-69D6A63D187C}" sibTransId="{909E3034-BD5D-454E-88B1-132A5ACDE15B}"/>
    <dgm:cxn modelId="{32025C46-F688-49FF-BFB7-EE42434992A6}" type="presOf" srcId="{DF8ED931-744F-4F6D-804B-14A0EF122ADC}" destId="{CB63501B-0BC1-4ADF-AD4A-F20604F1E763}" srcOrd="0" destOrd="0" presId="urn:microsoft.com/office/officeart/2005/8/layout/vList2"/>
    <dgm:cxn modelId="{DD01BB50-FE95-49D6-BBEB-13A66A847E8D}" type="presOf" srcId="{560A7067-A3BC-43D6-B8FA-68296D8EDCE6}" destId="{319A2D12-895E-4A49-AEDB-9A10D962AE46}" srcOrd="0" destOrd="0" presId="urn:microsoft.com/office/officeart/2005/8/layout/vList2"/>
    <dgm:cxn modelId="{B7A09154-AD34-4243-9ADB-736D44F2E031}" srcId="{D42F1015-94E7-4400-9A99-EAE552293578}" destId="{50645D14-CFE1-4DF5-B679-FE13B71F9DC5}" srcOrd="5" destOrd="0" parTransId="{D8B4092D-8180-4D93-8BAF-2661EA2FD77D}" sibTransId="{51543D04-C036-4FCD-B5D9-D423526B5FD7}"/>
    <dgm:cxn modelId="{9627A774-5C20-4F93-9E30-1BB779B3167D}" srcId="{D42F1015-94E7-4400-9A99-EAE552293578}" destId="{BE770834-154E-46AA-A29A-9936E96C65E0}" srcOrd="6" destOrd="0" parTransId="{850893D9-D7B2-4487-91AB-6FA6695E3464}" sibTransId="{99AA1319-633F-439E-AC5F-9B82564DDDD8}"/>
    <dgm:cxn modelId="{7C733C77-AF5D-4824-AD87-119D671E8E6E}" type="presOf" srcId="{BE770834-154E-46AA-A29A-9936E96C65E0}" destId="{6EC6A29C-0200-4721-A338-53281695108A}" srcOrd="0" destOrd="0" presId="urn:microsoft.com/office/officeart/2005/8/layout/vList2"/>
    <dgm:cxn modelId="{8E9FEA88-F185-496C-B340-703FC42C643D}" type="presOf" srcId="{1F44FD05-994C-409B-9B11-E53837A33AF8}" destId="{28F501F2-D382-4795-AA48-9DD45D4C8E57}" srcOrd="0" destOrd="0" presId="urn:microsoft.com/office/officeart/2005/8/layout/vList2"/>
    <dgm:cxn modelId="{01BB9EAC-A533-4D4D-B0DC-251843E2CAB1}" type="presOf" srcId="{6763ED89-59FF-4877-A5F8-AF8662EE2B29}" destId="{5D5601ED-A66C-419D-982D-88610A12C11E}" srcOrd="0" destOrd="0" presId="urn:microsoft.com/office/officeart/2005/8/layout/vList2"/>
    <dgm:cxn modelId="{278279C0-FE2F-4942-AAAB-66EB3BBCEA3A}" srcId="{D42F1015-94E7-4400-9A99-EAE552293578}" destId="{DF8ED931-744F-4F6D-804B-14A0EF122ADC}" srcOrd="0" destOrd="0" parTransId="{65B4A294-5E00-442D-A6EF-050AA994212B}" sibTransId="{75971B18-4FAB-4EB8-A32D-8E4C4755F645}"/>
    <dgm:cxn modelId="{724AEFFC-5EB5-4971-97B7-043C7D0AD263}" srcId="{D42F1015-94E7-4400-9A99-EAE552293578}" destId="{206BCC06-F7E6-47D5-B4D3-BFBADAD06CFF}" srcOrd="4" destOrd="0" parTransId="{E09D58DC-8BB9-4387-9B11-18C099CEF23F}" sibTransId="{4E03127F-2123-4F34-87D6-255AF70E6E90}"/>
    <dgm:cxn modelId="{48C1285A-B847-4045-AF55-9A15960C9DBE}" type="presParOf" srcId="{7FF71E46-D786-4F9A-B45E-DD097ED7333E}" destId="{CB63501B-0BC1-4ADF-AD4A-F20604F1E763}" srcOrd="0" destOrd="0" presId="urn:microsoft.com/office/officeart/2005/8/layout/vList2"/>
    <dgm:cxn modelId="{A69A55E5-2E77-4229-939B-4B6CBF04D2A8}" type="presParOf" srcId="{7FF71E46-D786-4F9A-B45E-DD097ED7333E}" destId="{C7FCEDEC-5B88-4199-9E60-76E599580A06}" srcOrd="1" destOrd="0" presId="urn:microsoft.com/office/officeart/2005/8/layout/vList2"/>
    <dgm:cxn modelId="{F32E5620-E5A4-4A47-9013-8B508771EF12}" type="presParOf" srcId="{7FF71E46-D786-4F9A-B45E-DD097ED7333E}" destId="{5D5601ED-A66C-419D-982D-88610A12C11E}" srcOrd="2" destOrd="0" presId="urn:microsoft.com/office/officeart/2005/8/layout/vList2"/>
    <dgm:cxn modelId="{570BEAC4-9E8E-418A-9C6A-61D4C1F60D7A}" type="presParOf" srcId="{7FF71E46-D786-4F9A-B45E-DD097ED7333E}" destId="{36284128-BB52-455D-AB7F-CE02BB89278B}" srcOrd="3" destOrd="0" presId="urn:microsoft.com/office/officeart/2005/8/layout/vList2"/>
    <dgm:cxn modelId="{7388FA0D-5861-49F7-8EF3-86628B5ACA2C}" type="presParOf" srcId="{7FF71E46-D786-4F9A-B45E-DD097ED7333E}" destId="{319A2D12-895E-4A49-AEDB-9A10D962AE46}" srcOrd="4" destOrd="0" presId="urn:microsoft.com/office/officeart/2005/8/layout/vList2"/>
    <dgm:cxn modelId="{70B96940-1A30-4619-9F39-A2807BA6F0F0}" type="presParOf" srcId="{7FF71E46-D786-4F9A-B45E-DD097ED7333E}" destId="{48A746A7-B858-4B26-9277-52626BB2B5ED}" srcOrd="5" destOrd="0" presId="urn:microsoft.com/office/officeart/2005/8/layout/vList2"/>
    <dgm:cxn modelId="{7CB0BCF7-F1F2-4A99-AFAA-DE67268DA454}" type="presParOf" srcId="{7FF71E46-D786-4F9A-B45E-DD097ED7333E}" destId="{28F501F2-D382-4795-AA48-9DD45D4C8E57}" srcOrd="6" destOrd="0" presId="urn:microsoft.com/office/officeart/2005/8/layout/vList2"/>
    <dgm:cxn modelId="{7512FDF0-0CA9-4AE8-A5D0-8CDEA9C646E9}" type="presParOf" srcId="{7FF71E46-D786-4F9A-B45E-DD097ED7333E}" destId="{E4B48C33-27EE-43FF-919E-DE723594E77D}" srcOrd="7" destOrd="0" presId="urn:microsoft.com/office/officeart/2005/8/layout/vList2"/>
    <dgm:cxn modelId="{3C743FAC-54E2-4A32-B1CE-0C4E7CFD3C31}" type="presParOf" srcId="{7FF71E46-D786-4F9A-B45E-DD097ED7333E}" destId="{5A55B181-1D7A-46B3-8E4A-BC0189082D16}" srcOrd="8" destOrd="0" presId="urn:microsoft.com/office/officeart/2005/8/layout/vList2"/>
    <dgm:cxn modelId="{4FCA7668-646B-4F78-99CA-E33267BC7163}" type="presParOf" srcId="{7FF71E46-D786-4F9A-B45E-DD097ED7333E}" destId="{1BFB859B-CDC6-4883-B9F3-137B185A4851}" srcOrd="9" destOrd="0" presId="urn:microsoft.com/office/officeart/2005/8/layout/vList2"/>
    <dgm:cxn modelId="{B2C5A6D1-65D1-456D-9320-09CB92D65D45}" type="presParOf" srcId="{7FF71E46-D786-4F9A-B45E-DD097ED7333E}" destId="{4B8FDCAE-7963-4D17-AFC7-F72A81F25F1E}" srcOrd="10" destOrd="0" presId="urn:microsoft.com/office/officeart/2005/8/layout/vList2"/>
    <dgm:cxn modelId="{28ED8D76-78D9-4652-8BA1-0943CDCF7D00}" type="presParOf" srcId="{7FF71E46-D786-4F9A-B45E-DD097ED7333E}" destId="{A3743D13-596A-4C43-84E1-D62FC099B311}" srcOrd="11" destOrd="0" presId="urn:microsoft.com/office/officeart/2005/8/layout/vList2"/>
    <dgm:cxn modelId="{D99E99DB-6DBD-4F6B-88D3-F3AE5529F8B6}" type="presParOf" srcId="{7FF71E46-D786-4F9A-B45E-DD097ED7333E}" destId="{6EC6A29C-0200-4721-A338-53281695108A}"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84B1AB-C43F-41B1-BD07-940C3CB4E206}" type="doc">
      <dgm:prSet loTypeId="urn:microsoft.com/office/officeart/2005/8/layout/radial2" loCatId="relationship" qsTypeId="urn:microsoft.com/office/officeart/2005/8/quickstyle/simple3" qsCatId="simple" csTypeId="urn:microsoft.com/office/officeart/2005/8/colors/accent1_2" csCatId="accent1" phldr="1"/>
      <dgm:spPr/>
      <dgm:t>
        <a:bodyPr/>
        <a:lstStyle/>
        <a:p>
          <a:endParaRPr lang="te-IN"/>
        </a:p>
      </dgm:t>
    </dgm:pt>
    <dgm:pt modelId="{D5602FD8-C53B-4A33-B078-C9C334A874F2}">
      <dgm:prSet phldrT="[Text]" custT="1"/>
      <dgm:spPr/>
      <dgm:t>
        <a:bodyPr/>
        <a:lstStyle/>
        <a:p>
          <a:r>
            <a:rPr lang="en-US" sz="2400" b="1" dirty="0">
              <a:effectLst>
                <a:outerShdw blurRad="38100" dist="38100" dir="2700000" algn="tl">
                  <a:srgbClr val="000000">
                    <a:alpha val="43137"/>
                  </a:srgbClr>
                </a:outerShdw>
              </a:effectLst>
            </a:rPr>
            <a:t>NODE</a:t>
          </a:r>
          <a:endParaRPr lang="te-IN" sz="1400" b="1" dirty="0">
            <a:effectLst>
              <a:outerShdw blurRad="38100" dist="38100" dir="2700000" algn="tl">
                <a:srgbClr val="000000">
                  <a:alpha val="43137"/>
                </a:srgbClr>
              </a:outerShdw>
            </a:effectLst>
          </a:endParaRPr>
        </a:p>
      </dgm:t>
    </dgm:pt>
    <dgm:pt modelId="{2C1A1F36-50FF-42FC-B918-743962AF1455}" type="parTrans" cxnId="{6C996C4A-4A03-40A3-96D4-27EFC451AEBB}">
      <dgm:prSet/>
      <dgm:spPr/>
      <dgm:t>
        <a:bodyPr/>
        <a:lstStyle/>
        <a:p>
          <a:endParaRPr lang="te-IN"/>
        </a:p>
      </dgm:t>
    </dgm:pt>
    <dgm:pt modelId="{5C0AE114-75FA-418E-9EC7-83A45018EFD4}" type="sibTrans" cxnId="{6C996C4A-4A03-40A3-96D4-27EFC451AEBB}">
      <dgm:prSet/>
      <dgm:spPr/>
      <dgm:t>
        <a:bodyPr/>
        <a:lstStyle/>
        <a:p>
          <a:endParaRPr lang="te-IN"/>
        </a:p>
      </dgm:t>
    </dgm:pt>
    <dgm:pt modelId="{5517D0BC-1CA6-4FC9-8968-E95A440EFB9E}">
      <dgm:prSet phldrT="[Text]"/>
      <dgm:spPr/>
      <dgm:t>
        <a:bodyPr/>
        <a:lstStyle/>
        <a:p>
          <a:r>
            <a:rPr lang="en-US" dirty="0"/>
            <a:t> </a:t>
          </a:r>
          <a:r>
            <a:rPr lang="en-US" b="1" dirty="0">
              <a:effectLst>
                <a:outerShdw blurRad="38100" dist="38100" dir="2700000" algn="tl">
                  <a:srgbClr val="000000">
                    <a:alpha val="43137"/>
                  </a:srgbClr>
                </a:outerShdw>
              </a:effectLst>
            </a:rPr>
            <a:t>STAGE</a:t>
          </a:r>
          <a:endParaRPr lang="te-IN" b="1" dirty="0">
            <a:effectLst>
              <a:outerShdw blurRad="38100" dist="38100" dir="2700000" algn="tl">
                <a:srgbClr val="000000">
                  <a:alpha val="43137"/>
                </a:srgbClr>
              </a:outerShdw>
            </a:effectLst>
          </a:endParaRPr>
        </a:p>
      </dgm:t>
    </dgm:pt>
    <dgm:pt modelId="{96B92A5A-A74B-435C-8E98-27989B9145E2}" type="parTrans" cxnId="{52276697-5DA3-47A3-A956-16B311C13108}">
      <dgm:prSet/>
      <dgm:spPr/>
      <dgm:t>
        <a:bodyPr/>
        <a:lstStyle/>
        <a:p>
          <a:endParaRPr lang="te-IN"/>
        </a:p>
      </dgm:t>
    </dgm:pt>
    <dgm:pt modelId="{676F5578-1152-4E8B-88EC-573B7F6E166B}" type="sibTrans" cxnId="{52276697-5DA3-47A3-A956-16B311C13108}">
      <dgm:prSet/>
      <dgm:spPr/>
      <dgm:t>
        <a:bodyPr/>
        <a:lstStyle/>
        <a:p>
          <a:endParaRPr lang="te-IN"/>
        </a:p>
      </dgm:t>
    </dgm:pt>
    <dgm:pt modelId="{29531084-B0F8-471A-94FC-A10B5B4D8BEF}" type="pres">
      <dgm:prSet presAssocID="{3284B1AB-C43F-41B1-BD07-940C3CB4E206}" presName="composite" presStyleCnt="0">
        <dgm:presLayoutVars>
          <dgm:chMax val="5"/>
          <dgm:dir/>
          <dgm:animLvl val="ctr"/>
          <dgm:resizeHandles val="exact"/>
        </dgm:presLayoutVars>
      </dgm:prSet>
      <dgm:spPr/>
    </dgm:pt>
    <dgm:pt modelId="{4BF5CBB4-E134-4CB9-ACC2-BF946097F714}" type="pres">
      <dgm:prSet presAssocID="{3284B1AB-C43F-41B1-BD07-940C3CB4E206}" presName="cycle" presStyleCnt="0"/>
      <dgm:spPr/>
    </dgm:pt>
    <dgm:pt modelId="{3DCD71DD-E391-42F5-9A4A-267851872920}" type="pres">
      <dgm:prSet presAssocID="{3284B1AB-C43F-41B1-BD07-940C3CB4E206}" presName="centerShape" presStyleCnt="0"/>
      <dgm:spPr/>
    </dgm:pt>
    <dgm:pt modelId="{FE01F1D6-EE7E-4F12-B18C-CA0E244567AF}" type="pres">
      <dgm:prSet presAssocID="{3284B1AB-C43F-41B1-BD07-940C3CB4E206}" presName="connSite" presStyleLbl="node1" presStyleIdx="0" presStyleCnt="3"/>
      <dgm:spPr/>
    </dgm:pt>
    <dgm:pt modelId="{1C63B315-7540-4609-95C1-9AD227123B3A}" type="pres">
      <dgm:prSet presAssocID="{3284B1AB-C43F-41B1-BD07-940C3CB4E206}" presName="visible"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F691EC-86A8-4976-9C78-32BB713E0022}" type="pres">
      <dgm:prSet presAssocID="{2C1A1F36-50FF-42FC-B918-743962AF1455}" presName="Name25" presStyleLbl="parChTrans1D1" presStyleIdx="0" presStyleCnt="2"/>
      <dgm:spPr/>
    </dgm:pt>
    <dgm:pt modelId="{BBD466E3-7CE1-4C57-9684-DB3E168BE21C}" type="pres">
      <dgm:prSet presAssocID="{D5602FD8-C53B-4A33-B078-C9C334A874F2}" presName="node" presStyleCnt="0"/>
      <dgm:spPr/>
    </dgm:pt>
    <dgm:pt modelId="{90CED256-BE56-49DE-BC0D-9255C97FDD81}" type="pres">
      <dgm:prSet presAssocID="{D5602FD8-C53B-4A33-B078-C9C334A874F2}" presName="parentNode" presStyleLbl="node1" presStyleIdx="1" presStyleCnt="3" custScaleX="116485">
        <dgm:presLayoutVars>
          <dgm:chMax val="1"/>
          <dgm:bulletEnabled val="1"/>
        </dgm:presLayoutVars>
      </dgm:prSet>
      <dgm:spPr/>
    </dgm:pt>
    <dgm:pt modelId="{97F1A1C6-7BEC-43DC-A1A4-1B4E8CC45D4E}" type="pres">
      <dgm:prSet presAssocID="{D5602FD8-C53B-4A33-B078-C9C334A874F2}" presName="childNode" presStyleLbl="revTx" presStyleIdx="0" presStyleCnt="0">
        <dgm:presLayoutVars>
          <dgm:bulletEnabled val="1"/>
        </dgm:presLayoutVars>
      </dgm:prSet>
      <dgm:spPr/>
    </dgm:pt>
    <dgm:pt modelId="{B93A07BE-1EA7-4356-B764-EBCB98B1AE95}" type="pres">
      <dgm:prSet presAssocID="{96B92A5A-A74B-435C-8E98-27989B9145E2}" presName="Name25" presStyleLbl="parChTrans1D1" presStyleIdx="1" presStyleCnt="2"/>
      <dgm:spPr/>
    </dgm:pt>
    <dgm:pt modelId="{77A5D890-2C6A-47A2-BAF6-7FA1F5FAA698}" type="pres">
      <dgm:prSet presAssocID="{5517D0BC-1CA6-4FC9-8968-E95A440EFB9E}" presName="node" presStyleCnt="0"/>
      <dgm:spPr/>
    </dgm:pt>
    <dgm:pt modelId="{CD809DFE-3230-4895-BC6C-BD5DFA87F654}" type="pres">
      <dgm:prSet presAssocID="{5517D0BC-1CA6-4FC9-8968-E95A440EFB9E}" presName="parentNode" presStyleLbl="node1" presStyleIdx="2" presStyleCnt="3">
        <dgm:presLayoutVars>
          <dgm:chMax val="1"/>
          <dgm:bulletEnabled val="1"/>
        </dgm:presLayoutVars>
      </dgm:prSet>
      <dgm:spPr/>
    </dgm:pt>
    <dgm:pt modelId="{B8FBC25F-FFC1-4432-84B9-C5B6A05F63F8}" type="pres">
      <dgm:prSet presAssocID="{5517D0BC-1CA6-4FC9-8968-E95A440EFB9E}" presName="childNode" presStyleLbl="revTx" presStyleIdx="0" presStyleCnt="0">
        <dgm:presLayoutVars>
          <dgm:bulletEnabled val="1"/>
        </dgm:presLayoutVars>
      </dgm:prSet>
      <dgm:spPr/>
    </dgm:pt>
  </dgm:ptLst>
  <dgm:cxnLst>
    <dgm:cxn modelId="{E4216613-26FD-414F-9F19-FBBC34E312A4}" type="presOf" srcId="{5517D0BC-1CA6-4FC9-8968-E95A440EFB9E}" destId="{CD809DFE-3230-4895-BC6C-BD5DFA87F654}" srcOrd="0" destOrd="0" presId="urn:microsoft.com/office/officeart/2005/8/layout/radial2"/>
    <dgm:cxn modelId="{6C996C4A-4A03-40A3-96D4-27EFC451AEBB}" srcId="{3284B1AB-C43F-41B1-BD07-940C3CB4E206}" destId="{D5602FD8-C53B-4A33-B078-C9C334A874F2}" srcOrd="0" destOrd="0" parTransId="{2C1A1F36-50FF-42FC-B918-743962AF1455}" sibTransId="{5C0AE114-75FA-418E-9EC7-83A45018EFD4}"/>
    <dgm:cxn modelId="{8671706C-3609-4A81-8D89-3985F18CB0AA}" type="presOf" srcId="{D5602FD8-C53B-4A33-B078-C9C334A874F2}" destId="{90CED256-BE56-49DE-BC0D-9255C97FDD81}" srcOrd="0" destOrd="0" presId="urn:microsoft.com/office/officeart/2005/8/layout/radial2"/>
    <dgm:cxn modelId="{322C628A-2B05-4A88-8412-F234639886B4}" type="presOf" srcId="{96B92A5A-A74B-435C-8E98-27989B9145E2}" destId="{B93A07BE-1EA7-4356-B764-EBCB98B1AE95}" srcOrd="0" destOrd="0" presId="urn:microsoft.com/office/officeart/2005/8/layout/radial2"/>
    <dgm:cxn modelId="{52276697-5DA3-47A3-A956-16B311C13108}" srcId="{3284B1AB-C43F-41B1-BD07-940C3CB4E206}" destId="{5517D0BC-1CA6-4FC9-8968-E95A440EFB9E}" srcOrd="1" destOrd="0" parTransId="{96B92A5A-A74B-435C-8E98-27989B9145E2}" sibTransId="{676F5578-1152-4E8B-88EC-573B7F6E166B}"/>
    <dgm:cxn modelId="{885477C8-4902-4F95-BCF8-DBC82C1F8157}" type="presOf" srcId="{2C1A1F36-50FF-42FC-B918-743962AF1455}" destId="{4AF691EC-86A8-4976-9C78-32BB713E0022}" srcOrd="0" destOrd="0" presId="urn:microsoft.com/office/officeart/2005/8/layout/radial2"/>
    <dgm:cxn modelId="{C94A3ECB-98EF-40AC-8837-C6BFB950AB65}" type="presOf" srcId="{3284B1AB-C43F-41B1-BD07-940C3CB4E206}" destId="{29531084-B0F8-471A-94FC-A10B5B4D8BEF}" srcOrd="0" destOrd="0" presId="urn:microsoft.com/office/officeart/2005/8/layout/radial2"/>
    <dgm:cxn modelId="{D658A8C6-9EED-4901-BB3A-8484903AD327}" type="presParOf" srcId="{29531084-B0F8-471A-94FC-A10B5B4D8BEF}" destId="{4BF5CBB4-E134-4CB9-ACC2-BF946097F714}" srcOrd="0" destOrd="0" presId="urn:microsoft.com/office/officeart/2005/8/layout/radial2"/>
    <dgm:cxn modelId="{434FB96E-6199-4246-A1C9-241603D56CB8}" type="presParOf" srcId="{4BF5CBB4-E134-4CB9-ACC2-BF946097F714}" destId="{3DCD71DD-E391-42F5-9A4A-267851872920}" srcOrd="0" destOrd="0" presId="urn:microsoft.com/office/officeart/2005/8/layout/radial2"/>
    <dgm:cxn modelId="{0CFC4357-2077-48BE-8613-1DE57223A9F2}" type="presParOf" srcId="{3DCD71DD-E391-42F5-9A4A-267851872920}" destId="{FE01F1D6-EE7E-4F12-B18C-CA0E244567AF}" srcOrd="0" destOrd="0" presId="urn:microsoft.com/office/officeart/2005/8/layout/radial2"/>
    <dgm:cxn modelId="{F3B956B2-A84D-4230-A948-087D1688AE2D}" type="presParOf" srcId="{3DCD71DD-E391-42F5-9A4A-267851872920}" destId="{1C63B315-7540-4609-95C1-9AD227123B3A}" srcOrd="1" destOrd="0" presId="urn:microsoft.com/office/officeart/2005/8/layout/radial2"/>
    <dgm:cxn modelId="{83013F83-CB9C-407E-87FD-293580C55BB2}" type="presParOf" srcId="{4BF5CBB4-E134-4CB9-ACC2-BF946097F714}" destId="{4AF691EC-86A8-4976-9C78-32BB713E0022}" srcOrd="1" destOrd="0" presId="urn:microsoft.com/office/officeart/2005/8/layout/radial2"/>
    <dgm:cxn modelId="{A2CEBEDF-2CBF-496B-910D-94BDB42EEF37}" type="presParOf" srcId="{4BF5CBB4-E134-4CB9-ACC2-BF946097F714}" destId="{BBD466E3-7CE1-4C57-9684-DB3E168BE21C}" srcOrd="2" destOrd="0" presId="urn:microsoft.com/office/officeart/2005/8/layout/radial2"/>
    <dgm:cxn modelId="{D2677E17-7D20-4684-B42F-8CC3AB4E9803}" type="presParOf" srcId="{BBD466E3-7CE1-4C57-9684-DB3E168BE21C}" destId="{90CED256-BE56-49DE-BC0D-9255C97FDD81}" srcOrd="0" destOrd="0" presId="urn:microsoft.com/office/officeart/2005/8/layout/radial2"/>
    <dgm:cxn modelId="{6791D37B-9108-4E50-98CE-A7BB4AD71530}" type="presParOf" srcId="{BBD466E3-7CE1-4C57-9684-DB3E168BE21C}" destId="{97F1A1C6-7BEC-43DC-A1A4-1B4E8CC45D4E}" srcOrd="1" destOrd="0" presId="urn:microsoft.com/office/officeart/2005/8/layout/radial2"/>
    <dgm:cxn modelId="{94D3CAAA-D634-4EE8-8F2E-8A34081F4C18}" type="presParOf" srcId="{4BF5CBB4-E134-4CB9-ACC2-BF946097F714}" destId="{B93A07BE-1EA7-4356-B764-EBCB98B1AE95}" srcOrd="3" destOrd="0" presId="urn:microsoft.com/office/officeart/2005/8/layout/radial2"/>
    <dgm:cxn modelId="{BCDFA422-7747-46F9-818D-0DDC0D8672E7}" type="presParOf" srcId="{4BF5CBB4-E134-4CB9-ACC2-BF946097F714}" destId="{77A5D890-2C6A-47A2-BAF6-7FA1F5FAA698}" srcOrd="4" destOrd="0" presId="urn:microsoft.com/office/officeart/2005/8/layout/radial2"/>
    <dgm:cxn modelId="{B04AA390-4781-4E0D-9CB6-CBA83128CEEB}" type="presParOf" srcId="{77A5D890-2C6A-47A2-BAF6-7FA1F5FAA698}" destId="{CD809DFE-3230-4895-BC6C-BD5DFA87F654}" srcOrd="0" destOrd="0" presId="urn:microsoft.com/office/officeart/2005/8/layout/radial2"/>
    <dgm:cxn modelId="{B4272DEC-22F2-4627-B8D2-148923E3E667}" type="presParOf" srcId="{77A5D890-2C6A-47A2-BAF6-7FA1F5FAA698}" destId="{B8FBC25F-FFC1-4432-84B9-C5B6A05F63F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4B1AB-C43F-41B1-BD07-940C3CB4E206}" type="doc">
      <dgm:prSet loTypeId="urn:microsoft.com/office/officeart/2005/8/layout/radial2" loCatId="relationship" qsTypeId="urn:microsoft.com/office/officeart/2005/8/quickstyle/simple3" qsCatId="simple" csTypeId="urn:microsoft.com/office/officeart/2005/8/colors/accent1_2" csCatId="accent1" phldr="1"/>
      <dgm:spPr/>
      <dgm:t>
        <a:bodyPr/>
        <a:lstStyle/>
        <a:p>
          <a:endParaRPr lang="te-IN"/>
        </a:p>
      </dgm:t>
    </dgm:pt>
    <dgm:pt modelId="{5517D0BC-1CA6-4FC9-8968-E95A440EFB9E}">
      <dgm:prSet phldrT="[Text]"/>
      <dgm:spPr/>
      <dgm:t>
        <a:bodyPr/>
        <a:lstStyle/>
        <a:p>
          <a:r>
            <a:rPr lang="en-US" dirty="0"/>
            <a:t> </a:t>
          </a:r>
          <a:r>
            <a:rPr lang="en-US" b="1" dirty="0">
              <a:effectLst>
                <a:outerShdw blurRad="38100" dist="38100" dir="2700000" algn="tl">
                  <a:srgbClr val="000000">
                    <a:alpha val="43137"/>
                  </a:srgbClr>
                </a:outerShdw>
              </a:effectLst>
            </a:rPr>
            <a:t>STAGE</a:t>
          </a:r>
          <a:endParaRPr lang="te-IN" b="1" dirty="0">
            <a:effectLst>
              <a:outerShdw blurRad="38100" dist="38100" dir="2700000" algn="tl">
                <a:srgbClr val="000000">
                  <a:alpha val="43137"/>
                </a:srgbClr>
              </a:outerShdw>
            </a:effectLst>
          </a:endParaRPr>
        </a:p>
      </dgm:t>
    </dgm:pt>
    <dgm:pt modelId="{96B92A5A-A74B-435C-8E98-27989B9145E2}" type="parTrans" cxnId="{52276697-5DA3-47A3-A956-16B311C13108}">
      <dgm:prSet/>
      <dgm:spPr/>
      <dgm:t>
        <a:bodyPr/>
        <a:lstStyle/>
        <a:p>
          <a:endParaRPr lang="te-IN"/>
        </a:p>
      </dgm:t>
    </dgm:pt>
    <dgm:pt modelId="{676F5578-1152-4E8B-88EC-573B7F6E166B}" type="sibTrans" cxnId="{52276697-5DA3-47A3-A956-16B311C13108}">
      <dgm:prSet/>
      <dgm:spPr/>
      <dgm:t>
        <a:bodyPr/>
        <a:lstStyle/>
        <a:p>
          <a:endParaRPr lang="te-IN"/>
        </a:p>
      </dgm:t>
    </dgm:pt>
    <dgm:pt modelId="{29531084-B0F8-471A-94FC-A10B5B4D8BEF}" type="pres">
      <dgm:prSet presAssocID="{3284B1AB-C43F-41B1-BD07-940C3CB4E206}" presName="composite" presStyleCnt="0">
        <dgm:presLayoutVars>
          <dgm:chMax val="5"/>
          <dgm:dir/>
          <dgm:animLvl val="ctr"/>
          <dgm:resizeHandles val="exact"/>
        </dgm:presLayoutVars>
      </dgm:prSet>
      <dgm:spPr/>
    </dgm:pt>
    <dgm:pt modelId="{4BF5CBB4-E134-4CB9-ACC2-BF946097F714}" type="pres">
      <dgm:prSet presAssocID="{3284B1AB-C43F-41B1-BD07-940C3CB4E206}" presName="cycle" presStyleCnt="0"/>
      <dgm:spPr/>
    </dgm:pt>
    <dgm:pt modelId="{3DCD71DD-E391-42F5-9A4A-267851872920}" type="pres">
      <dgm:prSet presAssocID="{3284B1AB-C43F-41B1-BD07-940C3CB4E206}" presName="centerShape" presStyleCnt="0"/>
      <dgm:spPr/>
    </dgm:pt>
    <dgm:pt modelId="{FE01F1D6-EE7E-4F12-B18C-CA0E244567AF}" type="pres">
      <dgm:prSet presAssocID="{3284B1AB-C43F-41B1-BD07-940C3CB4E206}" presName="connSite" presStyleLbl="node1" presStyleIdx="0" presStyleCnt="2"/>
      <dgm:spPr/>
    </dgm:pt>
    <dgm:pt modelId="{1C63B315-7540-4609-95C1-9AD227123B3A}" type="pres">
      <dgm:prSet presAssocID="{3284B1AB-C43F-41B1-BD07-940C3CB4E206}" presName="visible"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93A07BE-1EA7-4356-B764-EBCB98B1AE95}" type="pres">
      <dgm:prSet presAssocID="{96B92A5A-A74B-435C-8E98-27989B9145E2}" presName="Name25" presStyleLbl="parChTrans1D1" presStyleIdx="0" presStyleCnt="1"/>
      <dgm:spPr/>
    </dgm:pt>
    <dgm:pt modelId="{77A5D890-2C6A-47A2-BAF6-7FA1F5FAA698}" type="pres">
      <dgm:prSet presAssocID="{5517D0BC-1CA6-4FC9-8968-E95A440EFB9E}" presName="node" presStyleCnt="0"/>
      <dgm:spPr/>
    </dgm:pt>
    <dgm:pt modelId="{CD809DFE-3230-4895-BC6C-BD5DFA87F654}" type="pres">
      <dgm:prSet presAssocID="{5517D0BC-1CA6-4FC9-8968-E95A440EFB9E}" presName="parentNode" presStyleLbl="node1" presStyleIdx="1" presStyleCnt="2">
        <dgm:presLayoutVars>
          <dgm:chMax val="1"/>
          <dgm:bulletEnabled val="1"/>
        </dgm:presLayoutVars>
      </dgm:prSet>
      <dgm:spPr/>
    </dgm:pt>
    <dgm:pt modelId="{B8FBC25F-FFC1-4432-84B9-C5B6A05F63F8}" type="pres">
      <dgm:prSet presAssocID="{5517D0BC-1CA6-4FC9-8968-E95A440EFB9E}" presName="childNode" presStyleLbl="revTx" presStyleIdx="0" presStyleCnt="0">
        <dgm:presLayoutVars>
          <dgm:bulletEnabled val="1"/>
        </dgm:presLayoutVars>
      </dgm:prSet>
      <dgm:spPr/>
    </dgm:pt>
  </dgm:ptLst>
  <dgm:cxnLst>
    <dgm:cxn modelId="{E4216613-26FD-414F-9F19-FBBC34E312A4}" type="presOf" srcId="{5517D0BC-1CA6-4FC9-8968-E95A440EFB9E}" destId="{CD809DFE-3230-4895-BC6C-BD5DFA87F654}" srcOrd="0" destOrd="0" presId="urn:microsoft.com/office/officeart/2005/8/layout/radial2"/>
    <dgm:cxn modelId="{322C628A-2B05-4A88-8412-F234639886B4}" type="presOf" srcId="{96B92A5A-A74B-435C-8E98-27989B9145E2}" destId="{B93A07BE-1EA7-4356-B764-EBCB98B1AE95}" srcOrd="0" destOrd="0" presId="urn:microsoft.com/office/officeart/2005/8/layout/radial2"/>
    <dgm:cxn modelId="{52276697-5DA3-47A3-A956-16B311C13108}" srcId="{3284B1AB-C43F-41B1-BD07-940C3CB4E206}" destId="{5517D0BC-1CA6-4FC9-8968-E95A440EFB9E}" srcOrd="0" destOrd="0" parTransId="{96B92A5A-A74B-435C-8E98-27989B9145E2}" sibTransId="{676F5578-1152-4E8B-88EC-573B7F6E166B}"/>
    <dgm:cxn modelId="{C94A3ECB-98EF-40AC-8837-C6BFB950AB65}" type="presOf" srcId="{3284B1AB-C43F-41B1-BD07-940C3CB4E206}" destId="{29531084-B0F8-471A-94FC-A10B5B4D8BEF}" srcOrd="0" destOrd="0" presId="urn:microsoft.com/office/officeart/2005/8/layout/radial2"/>
    <dgm:cxn modelId="{D658A8C6-9EED-4901-BB3A-8484903AD327}" type="presParOf" srcId="{29531084-B0F8-471A-94FC-A10B5B4D8BEF}" destId="{4BF5CBB4-E134-4CB9-ACC2-BF946097F714}" srcOrd="0" destOrd="0" presId="urn:microsoft.com/office/officeart/2005/8/layout/radial2"/>
    <dgm:cxn modelId="{434FB96E-6199-4246-A1C9-241603D56CB8}" type="presParOf" srcId="{4BF5CBB4-E134-4CB9-ACC2-BF946097F714}" destId="{3DCD71DD-E391-42F5-9A4A-267851872920}" srcOrd="0" destOrd="0" presId="urn:microsoft.com/office/officeart/2005/8/layout/radial2"/>
    <dgm:cxn modelId="{0CFC4357-2077-48BE-8613-1DE57223A9F2}" type="presParOf" srcId="{3DCD71DD-E391-42F5-9A4A-267851872920}" destId="{FE01F1D6-EE7E-4F12-B18C-CA0E244567AF}" srcOrd="0" destOrd="0" presId="urn:microsoft.com/office/officeart/2005/8/layout/radial2"/>
    <dgm:cxn modelId="{F3B956B2-A84D-4230-A948-087D1688AE2D}" type="presParOf" srcId="{3DCD71DD-E391-42F5-9A4A-267851872920}" destId="{1C63B315-7540-4609-95C1-9AD227123B3A}" srcOrd="1" destOrd="0" presId="urn:microsoft.com/office/officeart/2005/8/layout/radial2"/>
    <dgm:cxn modelId="{94D3CAAA-D634-4EE8-8F2E-8A34081F4C18}" type="presParOf" srcId="{4BF5CBB4-E134-4CB9-ACC2-BF946097F714}" destId="{B93A07BE-1EA7-4356-B764-EBCB98B1AE95}" srcOrd="1" destOrd="0" presId="urn:microsoft.com/office/officeart/2005/8/layout/radial2"/>
    <dgm:cxn modelId="{BCDFA422-7747-46F9-818D-0DDC0D8672E7}" type="presParOf" srcId="{4BF5CBB4-E134-4CB9-ACC2-BF946097F714}" destId="{77A5D890-2C6A-47A2-BAF6-7FA1F5FAA698}" srcOrd="2" destOrd="0" presId="urn:microsoft.com/office/officeart/2005/8/layout/radial2"/>
    <dgm:cxn modelId="{B04AA390-4781-4E0D-9CB6-CBA83128CEEB}" type="presParOf" srcId="{77A5D890-2C6A-47A2-BAF6-7FA1F5FAA698}" destId="{CD809DFE-3230-4895-BC6C-BD5DFA87F654}" srcOrd="0" destOrd="0" presId="urn:microsoft.com/office/officeart/2005/8/layout/radial2"/>
    <dgm:cxn modelId="{B4272DEC-22F2-4627-B8D2-148923E3E667}" type="presParOf" srcId="{77A5D890-2C6A-47A2-BAF6-7FA1F5FAA698}" destId="{B8FBC25F-FFC1-4432-84B9-C5B6A05F63F8}"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62F43-D08C-43B7-83C0-49E8A22D36CD}">
      <dsp:nvSpPr>
        <dsp:cNvPr id="0" name=""/>
        <dsp:cNvSpPr/>
      </dsp:nvSpPr>
      <dsp:spPr>
        <a:xfrm>
          <a:off x="1226284" y="477697"/>
          <a:ext cx="2937335" cy="2021172"/>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It models simple to complex pipelines as code by using </a:t>
          </a:r>
          <a:r>
            <a:rPr lang="en-US" sz="2400" b="1" i="0" kern="1200" dirty="0"/>
            <a:t>Groovy DSL</a:t>
          </a:r>
          <a:r>
            <a:rPr lang="en-US" sz="2400" b="0" i="0" kern="1200" dirty="0"/>
            <a:t> (Domain Specific Language)</a:t>
          </a:r>
          <a:endParaRPr lang="te-IN" sz="2400" kern="1200" dirty="0"/>
        </a:p>
      </dsp:txBody>
      <dsp:txXfrm>
        <a:off x="1226284" y="477697"/>
        <a:ext cx="2937335" cy="2021172"/>
      </dsp:txXfrm>
    </dsp:sp>
    <dsp:sp modelId="{D53D716C-864A-40DC-BB02-D42700361528}">
      <dsp:nvSpPr>
        <dsp:cNvPr id="0" name=""/>
        <dsp:cNvSpPr/>
      </dsp:nvSpPr>
      <dsp:spPr>
        <a:xfrm>
          <a:off x="4384871" y="367779"/>
          <a:ext cx="3182791" cy="2241007"/>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The code is stored in a text file called the </a:t>
          </a:r>
          <a:r>
            <a:rPr lang="en-US" sz="2400" b="0" i="0" kern="1200" dirty="0" err="1"/>
            <a:t>Jenkinsfile</a:t>
          </a:r>
          <a:r>
            <a:rPr lang="en-US" sz="2400" b="0" i="0" kern="1200" dirty="0"/>
            <a:t> which can be </a:t>
          </a:r>
          <a:r>
            <a:rPr lang="en-US" sz="2400" b="1" i="0" kern="1200" dirty="0"/>
            <a:t>checked into a SCM</a:t>
          </a:r>
          <a:r>
            <a:rPr lang="en-US" sz="2400" b="0" i="0" kern="1200" dirty="0"/>
            <a:t> (Source Code Management)</a:t>
          </a:r>
          <a:endParaRPr lang="te-IN" sz="2400" kern="1200" dirty="0"/>
        </a:p>
      </dsp:txBody>
      <dsp:txXfrm>
        <a:off x="4384871" y="367779"/>
        <a:ext cx="3182791" cy="2241007"/>
      </dsp:txXfrm>
    </dsp:sp>
    <dsp:sp modelId="{703E3474-BABC-442F-81B6-9491568BC506}">
      <dsp:nvSpPr>
        <dsp:cNvPr id="0" name=""/>
        <dsp:cNvSpPr/>
      </dsp:nvSpPr>
      <dsp:spPr>
        <a:xfrm>
          <a:off x="7788914" y="413903"/>
          <a:ext cx="2588465" cy="2084959"/>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Improves user interface by incorporating </a:t>
          </a:r>
          <a:r>
            <a:rPr lang="en-US" sz="2400" b="1" i="0" kern="1200" dirty="0"/>
            <a:t>user input</a:t>
          </a:r>
          <a:r>
            <a:rPr lang="en-US" sz="2400" b="0" i="0" kern="1200" dirty="0"/>
            <a:t> within the pipeline</a:t>
          </a:r>
          <a:endParaRPr lang="te-IN" sz="2400" kern="1200" dirty="0"/>
        </a:p>
      </dsp:txBody>
      <dsp:txXfrm>
        <a:off x="7788914" y="413903"/>
        <a:ext cx="2588465" cy="2084959"/>
      </dsp:txXfrm>
    </dsp:sp>
    <dsp:sp modelId="{9FDF8F8F-7A7E-4F06-B3A6-1FFC2180CB77}">
      <dsp:nvSpPr>
        <dsp:cNvPr id="0" name=""/>
        <dsp:cNvSpPr/>
      </dsp:nvSpPr>
      <dsp:spPr>
        <a:xfrm>
          <a:off x="4246" y="3183574"/>
          <a:ext cx="2677630" cy="1626039"/>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It is durable in terms of unplanned restart of the Jenkins master</a:t>
          </a:r>
          <a:endParaRPr lang="te-IN" sz="2400" kern="1200" dirty="0"/>
        </a:p>
      </dsp:txBody>
      <dsp:txXfrm>
        <a:off x="4246" y="3183574"/>
        <a:ext cx="2677630" cy="1626039"/>
      </dsp:txXfrm>
    </dsp:sp>
    <dsp:sp modelId="{0A2A2006-654F-4B36-8532-A337ECBEEF4A}">
      <dsp:nvSpPr>
        <dsp:cNvPr id="0" name=""/>
        <dsp:cNvSpPr/>
      </dsp:nvSpPr>
      <dsp:spPr>
        <a:xfrm>
          <a:off x="2903127" y="3091418"/>
          <a:ext cx="2641035" cy="1810350"/>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It can restart from saved </a:t>
          </a:r>
          <a:r>
            <a:rPr lang="en-US" sz="2400" b="1" i="0" kern="1200" dirty="0"/>
            <a:t>checkpoints</a:t>
          </a:r>
          <a:endParaRPr lang="te-IN" sz="2400" kern="1200" dirty="0"/>
        </a:p>
      </dsp:txBody>
      <dsp:txXfrm>
        <a:off x="2903127" y="3091418"/>
        <a:ext cx="2641035" cy="1810350"/>
      </dsp:txXfrm>
    </dsp:sp>
    <dsp:sp modelId="{DEDD63BB-F799-4CDF-91DA-762281E4CDEC}">
      <dsp:nvSpPr>
        <dsp:cNvPr id="0" name=""/>
        <dsp:cNvSpPr/>
      </dsp:nvSpPr>
      <dsp:spPr>
        <a:xfrm>
          <a:off x="5765414" y="2830038"/>
          <a:ext cx="3400237" cy="2333110"/>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It supports complex pipelines by incorporating conditional loops, fork or join operations and allowing tasks to be performed in parallel</a:t>
          </a:r>
          <a:endParaRPr lang="te-IN" sz="2400" kern="1200" dirty="0"/>
        </a:p>
      </dsp:txBody>
      <dsp:txXfrm>
        <a:off x="5765414" y="2830038"/>
        <a:ext cx="3400237" cy="2333110"/>
      </dsp:txXfrm>
    </dsp:sp>
    <dsp:sp modelId="{7CA701C6-1116-4B18-9B98-388170916FE9}">
      <dsp:nvSpPr>
        <dsp:cNvPr id="0" name=""/>
        <dsp:cNvSpPr/>
      </dsp:nvSpPr>
      <dsp:spPr>
        <a:xfrm>
          <a:off x="9386903" y="3193809"/>
          <a:ext cx="2212515" cy="1605569"/>
        </a:xfrm>
        <a:prstGeom prst="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It can integrate with several other plugins</a:t>
          </a:r>
          <a:endParaRPr lang="te-IN" sz="2400" kern="1200" dirty="0"/>
        </a:p>
      </dsp:txBody>
      <dsp:txXfrm>
        <a:off x="9386903" y="3193809"/>
        <a:ext cx="2212515" cy="1605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3501B-0BC1-4ADF-AD4A-F20604F1E763}">
      <dsp:nvSpPr>
        <dsp:cNvPr id="0" name=""/>
        <dsp:cNvSpPr/>
      </dsp:nvSpPr>
      <dsp:spPr>
        <a:xfrm>
          <a:off x="0" y="2407"/>
          <a:ext cx="10037379" cy="719024"/>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Groovy is an agile and dynamic language. It has seamless integration with all existing Java objects and libraries</a:t>
          </a:r>
          <a:endParaRPr lang="te-IN" sz="2000" kern="1200" dirty="0"/>
        </a:p>
      </dsp:txBody>
      <dsp:txXfrm>
        <a:off x="35100" y="37507"/>
        <a:ext cx="9967179" cy="648824"/>
      </dsp:txXfrm>
    </dsp:sp>
    <dsp:sp modelId="{5D5601ED-A66C-419D-982D-88610A12C11E}">
      <dsp:nvSpPr>
        <dsp:cNvPr id="0" name=""/>
        <dsp:cNvSpPr/>
      </dsp:nvSpPr>
      <dsp:spPr>
        <a:xfrm>
          <a:off x="0" y="735705"/>
          <a:ext cx="10037379" cy="719024"/>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In Groovy, the ‘for’ loop becomes more concise and easier to read. Groovy loop statements support: while, for, for-in, break, continue, and the whole is consistent with Java</a:t>
          </a:r>
          <a:endParaRPr lang="te-IN" sz="2000" kern="1200" dirty="0"/>
        </a:p>
      </dsp:txBody>
      <dsp:txXfrm>
        <a:off x="35100" y="770805"/>
        <a:ext cx="9967179" cy="648824"/>
      </dsp:txXfrm>
    </dsp:sp>
    <dsp:sp modelId="{319A2D12-895E-4A49-AEDB-9A10D962AE46}">
      <dsp:nvSpPr>
        <dsp:cNvPr id="0" name=""/>
        <dsp:cNvSpPr/>
      </dsp:nvSpPr>
      <dsp:spPr>
        <a:xfrm>
          <a:off x="0" y="1469003"/>
          <a:ext cx="10037379" cy="719024"/>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In Groovy, we can use scopes to define Collections</a:t>
          </a:r>
          <a:r>
            <a:rPr lang="en-US" sz="2000" b="0" i="0" kern="1200">
              <a:hlinkClick xmlns:r="http://schemas.openxmlformats.org/officeDocument/2006/relationships" r:id="rId1">
                <a:extLst>
                  <a:ext uri="{A12FA001-AC4F-418D-AE19-62706E023703}">
                    <ahyp:hlinkClr xmlns:ahyp="http://schemas.microsoft.com/office/drawing/2018/hyperlinkcolor" val="tx"/>
                  </a:ext>
                </a:extLst>
              </a:hlinkClick>
            </a:rPr>
            <a:t> </a:t>
          </a:r>
          <a:r>
            <a:rPr lang="en-US" sz="2000" b="0" i="0" kern="1200"/>
            <a:t>or Arrays</a:t>
          </a:r>
          <a:endParaRPr lang="te-IN" sz="2000" kern="1200" dirty="0"/>
        </a:p>
      </dsp:txBody>
      <dsp:txXfrm>
        <a:off x="35100" y="1504103"/>
        <a:ext cx="9967179" cy="648824"/>
      </dsp:txXfrm>
    </dsp:sp>
    <dsp:sp modelId="{28F501F2-D382-4795-AA48-9DD45D4C8E57}">
      <dsp:nvSpPr>
        <dsp:cNvPr id="0" name=""/>
        <dsp:cNvSpPr/>
      </dsp:nvSpPr>
      <dsp:spPr>
        <a:xfrm>
          <a:off x="0" y="2202301"/>
          <a:ext cx="10037379" cy="719024"/>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Groovy arithmetic operators, logical operators, relational operators and bitwise operators are all consistent with languages like nodeJS</a:t>
          </a:r>
          <a:endParaRPr lang="te-IN" sz="2000" kern="1200" dirty="0"/>
        </a:p>
      </dsp:txBody>
      <dsp:txXfrm>
        <a:off x="35100" y="2237401"/>
        <a:ext cx="9967179" cy="648824"/>
      </dsp:txXfrm>
    </dsp:sp>
    <dsp:sp modelId="{5A55B181-1D7A-46B3-8E4A-BC0189082D16}">
      <dsp:nvSpPr>
        <dsp:cNvPr id="0" name=""/>
        <dsp:cNvSpPr/>
      </dsp:nvSpPr>
      <dsp:spPr>
        <a:xfrm>
          <a:off x="0" y="2935599"/>
          <a:ext cx="10037379" cy="719024"/>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List methods available in Groovy are another benefit</a:t>
          </a:r>
          <a:endParaRPr lang="te-IN" sz="2000" kern="1200" dirty="0"/>
        </a:p>
      </dsp:txBody>
      <dsp:txXfrm>
        <a:off x="35100" y="2970699"/>
        <a:ext cx="9967179" cy="648824"/>
      </dsp:txXfrm>
    </dsp:sp>
    <dsp:sp modelId="{4B8FDCAE-7963-4D17-AFC7-F72A81F25F1E}">
      <dsp:nvSpPr>
        <dsp:cNvPr id="0" name=""/>
        <dsp:cNvSpPr/>
      </dsp:nvSpPr>
      <dsp:spPr>
        <a:xfrm>
          <a:off x="0" y="3668896"/>
          <a:ext cx="10037379" cy="719024"/>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Groovy implicitly creates getters, setter methods, and provides constructors with arguments</a:t>
          </a:r>
          <a:endParaRPr lang="te-IN" sz="2000" kern="1200" dirty="0"/>
        </a:p>
      </dsp:txBody>
      <dsp:txXfrm>
        <a:off x="35100" y="3703996"/>
        <a:ext cx="9967179" cy="648824"/>
      </dsp:txXfrm>
    </dsp:sp>
    <dsp:sp modelId="{6EC6A29C-0200-4721-A338-53281695108A}">
      <dsp:nvSpPr>
        <dsp:cNvPr id="0" name=""/>
        <dsp:cNvSpPr/>
      </dsp:nvSpPr>
      <dsp:spPr>
        <a:xfrm>
          <a:off x="0" y="4402194"/>
          <a:ext cx="10037379" cy="719024"/>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Exception Handling is the same as Java, using try, catch to catch exceptions in Groovy</a:t>
          </a:r>
          <a:endParaRPr lang="te-IN" sz="2000" kern="1200" dirty="0"/>
        </a:p>
      </dsp:txBody>
      <dsp:txXfrm>
        <a:off x="35100" y="4437294"/>
        <a:ext cx="9967179" cy="648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07BE-1EA7-4356-B764-EBCB98B1AE95}">
      <dsp:nvSpPr>
        <dsp:cNvPr id="0" name=""/>
        <dsp:cNvSpPr/>
      </dsp:nvSpPr>
      <dsp:spPr>
        <a:xfrm rot="1746868">
          <a:off x="1945835" y="3078346"/>
          <a:ext cx="818198" cy="67500"/>
        </a:xfrm>
        <a:custGeom>
          <a:avLst/>
          <a:gdLst/>
          <a:ahLst/>
          <a:cxnLst/>
          <a:rect l="0" t="0" r="0" b="0"/>
          <a:pathLst>
            <a:path>
              <a:moveTo>
                <a:pt x="0" y="33750"/>
              </a:moveTo>
              <a:lnTo>
                <a:pt x="818198" y="337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F691EC-86A8-4976-9C78-32BB713E0022}">
      <dsp:nvSpPr>
        <dsp:cNvPr id="0" name=""/>
        <dsp:cNvSpPr/>
      </dsp:nvSpPr>
      <dsp:spPr>
        <a:xfrm rot="19832968">
          <a:off x="1952123" y="1749965"/>
          <a:ext cx="702703" cy="67500"/>
        </a:xfrm>
        <a:custGeom>
          <a:avLst/>
          <a:gdLst/>
          <a:ahLst/>
          <a:cxnLst/>
          <a:rect l="0" t="0" r="0" b="0"/>
          <a:pathLst>
            <a:path>
              <a:moveTo>
                <a:pt x="0" y="33750"/>
              </a:moveTo>
              <a:lnTo>
                <a:pt x="702703" y="337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3B315-7540-4609-95C1-9AD227123B3A}">
      <dsp:nvSpPr>
        <dsp:cNvPr id="0" name=""/>
        <dsp:cNvSpPr/>
      </dsp:nvSpPr>
      <dsp:spPr>
        <a:xfrm>
          <a:off x="-73814" y="1219608"/>
          <a:ext cx="2436870" cy="2436870"/>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0CED256-BE56-49DE-BC0D-9255C97FDD81}">
      <dsp:nvSpPr>
        <dsp:cNvPr id="0" name=""/>
        <dsp:cNvSpPr/>
      </dsp:nvSpPr>
      <dsp:spPr>
        <a:xfrm>
          <a:off x="2469329" y="478178"/>
          <a:ext cx="1703153" cy="1462122"/>
        </a:xfrm>
        <a:prstGeom prst="ellips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outerShdw blurRad="38100" dist="38100" dir="2700000" algn="tl">
                  <a:srgbClr val="000000">
                    <a:alpha val="43137"/>
                  </a:srgbClr>
                </a:outerShdw>
              </a:effectLst>
            </a:rPr>
            <a:t>NODE</a:t>
          </a:r>
          <a:endParaRPr lang="te-IN" sz="1400" b="1" kern="1200" dirty="0">
            <a:effectLst>
              <a:outerShdw blurRad="38100" dist="38100" dir="2700000" algn="tl">
                <a:srgbClr val="000000">
                  <a:alpha val="43137"/>
                </a:srgbClr>
              </a:outerShdw>
            </a:effectLst>
          </a:endParaRPr>
        </a:p>
      </dsp:txBody>
      <dsp:txXfrm>
        <a:off x="2718750" y="692301"/>
        <a:ext cx="1204311" cy="1033876"/>
      </dsp:txXfrm>
    </dsp:sp>
    <dsp:sp modelId="{CD809DFE-3230-4895-BC6C-BD5DFA87F654}">
      <dsp:nvSpPr>
        <dsp:cNvPr id="0" name=""/>
        <dsp:cNvSpPr/>
      </dsp:nvSpPr>
      <dsp:spPr>
        <a:xfrm>
          <a:off x="2619974" y="2935787"/>
          <a:ext cx="1462122" cy="1462122"/>
        </a:xfrm>
        <a:prstGeom prst="ellips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 </a:t>
          </a:r>
          <a:r>
            <a:rPr lang="en-US" sz="2700" b="1" kern="1200" dirty="0">
              <a:effectLst>
                <a:outerShdw blurRad="38100" dist="38100" dir="2700000" algn="tl">
                  <a:srgbClr val="000000">
                    <a:alpha val="43137"/>
                  </a:srgbClr>
                </a:outerShdw>
              </a:effectLst>
            </a:rPr>
            <a:t>STAGE</a:t>
          </a:r>
          <a:endParaRPr lang="te-IN" sz="2700" b="1" kern="1200" dirty="0">
            <a:effectLst>
              <a:outerShdw blurRad="38100" dist="38100" dir="2700000" algn="tl">
                <a:srgbClr val="000000">
                  <a:alpha val="43137"/>
                </a:srgbClr>
              </a:outerShdw>
            </a:effectLst>
          </a:endParaRPr>
        </a:p>
      </dsp:txBody>
      <dsp:txXfrm>
        <a:off x="2834097" y="3149910"/>
        <a:ext cx="1033876" cy="1033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07BE-1EA7-4356-B764-EBCB98B1AE95}">
      <dsp:nvSpPr>
        <dsp:cNvPr id="0" name=""/>
        <dsp:cNvSpPr/>
      </dsp:nvSpPr>
      <dsp:spPr>
        <a:xfrm>
          <a:off x="2067014" y="2404381"/>
          <a:ext cx="638620" cy="67324"/>
        </a:xfrm>
        <a:custGeom>
          <a:avLst/>
          <a:gdLst/>
          <a:ahLst/>
          <a:cxnLst/>
          <a:rect l="0" t="0" r="0" b="0"/>
          <a:pathLst>
            <a:path>
              <a:moveTo>
                <a:pt x="0" y="33662"/>
              </a:moveTo>
              <a:lnTo>
                <a:pt x="638620" y="3366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3B315-7540-4609-95C1-9AD227123B3A}">
      <dsp:nvSpPr>
        <dsp:cNvPr id="0" name=""/>
        <dsp:cNvSpPr/>
      </dsp:nvSpPr>
      <dsp:spPr>
        <a:xfrm>
          <a:off x="1068" y="1222781"/>
          <a:ext cx="2430524" cy="2430524"/>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D809DFE-3230-4895-BC6C-BD5DFA87F654}">
      <dsp:nvSpPr>
        <dsp:cNvPr id="0" name=""/>
        <dsp:cNvSpPr/>
      </dsp:nvSpPr>
      <dsp:spPr>
        <a:xfrm>
          <a:off x="2705635" y="1708886"/>
          <a:ext cx="1458314" cy="1458314"/>
        </a:xfrm>
        <a:prstGeom prst="ellips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 </a:t>
          </a:r>
          <a:r>
            <a:rPr lang="en-US" sz="2700" b="1" kern="1200" dirty="0">
              <a:effectLst>
                <a:outerShdw blurRad="38100" dist="38100" dir="2700000" algn="tl">
                  <a:srgbClr val="000000">
                    <a:alpha val="43137"/>
                  </a:srgbClr>
                </a:outerShdw>
              </a:effectLst>
            </a:rPr>
            <a:t>STAGE</a:t>
          </a:r>
          <a:endParaRPr lang="te-IN" sz="2700" b="1" kern="1200" dirty="0">
            <a:effectLst>
              <a:outerShdw blurRad="38100" dist="38100" dir="2700000" algn="tl">
                <a:srgbClr val="000000">
                  <a:alpha val="43137"/>
                </a:srgbClr>
              </a:outerShdw>
            </a:effectLst>
          </a:endParaRPr>
        </a:p>
      </dsp:txBody>
      <dsp:txXfrm>
        <a:off x="2919200" y="1922451"/>
        <a:ext cx="1031184" cy="10311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18127-E304-45C2-962D-BE512308BD47}" type="datetimeFigureOut">
              <a:rPr lang="sv-SE" smtClean="0"/>
              <a:t>2020-10-28</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F3DC3-1E6B-4C1F-AD61-8BE13392EB21}" type="slidenum">
              <a:rPr lang="sv-SE" smtClean="0"/>
              <a:t>‹#›</a:t>
            </a:fld>
            <a:endParaRPr lang="sv-SE"/>
          </a:p>
        </p:txBody>
      </p:sp>
    </p:spTree>
    <p:extLst>
      <p:ext uri="{BB962C8B-B14F-4D97-AF65-F5344CB8AC3E}">
        <p14:creationId xmlns:p14="http://schemas.microsoft.com/office/powerpoint/2010/main" val="410085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jenkins.io/doc/book/pipeline/syntax/#scripted-pipelin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opensource.com/sitewide-search?search_api_views_fulltext=groov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dureka.co/blog/jenkins-pipeline-tutorial-continuous-delive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was most commonly done via defining a series of individual jobs for the various pipeline tasks. Each job was configured via web forms—filling in text boxes, selecting entries from drop-down lists, etc. And then the series of jobs were strung together, each triggering the next, into a pipeline.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did not meet the definition of </a:t>
            </a:r>
            <a:r>
              <a:rPr lang="en-US" sz="1200" b="0" i="1" kern="1200" dirty="0">
                <a:solidFill>
                  <a:schemeClr val="tx1"/>
                </a:solidFill>
                <a:effectLst/>
                <a:latin typeface="+mn-lt"/>
                <a:ea typeface="+mn-ea"/>
                <a:cs typeface="+mn-cs"/>
              </a:rPr>
              <a:t>infrastructure-as-code</a:t>
            </a:r>
            <a:r>
              <a:rPr lang="en-US" sz="1200" b="0" i="0" kern="1200" dirty="0">
                <a:solidFill>
                  <a:schemeClr val="tx1"/>
                </a:solidFill>
                <a:effectLst/>
                <a:latin typeface="+mn-lt"/>
                <a:ea typeface="+mn-ea"/>
                <a:cs typeface="+mn-cs"/>
              </a:rPr>
              <a:t>. Job configurations were stored only as XML files within the Jenkins configuration area. This meant that the files were not easily readable or directly modifiable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approach is effective for deploying small applications. But what happens when there are complex pipelines with several processes (build, test, unit test, integration test, pre-deploy, deploy, monitor) running 100’s of jobs?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feature of this pipeline is to define the entire deployment flow through code</a:t>
            </a:r>
            <a:endParaRPr lang="sv-SE" b="1" dirty="0"/>
          </a:p>
        </p:txBody>
      </p:sp>
      <p:sp>
        <p:nvSpPr>
          <p:cNvPr id="4" name="Slide Number Placeholder 3"/>
          <p:cNvSpPr>
            <a:spLocks noGrp="1"/>
          </p:cNvSpPr>
          <p:nvPr>
            <p:ph type="sldNum" sz="quarter" idx="5"/>
          </p:nvPr>
        </p:nvSpPr>
        <p:spPr/>
        <p:txBody>
          <a:bodyPr/>
          <a:lstStyle/>
          <a:p>
            <a:fld id="{84EF3DC3-1E6B-4C1F-AD61-8BE13392EB21}" type="slidenum">
              <a:rPr lang="sv-SE" smtClean="0"/>
              <a:t>3</a:t>
            </a:fld>
            <a:endParaRPr lang="sv-SE"/>
          </a:p>
        </p:txBody>
      </p:sp>
    </p:spTree>
    <p:extLst>
      <p:ext uri="{BB962C8B-B14F-4D97-AF65-F5344CB8AC3E}">
        <p14:creationId xmlns:p14="http://schemas.microsoft.com/office/powerpoint/2010/main" val="928785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picture ----------- teach about pipeline syntax generator</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14</a:t>
            </a:fld>
            <a:endParaRPr lang="sv-SE"/>
          </a:p>
        </p:txBody>
      </p:sp>
    </p:spTree>
    <p:extLst>
      <p:ext uri="{BB962C8B-B14F-4D97-AF65-F5344CB8AC3E}">
        <p14:creationId xmlns:p14="http://schemas.microsoft.com/office/powerpoint/2010/main" val="699617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shebang</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15</a:t>
            </a:fld>
            <a:endParaRPr lang="sv-SE"/>
          </a:p>
        </p:txBody>
      </p:sp>
    </p:spTree>
    <p:extLst>
      <p:ext uri="{BB962C8B-B14F-4D97-AF65-F5344CB8AC3E}">
        <p14:creationId xmlns:p14="http://schemas.microsoft.com/office/powerpoint/2010/main" val="3579812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to use scripted over declarative --- more inline with other languages</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16</a:t>
            </a:fld>
            <a:endParaRPr lang="sv-SE"/>
          </a:p>
        </p:txBody>
      </p:sp>
    </p:spTree>
    <p:extLst>
      <p:ext uri="{BB962C8B-B14F-4D97-AF65-F5344CB8AC3E}">
        <p14:creationId xmlns:p14="http://schemas.microsoft.com/office/powerpoint/2010/main" val="3355124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Scripted Pipelines</a:t>
            </a:r>
            <a:r>
              <a:rPr lang="en-US" sz="1200" b="0" i="0" kern="1200" dirty="0">
                <a:solidFill>
                  <a:schemeClr val="tx1"/>
                </a:solidFill>
                <a:effectLst/>
                <a:latin typeface="+mn-lt"/>
                <a:ea typeface="+mn-ea"/>
                <a:cs typeface="+mn-cs"/>
              </a:rPr>
              <a:t> are wrapped in a </a:t>
            </a:r>
            <a:r>
              <a:rPr lang="en-US" sz="1200" b="0" i="1"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 block. Here a </a:t>
            </a:r>
            <a:r>
              <a:rPr lang="en-US" sz="1200" b="0" i="1"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 refers to a system that contains the Jenkins </a:t>
            </a:r>
            <a:r>
              <a:rPr lang="en-US" sz="1200" b="0" i="1" kern="1200" dirty="0">
                <a:solidFill>
                  <a:schemeClr val="tx1"/>
                </a:solidFill>
                <a:effectLst/>
                <a:latin typeface="+mn-lt"/>
                <a:ea typeface="+mn-ea"/>
                <a:cs typeface="+mn-cs"/>
              </a:rPr>
              <a:t>agent</a:t>
            </a:r>
            <a:r>
              <a:rPr lang="en-US" sz="1200" b="0" i="0" kern="1200" dirty="0">
                <a:solidFill>
                  <a:schemeClr val="tx1"/>
                </a:solidFill>
                <a:effectLst/>
                <a:latin typeface="+mn-lt"/>
                <a:ea typeface="+mn-ea"/>
                <a:cs typeface="+mn-cs"/>
              </a:rPr>
              <a:t> pieces and can run jobs (formerly referred to as a </a:t>
            </a:r>
            <a:r>
              <a:rPr lang="en-US" sz="1200" b="0" i="1" kern="1200" dirty="0">
                <a:solidFill>
                  <a:schemeClr val="tx1"/>
                </a:solidFill>
                <a:effectLst/>
                <a:latin typeface="+mn-lt"/>
                <a:ea typeface="+mn-ea"/>
                <a:cs typeface="+mn-cs"/>
              </a:rPr>
              <a:t>slave</a:t>
            </a:r>
            <a:r>
              <a:rPr lang="en-US" sz="1200" b="0" i="0" kern="1200" dirty="0">
                <a:solidFill>
                  <a:schemeClr val="tx1"/>
                </a:solidFill>
                <a:effectLst/>
                <a:latin typeface="+mn-lt"/>
                <a:ea typeface="+mn-ea"/>
                <a:cs typeface="+mn-cs"/>
              </a:rPr>
              <a:t> instance)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node </a:t>
            </a:r>
            <a:r>
              <a:rPr lang="en-US" sz="1200" b="0" i="1" kern="1200" dirty="0">
                <a:solidFill>
                  <a:schemeClr val="tx1"/>
                </a:solidFill>
                <a:effectLst/>
                <a:latin typeface="+mn-lt"/>
                <a:ea typeface="+mn-ea"/>
                <a:cs typeface="+mn-cs"/>
              </a:rPr>
              <a:t>block</a:t>
            </a:r>
            <a:r>
              <a:rPr lang="en-US" sz="1200" b="0" i="0" kern="1200" dirty="0">
                <a:solidFill>
                  <a:schemeClr val="tx1"/>
                </a:solidFill>
                <a:effectLst/>
                <a:latin typeface="+mn-lt"/>
                <a:ea typeface="+mn-ea"/>
                <a:cs typeface="+mn-cs"/>
              </a:rPr>
              <a:t> is a construct from the </a:t>
            </a:r>
            <a:r>
              <a:rPr lang="en-US" sz="1200" b="0" i="0" u="none" strike="noStrike" kern="1200" dirty="0">
                <a:solidFill>
                  <a:schemeClr val="tx1"/>
                </a:solidFill>
                <a:effectLst/>
                <a:latin typeface="+mn-lt"/>
                <a:ea typeface="+mn-ea"/>
                <a:cs typeface="+mn-cs"/>
                <a:hlinkClick r:id="rId4"/>
              </a:rPr>
              <a:t>Groovy programming language</a:t>
            </a:r>
            <a:r>
              <a:rPr lang="en-US" sz="1200" b="0" i="0" kern="1200" dirty="0">
                <a:solidFill>
                  <a:schemeClr val="tx1"/>
                </a:solidFill>
                <a:effectLst/>
                <a:latin typeface="+mn-lt"/>
                <a:ea typeface="+mn-ea"/>
                <a:cs typeface="+mn-cs"/>
              </a:rPr>
              <a:t> called a </a:t>
            </a:r>
            <a:r>
              <a:rPr lang="en-US" sz="1200" b="0" i="1" kern="1200" dirty="0">
                <a:solidFill>
                  <a:schemeClr val="tx1"/>
                </a:solidFill>
                <a:effectLst/>
                <a:latin typeface="+mn-lt"/>
                <a:ea typeface="+mn-ea"/>
                <a:cs typeface="+mn-cs"/>
              </a:rPr>
              <a:t>closure</a:t>
            </a:r>
            <a:r>
              <a:rPr lang="en-US" sz="1200" b="0" i="0" kern="1200" dirty="0">
                <a:solidFill>
                  <a:schemeClr val="tx1"/>
                </a:solidFill>
                <a:effectLst/>
                <a:latin typeface="+mn-lt"/>
                <a:ea typeface="+mn-ea"/>
                <a:cs typeface="+mn-cs"/>
              </a:rPr>
              <a:t> (denoted by the opening and closing braces). In fact, Scripted Pipelines can include and make use of any valid Groovy code. </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17</a:t>
            </a:fld>
            <a:endParaRPr lang="sv-SE"/>
          </a:p>
        </p:txBody>
      </p:sp>
    </p:spTree>
    <p:extLst>
      <p:ext uri="{BB962C8B-B14F-4D97-AF65-F5344CB8AC3E}">
        <p14:creationId xmlns:p14="http://schemas.microsoft.com/office/powerpoint/2010/main" val="410128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Re-arrange based on scripted pipeline</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18</a:t>
            </a:fld>
            <a:endParaRPr lang="sv-SE"/>
          </a:p>
        </p:txBody>
      </p:sp>
    </p:spTree>
    <p:extLst>
      <p:ext uri="{BB962C8B-B14F-4D97-AF65-F5344CB8AC3E}">
        <p14:creationId xmlns:p14="http://schemas.microsoft.com/office/powerpoint/2010/main" val="375147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We have specified which Node should this run on here in this case it is Test Node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a </a:t>
            </a:r>
            <a:r>
              <a:rPr lang="en-US" sz="1200" b="0" i="1" kern="1200" dirty="0">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step provided via the Git plugin to retrieve source code from the source control system. </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19</a:t>
            </a:fld>
            <a:endParaRPr lang="sv-SE"/>
          </a:p>
        </p:txBody>
      </p:sp>
    </p:spTree>
    <p:extLst>
      <p:ext uri="{BB962C8B-B14F-4D97-AF65-F5344CB8AC3E}">
        <p14:creationId xmlns:p14="http://schemas.microsoft.com/office/powerpoint/2010/main" val="305546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Scripted Pipeline code that does several things:</a:t>
            </a:r>
          </a:p>
          <a:p>
            <a:r>
              <a:rPr lang="en-US" sz="1200" b="0" i="0" kern="1200" dirty="0">
                <a:solidFill>
                  <a:schemeClr val="tx1"/>
                </a:solidFill>
                <a:effectLst/>
                <a:latin typeface="+mn-lt"/>
                <a:ea typeface="+mn-ea"/>
                <a:cs typeface="+mn-cs"/>
              </a:rPr>
              <a:t>retrieves source code (via the git pipeline step);</a:t>
            </a:r>
          </a:p>
          <a:p>
            <a:r>
              <a:rPr lang="en-US" sz="1200" b="0" i="0" kern="1200" dirty="0">
                <a:solidFill>
                  <a:schemeClr val="tx1"/>
                </a:solidFill>
                <a:effectLst/>
                <a:latin typeface="+mn-lt"/>
                <a:ea typeface="+mn-ea"/>
                <a:cs typeface="+mn-cs"/>
              </a:rPr>
              <a:t>gets the value of a globally defined Gradle installation (via the tool pipeline step) and puts it into a Groovy variable; and</a:t>
            </a:r>
          </a:p>
          <a:p>
            <a:r>
              <a:rPr lang="en-US" sz="1200" b="0" i="0" kern="1200" dirty="0">
                <a:solidFill>
                  <a:schemeClr val="tx1"/>
                </a:solidFill>
                <a:effectLst/>
                <a:latin typeface="+mn-lt"/>
                <a:ea typeface="+mn-ea"/>
                <a:cs typeface="+mn-cs"/>
              </a:rPr>
              <a:t>calls the shell to execute it (via the </a:t>
            </a:r>
            <a:r>
              <a:rPr lang="en-US" sz="1200" b="0"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 pipeline step)</a:t>
            </a:r>
          </a:p>
          <a:p>
            <a:r>
              <a:rPr lang="en-US" sz="1200" b="0" i="0" kern="1200" dirty="0">
                <a:solidFill>
                  <a:schemeClr val="tx1"/>
                </a:solidFill>
                <a:effectLst/>
                <a:latin typeface="+mn-lt"/>
                <a:ea typeface="+mn-ea"/>
                <a:cs typeface="+mn-cs"/>
              </a:rPr>
              <a:t>Here </a:t>
            </a:r>
            <a:r>
              <a:rPr lang="en-US" sz="1200" b="0" i="1" kern="1200" dirty="0" err="1">
                <a:solidFill>
                  <a:schemeClr val="tx1"/>
                </a:solidFill>
                <a:effectLst/>
                <a:latin typeface="+mn-lt"/>
                <a:ea typeface="+mn-ea"/>
                <a:cs typeface="+mn-cs"/>
              </a:rPr>
              <a:t>gradleHome</a:t>
            </a:r>
            <a:r>
              <a:rPr lang="en-US" sz="1200" b="0" i="0" kern="1200" dirty="0">
                <a:solidFill>
                  <a:schemeClr val="tx1"/>
                </a:solidFill>
                <a:effectLst/>
                <a:latin typeface="+mn-lt"/>
                <a:ea typeface="+mn-ea"/>
                <a:cs typeface="+mn-cs"/>
              </a:rPr>
              <a:t> is a Groovy variable used to support the DSL steps</a:t>
            </a:r>
          </a:p>
        </p:txBody>
      </p:sp>
      <p:sp>
        <p:nvSpPr>
          <p:cNvPr id="4" name="Slide Number Placeholder 3"/>
          <p:cNvSpPr>
            <a:spLocks noGrp="1"/>
          </p:cNvSpPr>
          <p:nvPr>
            <p:ph type="sldNum" sz="quarter" idx="5"/>
          </p:nvPr>
        </p:nvSpPr>
        <p:spPr/>
        <p:txBody>
          <a:bodyPr/>
          <a:lstStyle/>
          <a:p>
            <a:fld id="{84EF3DC3-1E6B-4C1F-AD61-8BE13392EB21}" type="slidenum">
              <a:rPr lang="sv-SE" smtClean="0"/>
              <a:t>20</a:t>
            </a:fld>
            <a:endParaRPr lang="sv-SE"/>
          </a:p>
        </p:txBody>
      </p:sp>
    </p:spTree>
    <p:extLst>
      <p:ext uri="{BB962C8B-B14F-4D97-AF65-F5344CB8AC3E}">
        <p14:creationId xmlns:p14="http://schemas.microsoft.com/office/powerpoint/2010/main" val="333511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Jenkins pipelines generally have a further level of granularity—stages. A </a:t>
            </a:r>
            <a:r>
              <a:rPr lang="en-US" sz="1200" b="0" i="1" kern="1200" dirty="0">
                <a:solidFill>
                  <a:schemeClr val="tx1"/>
                </a:solidFill>
                <a:effectLst/>
                <a:latin typeface="+mn-lt"/>
                <a:ea typeface="+mn-ea"/>
                <a:cs typeface="+mn-cs"/>
              </a:rPr>
              <a:t>stage</a:t>
            </a:r>
            <a:r>
              <a:rPr lang="en-US" sz="1200" b="0" i="0" kern="1200" dirty="0">
                <a:solidFill>
                  <a:schemeClr val="tx1"/>
                </a:solidFill>
                <a:effectLst/>
                <a:latin typeface="+mn-lt"/>
                <a:ea typeface="+mn-ea"/>
                <a:cs typeface="+mn-cs"/>
              </a:rPr>
              <a:t> is a way to divide up the pipeline into logical functional units. It also serves to group DSL steps and Groovy code together to do targeted functionality.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stage in a pipeline also gets its own output area in the new default Jenkins output screen—the </a:t>
            </a:r>
            <a:r>
              <a:rPr lang="en-US" sz="1200" b="0" i="1" kern="1200" dirty="0">
                <a:solidFill>
                  <a:schemeClr val="tx1"/>
                </a:solidFill>
                <a:effectLst/>
                <a:latin typeface="+mn-lt"/>
                <a:ea typeface="+mn-ea"/>
                <a:cs typeface="+mn-cs"/>
              </a:rPr>
              <a:t>Stage </a:t>
            </a:r>
          </a:p>
          <a:p>
            <a:r>
              <a:rPr lang="en-US" sz="1200" b="0" i="0" kern="1200" dirty="0">
                <a:solidFill>
                  <a:schemeClr val="tx1"/>
                </a:solidFill>
                <a:effectLst/>
                <a:latin typeface="+mn-lt"/>
                <a:ea typeface="+mn-ea"/>
                <a:cs typeface="+mn-cs"/>
              </a:rPr>
              <a:t>the Stage View output is organized as a matrix, with each row representing a run of the job, and each column mapped to a defined stage in the </a:t>
            </a:r>
            <a:r>
              <a:rPr lang="en-US" sz="1200" b="0" i="0" kern="1200" dirty="0" err="1">
                <a:solidFill>
                  <a:schemeClr val="tx1"/>
                </a:solidFill>
                <a:effectLst/>
                <a:latin typeface="+mn-lt"/>
                <a:ea typeface="+mn-ea"/>
                <a:cs typeface="+mn-cs"/>
              </a:rPr>
              <a:t>pipeline:</a:t>
            </a:r>
            <a:r>
              <a:rPr lang="en-US" sz="1200" b="0" i="1" kern="1200" dirty="0" err="1">
                <a:solidFill>
                  <a:schemeClr val="tx1"/>
                </a:solidFill>
                <a:effectLst/>
                <a:latin typeface="+mn-lt"/>
                <a:ea typeface="+mn-ea"/>
                <a:cs typeface="+mn-cs"/>
              </a:rPr>
              <a:t>View</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cell in this matrix (intersection of a row and column) also shows timing information and uses colors as an indication of success or failure</a:t>
            </a:r>
          </a:p>
        </p:txBody>
      </p:sp>
      <p:sp>
        <p:nvSpPr>
          <p:cNvPr id="4" name="Slide Number Placeholder 3"/>
          <p:cNvSpPr>
            <a:spLocks noGrp="1"/>
          </p:cNvSpPr>
          <p:nvPr>
            <p:ph type="sldNum" sz="quarter" idx="5"/>
          </p:nvPr>
        </p:nvSpPr>
        <p:spPr/>
        <p:txBody>
          <a:bodyPr/>
          <a:lstStyle/>
          <a:p>
            <a:fld id="{84EF3DC3-1E6B-4C1F-AD61-8BE13392EB21}" type="slidenum">
              <a:rPr lang="sv-SE" smtClean="0"/>
              <a:t>21</a:t>
            </a:fld>
            <a:endParaRPr lang="sv-SE"/>
          </a:p>
        </p:txBody>
      </p:sp>
    </p:spTree>
    <p:extLst>
      <p:ext uri="{BB962C8B-B14F-4D97-AF65-F5344CB8AC3E}">
        <p14:creationId xmlns:p14="http://schemas.microsoft.com/office/powerpoint/2010/main" val="353004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Allocates a workspace. Note that a workspace is automatically allocated for you with the </a:t>
            </a:r>
            <a:r>
              <a:rPr lang="en-US" dirty="0"/>
              <a:t>node</a:t>
            </a:r>
            <a:r>
              <a:rPr lang="en-US" sz="1200" b="0" i="0" kern="1200" dirty="0">
                <a:solidFill>
                  <a:schemeClr val="tx1"/>
                </a:solidFill>
                <a:effectLst/>
                <a:latin typeface="+mn-lt"/>
                <a:ea typeface="+mn-ea"/>
                <a:cs typeface="+mn-cs"/>
              </a:rPr>
              <a:t> step.</a:t>
            </a:r>
          </a:p>
          <a:p>
            <a:endParaRPr lang="en-US" sz="1200" b="0" i="0" kern="1200" dirty="0">
              <a:solidFill>
                <a:schemeClr val="tx1"/>
              </a:solidFill>
              <a:effectLst/>
              <a:latin typeface="+mn-lt"/>
              <a:ea typeface="+mn-ea"/>
              <a:cs typeface="+mn-cs"/>
            </a:endParaRPr>
          </a:p>
          <a:p>
            <a:r>
              <a:rPr lang="en-US" dirty="0"/>
              <a:t>https://www.jenkins.io/doc/pipeline/steps/pipeline-input-step/</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22</a:t>
            </a:fld>
            <a:endParaRPr lang="sv-SE"/>
          </a:p>
        </p:txBody>
      </p:sp>
    </p:spTree>
    <p:extLst>
      <p:ext uri="{BB962C8B-B14F-4D97-AF65-F5344CB8AC3E}">
        <p14:creationId xmlns:p14="http://schemas.microsoft.com/office/powerpoint/2010/main" val="3477346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Allocates a workspace. Note that a workspace is automatically allocated for you with the </a:t>
            </a:r>
            <a:r>
              <a:rPr lang="en-US" dirty="0"/>
              <a:t>node</a:t>
            </a:r>
            <a:r>
              <a:rPr lang="en-US" sz="1200" b="0" i="0" kern="1200" dirty="0">
                <a:solidFill>
                  <a:schemeClr val="tx1"/>
                </a:solidFill>
                <a:effectLst/>
                <a:latin typeface="+mn-lt"/>
                <a:ea typeface="+mn-ea"/>
                <a:cs typeface="+mn-cs"/>
              </a:rPr>
              <a:t> step.</a:t>
            </a:r>
          </a:p>
          <a:p>
            <a:endParaRPr lang="en-US" sz="1200" b="0" i="0" kern="1200" dirty="0">
              <a:solidFill>
                <a:schemeClr val="tx1"/>
              </a:solidFill>
              <a:effectLst/>
              <a:latin typeface="+mn-lt"/>
              <a:ea typeface="+mn-ea"/>
              <a:cs typeface="+mn-cs"/>
            </a:endParaRPr>
          </a:p>
          <a:p>
            <a:r>
              <a:rPr lang="en-US" dirty="0"/>
              <a:t>https://www.jenkins.io/doc/pipeline/steps/pipeline-input-step/</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23</a:t>
            </a:fld>
            <a:endParaRPr lang="sv-SE"/>
          </a:p>
        </p:txBody>
      </p:sp>
    </p:spTree>
    <p:extLst>
      <p:ext uri="{BB962C8B-B14F-4D97-AF65-F5344CB8AC3E}">
        <p14:creationId xmlns:p14="http://schemas.microsoft.com/office/powerpoint/2010/main" val="291166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Infrastructure-as-Code (Infrastructure as Code) is a DevOps rooted process for Operations and Infrastructure teams </a:t>
            </a:r>
            <a:r>
              <a:rPr lang="en-US" sz="1200" b="1" i="0" kern="1200" dirty="0">
                <a:solidFill>
                  <a:schemeClr val="tx1"/>
                </a:solidFill>
                <a:effectLst/>
                <a:latin typeface="+mn-lt"/>
                <a:ea typeface="+mn-ea"/>
                <a:cs typeface="+mn-cs"/>
              </a:rPr>
              <a:t>to extend infrastructure sections of computing, network, and storage using a method like Agile, Version Control, and Continuous Delivery Pipelines.</a:t>
            </a:r>
          </a:p>
          <a:p>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refers to the </a:t>
            </a:r>
            <a:r>
              <a:rPr lang="en-US" sz="1200" b="1" i="0" kern="1200" dirty="0">
                <a:solidFill>
                  <a:schemeClr val="tx1"/>
                </a:solidFill>
                <a:effectLst/>
                <a:latin typeface="+mn-lt"/>
                <a:ea typeface="+mn-ea"/>
                <a:cs typeface="+mn-cs"/>
              </a:rPr>
              <a:t>practice of scripting the provisioning of hardware and operating system requirements concurrently with the development of the application itself. </a:t>
            </a:r>
            <a:r>
              <a:rPr lang="en-US" sz="1200" b="0" i="0" kern="1200" dirty="0">
                <a:solidFill>
                  <a:schemeClr val="tx1"/>
                </a:solidFill>
                <a:effectLst/>
                <a:latin typeface="+mn-lt"/>
                <a:ea typeface="+mn-ea"/>
                <a:cs typeface="+mn-cs"/>
              </a:rPr>
              <a:t>Typically, these scripts are managed in a similar manner to </a:t>
            </a:r>
            <a:r>
              <a:rPr lang="en-US" sz="1200" b="1" i="0" kern="1200" dirty="0">
                <a:solidFill>
                  <a:schemeClr val="tx1"/>
                </a:solidFill>
                <a:effectLst/>
                <a:latin typeface="+mn-lt"/>
                <a:ea typeface="+mn-ea"/>
                <a:cs typeface="+mn-cs"/>
              </a:rPr>
              <a:t>the software code base, including version control and automated testing</a:t>
            </a: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4EF3DC3-1E6B-4C1F-AD61-8BE13392EB21}" type="slidenum">
              <a:rPr lang="sv-SE" smtClean="0"/>
              <a:t>4</a:t>
            </a:fld>
            <a:endParaRPr lang="sv-SE"/>
          </a:p>
        </p:txBody>
      </p:sp>
    </p:spTree>
    <p:extLst>
      <p:ext uri="{BB962C8B-B14F-4D97-AF65-F5344CB8AC3E}">
        <p14:creationId xmlns:p14="http://schemas.microsoft.com/office/powerpoint/2010/main" val="89214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of our instance - https://sigmaci-course01-master.northeurope.cloudapp.azure.com/view/Solutions/job/Solutions/job/Lab2_2%20Solution/pipeline-syntax/</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24</a:t>
            </a:fld>
            <a:endParaRPr lang="sv-SE"/>
          </a:p>
        </p:txBody>
      </p:sp>
    </p:spTree>
    <p:extLst>
      <p:ext uri="{BB962C8B-B14F-4D97-AF65-F5344CB8AC3E}">
        <p14:creationId xmlns:p14="http://schemas.microsoft.com/office/powerpoint/2010/main" val="3323946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Jenkins demo</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25</a:t>
            </a:fld>
            <a:endParaRPr lang="sv-SE"/>
          </a:p>
        </p:txBody>
      </p:sp>
    </p:spTree>
    <p:extLst>
      <p:ext uri="{BB962C8B-B14F-4D97-AF65-F5344CB8AC3E}">
        <p14:creationId xmlns:p14="http://schemas.microsoft.com/office/powerpoint/2010/main" val="550107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should </a:t>
            </a:r>
            <a:r>
              <a:rPr lang="en-US" sz="1200" b="1" i="0" kern="1200" dirty="0">
                <a:solidFill>
                  <a:schemeClr val="tx1"/>
                </a:solidFill>
                <a:effectLst/>
                <a:latin typeface="+mn-lt"/>
                <a:ea typeface="+mn-ea"/>
                <a:cs typeface="+mn-cs"/>
              </a:rPr>
              <a:t>explicitly code all the infrastructure specifications in configuration files</a:t>
            </a:r>
            <a:r>
              <a:rPr lang="en-US" sz="1200" b="0" i="0" kern="1200" dirty="0">
                <a:solidFill>
                  <a:schemeClr val="tx1"/>
                </a:solidFill>
                <a:effectLst/>
                <a:latin typeface="+mn-lt"/>
                <a:ea typeface="+mn-ea"/>
                <a:cs typeface="+mn-cs"/>
              </a:rPr>
              <a:t>. Your configuration files should be the single source of truth for all your infrastructure management concerns.</a:t>
            </a:r>
          </a:p>
          <a:p>
            <a:r>
              <a:rPr lang="en-US" sz="1200" b="0" i="0" kern="1200" dirty="0">
                <a:solidFill>
                  <a:schemeClr val="tx1"/>
                </a:solidFill>
                <a:effectLst/>
                <a:latin typeface="+mn-lt"/>
                <a:ea typeface="+mn-ea"/>
                <a:cs typeface="+mn-cs"/>
              </a:rPr>
              <a:t>This probably should go without saying, but put </a:t>
            </a:r>
            <a:r>
              <a:rPr lang="en-US" sz="1200" b="1" i="0" kern="1200" dirty="0">
                <a:solidFill>
                  <a:schemeClr val="tx1"/>
                </a:solidFill>
                <a:effectLst/>
                <a:latin typeface="+mn-lt"/>
                <a:ea typeface="+mn-ea"/>
                <a:cs typeface="+mn-cs"/>
              </a:rPr>
              <a:t>all of your config files under source control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This point is the logical consequence of the first one. Since your config files should be your single source of truth, there should be no need for more documentation. </a:t>
            </a:r>
            <a:r>
              <a:rPr lang="en-US" sz="1200" b="1" i="0" kern="1200" dirty="0">
                <a:solidFill>
                  <a:schemeClr val="tx1"/>
                </a:solidFill>
                <a:effectLst/>
                <a:latin typeface="+mn-lt"/>
                <a:ea typeface="+mn-ea"/>
                <a:cs typeface="+mn-cs"/>
              </a:rPr>
              <a:t>External documentation can easily get out of sync with the real configurations, but that won’t happen with the config files.</a:t>
            </a:r>
          </a:p>
          <a:p>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is code, and like all code</a:t>
            </a:r>
            <a:r>
              <a:rPr lang="en-US" sz="1200" b="1" i="0" kern="1200" dirty="0">
                <a:solidFill>
                  <a:schemeClr val="tx1"/>
                </a:solidFill>
                <a:effectLst/>
                <a:latin typeface="+mn-lt"/>
                <a:ea typeface="+mn-ea"/>
                <a:cs typeface="+mn-cs"/>
              </a:rPr>
              <a:t>, it can be tested. So test it you should! </a:t>
            </a:r>
            <a:r>
              <a:rPr lang="en-US" sz="1200" b="0" i="0" kern="1200" dirty="0">
                <a:solidFill>
                  <a:schemeClr val="tx1"/>
                </a:solidFill>
                <a:effectLst/>
                <a:latin typeface="+mn-lt"/>
                <a:ea typeface="+mn-ea"/>
                <a:cs typeface="+mn-cs"/>
              </a:rPr>
              <a:t>By employing testing and monitoring tools for </a:t>
            </a:r>
            <a:r>
              <a:rPr lang="en-US" sz="1200" b="0" i="0" kern="1200" dirty="0" err="1">
                <a:solidFill>
                  <a:schemeClr val="tx1"/>
                </a:solidFill>
                <a:effectLst/>
                <a:latin typeface="+mn-lt"/>
                <a:ea typeface="+mn-ea"/>
                <a:cs typeface="+mn-cs"/>
              </a:rPr>
              <a:t>IaC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you can check for errors and inconsistencies in your servers before you deploy them to production.</a:t>
            </a:r>
            <a:endParaRPr lang="te-IN" b="1" dirty="0"/>
          </a:p>
        </p:txBody>
      </p:sp>
      <p:sp>
        <p:nvSpPr>
          <p:cNvPr id="4" name="Slide Number Placeholder 3"/>
          <p:cNvSpPr>
            <a:spLocks noGrp="1"/>
          </p:cNvSpPr>
          <p:nvPr>
            <p:ph type="sldNum" sz="quarter" idx="5"/>
          </p:nvPr>
        </p:nvSpPr>
        <p:spPr/>
        <p:txBody>
          <a:bodyPr/>
          <a:lstStyle/>
          <a:p>
            <a:fld id="{84EF3DC3-1E6B-4C1F-AD61-8BE13392EB21}" type="slidenum">
              <a:rPr lang="sv-SE" smtClean="0"/>
              <a:t>5</a:t>
            </a:fld>
            <a:endParaRPr lang="sv-SE"/>
          </a:p>
        </p:txBody>
      </p:sp>
    </p:spTree>
    <p:extLst>
      <p:ext uri="{BB962C8B-B14F-4D97-AF65-F5344CB8AC3E}">
        <p14:creationId xmlns:p14="http://schemas.microsoft.com/office/powerpoint/2010/main" val="419079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DSL DOMAIN SPECIFIC LANGUAGE</a:t>
            </a:r>
          </a:p>
          <a:p>
            <a:r>
              <a:rPr lang="sv-SE" dirty="0">
                <a:hlinkClick r:id="rId3"/>
              </a:rPr>
              <a:t>https://www.edureka.co/blog/jenkins-pipeline-tutorial-continuous-delivery</a:t>
            </a:r>
            <a:endParaRPr lang="sv-SE" dirty="0"/>
          </a:p>
        </p:txBody>
      </p:sp>
      <p:sp>
        <p:nvSpPr>
          <p:cNvPr id="4" name="Slide Number Placeholder 3"/>
          <p:cNvSpPr>
            <a:spLocks noGrp="1"/>
          </p:cNvSpPr>
          <p:nvPr>
            <p:ph type="sldNum" sz="quarter" idx="5"/>
          </p:nvPr>
        </p:nvSpPr>
        <p:spPr/>
        <p:txBody>
          <a:bodyPr/>
          <a:lstStyle/>
          <a:p>
            <a:fld id="{84EF3DC3-1E6B-4C1F-AD61-8BE13392EB21}" type="slidenum">
              <a:rPr lang="sv-SE" smtClean="0"/>
              <a:t>6</a:t>
            </a:fld>
            <a:endParaRPr lang="sv-SE"/>
          </a:p>
        </p:txBody>
      </p:sp>
    </p:spTree>
    <p:extLst>
      <p:ext uri="{BB962C8B-B14F-4D97-AF65-F5344CB8AC3E}">
        <p14:creationId xmlns:p14="http://schemas.microsoft.com/office/powerpoint/2010/main" val="43360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e-IN" b="1" dirty="0"/>
          </a:p>
        </p:txBody>
      </p:sp>
      <p:sp>
        <p:nvSpPr>
          <p:cNvPr id="4" name="Slide Number Placeholder 3"/>
          <p:cNvSpPr>
            <a:spLocks noGrp="1"/>
          </p:cNvSpPr>
          <p:nvPr>
            <p:ph type="sldNum" sz="quarter" idx="5"/>
          </p:nvPr>
        </p:nvSpPr>
        <p:spPr/>
        <p:txBody>
          <a:bodyPr/>
          <a:lstStyle/>
          <a:p>
            <a:fld id="{84EF3DC3-1E6B-4C1F-AD61-8BE13392EB21}" type="slidenum">
              <a:rPr lang="sv-SE" smtClean="0"/>
              <a:t>7</a:t>
            </a:fld>
            <a:endParaRPr lang="sv-SE"/>
          </a:p>
        </p:txBody>
      </p:sp>
    </p:spTree>
    <p:extLst>
      <p:ext uri="{BB962C8B-B14F-4D97-AF65-F5344CB8AC3E}">
        <p14:creationId xmlns:p14="http://schemas.microsoft.com/office/powerpoint/2010/main" val="141505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10</a:t>
            </a:fld>
            <a:endParaRPr lang="sv-SE"/>
          </a:p>
        </p:txBody>
      </p:sp>
    </p:spTree>
    <p:extLst>
      <p:ext uri="{BB962C8B-B14F-4D97-AF65-F5344CB8AC3E}">
        <p14:creationId xmlns:p14="http://schemas.microsoft.com/office/powerpoint/2010/main" val="142822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https://www.jenkins.io/doc/book/pipeline/jenkinsfile/#using-environment-variables</a:t>
            </a:r>
          </a:p>
          <a:p>
            <a:r>
              <a:rPr lang="en-US" dirty="0"/>
              <a:t>https://e.printstacktrace.blog/jenkins-pipeline-environment-variables-the-definitive-guide/</a:t>
            </a:r>
          </a:p>
          <a:p>
            <a:endParaRPr lang="en-US" dirty="0"/>
          </a:p>
          <a:p>
            <a:r>
              <a:rPr lang="en-US" dirty="0"/>
              <a:t>Define which node it runs on</a:t>
            </a:r>
          </a:p>
          <a:p>
            <a:r>
              <a:rPr lang="en-US" dirty="0"/>
              <a:t>Trigger another job using pipeline – build command Lab 2 part2</a:t>
            </a:r>
          </a:p>
          <a:p>
            <a:r>
              <a:rPr lang="en-US" dirty="0"/>
              <a:t>Pull requests ---- use git for first time run the job manually once</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11</a:t>
            </a:fld>
            <a:endParaRPr lang="sv-SE"/>
          </a:p>
        </p:txBody>
      </p:sp>
    </p:spTree>
    <p:extLst>
      <p:ext uri="{BB962C8B-B14F-4D97-AF65-F5344CB8AC3E}">
        <p14:creationId xmlns:p14="http://schemas.microsoft.com/office/powerpoint/2010/main" val="3261071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it in notes</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12</a:t>
            </a:fld>
            <a:endParaRPr lang="sv-SE"/>
          </a:p>
        </p:txBody>
      </p:sp>
    </p:spTree>
    <p:extLst>
      <p:ext uri="{BB962C8B-B14F-4D97-AF65-F5344CB8AC3E}">
        <p14:creationId xmlns:p14="http://schemas.microsoft.com/office/powerpoint/2010/main" val="130522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https://opensource.com/article/18/8/devops-jenkins-2</a:t>
            </a:r>
            <a:endParaRPr lang="te-IN" dirty="0"/>
          </a:p>
        </p:txBody>
      </p:sp>
      <p:sp>
        <p:nvSpPr>
          <p:cNvPr id="4" name="Slide Number Placeholder 3"/>
          <p:cNvSpPr>
            <a:spLocks noGrp="1"/>
          </p:cNvSpPr>
          <p:nvPr>
            <p:ph type="sldNum" sz="quarter" idx="5"/>
          </p:nvPr>
        </p:nvSpPr>
        <p:spPr/>
        <p:txBody>
          <a:bodyPr/>
          <a:lstStyle/>
          <a:p>
            <a:fld id="{84EF3DC3-1E6B-4C1F-AD61-8BE13392EB21}" type="slidenum">
              <a:rPr lang="sv-SE" smtClean="0"/>
              <a:t>13</a:t>
            </a:fld>
            <a:endParaRPr lang="sv-SE"/>
          </a:p>
        </p:txBody>
      </p:sp>
    </p:spTree>
    <p:extLst>
      <p:ext uri="{BB962C8B-B14F-4D97-AF65-F5344CB8AC3E}">
        <p14:creationId xmlns:p14="http://schemas.microsoft.com/office/powerpoint/2010/main" val="47590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One column text alt 8">
    <p:spTree>
      <p:nvGrpSpPr>
        <p:cNvPr id="1" name=""/>
        <p:cNvGrpSpPr/>
        <p:nvPr/>
      </p:nvGrpSpPr>
      <p:grpSpPr>
        <a:xfrm>
          <a:off x="0" y="0"/>
          <a:ext cx="0" cy="0"/>
          <a:chOff x="0" y="0"/>
          <a:chExt cx="0" cy="0"/>
        </a:xfrm>
      </p:grpSpPr>
      <p:sp>
        <p:nvSpPr>
          <p:cNvPr id="8" name="Rektangel 7"/>
          <p:cNvSpPr/>
          <p:nvPr userDrawn="1"/>
        </p:nvSpPr>
        <p:spPr>
          <a:xfrm>
            <a:off x="0" y="0"/>
            <a:ext cx="12192000" cy="6858000"/>
          </a:xfrm>
          <a:prstGeom prst="rect">
            <a:avLst/>
          </a:prstGeom>
          <a:solidFill>
            <a:srgbClr val="003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ätvinklig triangel 8"/>
          <p:cNvSpPr/>
          <p:nvPr userDrawn="1"/>
        </p:nvSpPr>
        <p:spPr>
          <a:xfrm rot="10800000" flipV="1">
            <a:off x="6095999" y="776514"/>
            <a:ext cx="6095999" cy="609599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Platshållare för text 2">
            <a:extLst>
              <a:ext uri="{FF2B5EF4-FFF2-40B4-BE49-F238E27FC236}">
                <a16:creationId xmlns:a16="http://schemas.microsoft.com/office/drawing/2014/main" id="{C52339A3-B7E6-484B-AA37-B68A7F41AC87}"/>
              </a:ext>
            </a:extLst>
          </p:cNvPr>
          <p:cNvSpPr>
            <a:spLocks noGrp="1"/>
          </p:cNvSpPr>
          <p:nvPr>
            <p:ph type="body" sz="quarter" idx="10" hasCustomPrompt="1"/>
          </p:nvPr>
        </p:nvSpPr>
        <p:spPr>
          <a:xfrm>
            <a:off x="838200" y="655469"/>
            <a:ext cx="7844161" cy="906293"/>
          </a:xfrm>
          <a:prstGeom prst="rect">
            <a:avLst/>
          </a:prstGeom>
        </p:spPr>
        <p:txBody>
          <a:bodyPr/>
          <a:lstStyle>
            <a:lvl1pPr>
              <a:defRPr sz="4400" b="0" i="0" cap="all" baseline="0">
                <a:solidFill>
                  <a:schemeClr val="bg1"/>
                </a:solidFill>
                <a:latin typeface="Univers LT Std 59 UltraCn" panose="020B0603020202020204" pitchFamily="34" charset="0"/>
              </a:defRPr>
            </a:lvl1pPr>
          </a:lstStyle>
          <a:p>
            <a:pPr lvl="0"/>
            <a:r>
              <a:rPr lang="sv-SE" dirty="0"/>
              <a:t>TITLE</a:t>
            </a:r>
          </a:p>
        </p:txBody>
      </p:sp>
      <p:pic>
        <p:nvPicPr>
          <p:cNvPr id="10" name="Bildobjekt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6290239"/>
            <a:ext cx="1279525" cy="358210"/>
          </a:xfrm>
          <a:prstGeom prst="rect">
            <a:avLst/>
          </a:prstGeom>
        </p:spPr>
      </p:pic>
      <p:sp>
        <p:nvSpPr>
          <p:cNvPr id="7" name="Platshållare för innehåll 2">
            <a:extLst>
              <a:ext uri="{FF2B5EF4-FFF2-40B4-BE49-F238E27FC236}">
                <a16:creationId xmlns:a16="http://schemas.microsoft.com/office/drawing/2014/main" id="{55540AC7-C7B5-48AC-8EBC-F757CAD84046}"/>
              </a:ext>
            </a:extLst>
          </p:cNvPr>
          <p:cNvSpPr>
            <a:spLocks noGrp="1"/>
          </p:cNvSpPr>
          <p:nvPr>
            <p:ph idx="1" hasCustomPrompt="1"/>
          </p:nvPr>
        </p:nvSpPr>
        <p:spPr>
          <a:xfrm>
            <a:off x="838200" y="1825626"/>
            <a:ext cx="7844161" cy="4351338"/>
          </a:xfrm>
          <a:prstGeom prst="rect">
            <a:avLst/>
          </a:prstGeom>
        </p:spPr>
        <p:txBody>
          <a:bodyPr/>
          <a:lstStyle>
            <a:lvl1pPr>
              <a:buClr>
                <a:srgbClr val="EB611C"/>
              </a:buClr>
              <a:defRPr b="0" i="0">
                <a:solidFill>
                  <a:srgbClr val="263040"/>
                </a:solidFill>
                <a:latin typeface="Univers LT Std 47 Cn Lt" panose="020B0406020202040204" pitchFamily="34" charset="0"/>
              </a:defRPr>
            </a:lvl1pPr>
          </a:lstStyle>
          <a:p>
            <a:r>
              <a:rPr lang="sv-SE" dirty="0" err="1">
                <a:solidFill>
                  <a:srgbClr val="263040"/>
                </a:solidFill>
              </a:rPr>
              <a:t>Subtitle</a:t>
            </a:r>
            <a:endParaRPr lang="sv-SE" dirty="0">
              <a:solidFill>
                <a:srgbClr val="263040"/>
              </a:solidFill>
            </a:endParaRPr>
          </a:p>
          <a:p>
            <a:pPr marL="342900" indent="-342900">
              <a:buFont typeface="Arial" charset="0"/>
              <a:buChar char="•"/>
            </a:pPr>
            <a:r>
              <a:rPr lang="sv-SE" dirty="0" err="1"/>
              <a:t>Bullet</a:t>
            </a:r>
            <a:r>
              <a:rPr lang="sv-SE" dirty="0"/>
              <a:t> </a:t>
            </a:r>
            <a:r>
              <a:rPr lang="sv-SE" dirty="0" err="1"/>
              <a:t>points</a:t>
            </a:r>
            <a:endParaRPr lang="sv-SE" dirty="0"/>
          </a:p>
        </p:txBody>
      </p:sp>
    </p:spTree>
    <p:extLst>
      <p:ext uri="{BB962C8B-B14F-4D97-AF65-F5344CB8AC3E}">
        <p14:creationId xmlns:p14="http://schemas.microsoft.com/office/powerpoint/2010/main" val="411604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dark blue">
    <p:spTree>
      <p:nvGrpSpPr>
        <p:cNvPr id="1" name=""/>
        <p:cNvGrpSpPr/>
        <p:nvPr/>
      </p:nvGrpSpPr>
      <p:grpSpPr>
        <a:xfrm>
          <a:off x="0" y="0"/>
          <a:ext cx="0" cy="0"/>
          <a:chOff x="0" y="0"/>
          <a:chExt cx="0" cy="0"/>
        </a:xfrm>
      </p:grpSpPr>
      <p:sp>
        <p:nvSpPr>
          <p:cNvPr id="8" name="Rektangel 7"/>
          <p:cNvSpPr/>
          <p:nvPr userDrawn="1"/>
        </p:nvSpPr>
        <p:spPr>
          <a:xfrm>
            <a:off x="0" y="0"/>
            <a:ext cx="12192000" cy="6858000"/>
          </a:xfrm>
          <a:prstGeom prst="rect">
            <a:avLst/>
          </a:prstGeom>
          <a:solidFill>
            <a:srgbClr val="003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rgbClr val="E30613"/>
              </a:solidFill>
            </a:endParaRPr>
          </a:p>
        </p:txBody>
      </p:sp>
      <p:pic>
        <p:nvPicPr>
          <p:cNvPr id="9" name="Bildobjekt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9550" y="6290239"/>
            <a:ext cx="1279525" cy="358210"/>
          </a:xfrm>
          <a:prstGeom prst="rect">
            <a:avLst/>
          </a:prstGeom>
        </p:spPr>
      </p:pic>
      <p:sp>
        <p:nvSpPr>
          <p:cNvPr id="11" name="Rubrik 10">
            <a:extLst>
              <a:ext uri="{FF2B5EF4-FFF2-40B4-BE49-F238E27FC236}">
                <a16:creationId xmlns:a16="http://schemas.microsoft.com/office/drawing/2014/main" id="{38F44813-9DBC-264D-B368-E8FA0421478C}"/>
              </a:ext>
            </a:extLst>
          </p:cNvPr>
          <p:cNvSpPr>
            <a:spLocks noGrp="1"/>
          </p:cNvSpPr>
          <p:nvPr>
            <p:ph type="title" hasCustomPrompt="1"/>
          </p:nvPr>
        </p:nvSpPr>
        <p:spPr>
          <a:xfrm>
            <a:off x="838200" y="2664619"/>
            <a:ext cx="10515600" cy="1325563"/>
          </a:xfrm>
          <a:prstGeom prst="rect">
            <a:avLst/>
          </a:prstGeom>
        </p:spPr>
        <p:txBody>
          <a:bodyPr anchor="ctr" anchorCtr="0"/>
          <a:lstStyle>
            <a:lvl1pPr algn="ctr">
              <a:lnSpc>
                <a:spcPct val="90000"/>
              </a:lnSpc>
              <a:defRPr lang="sv-SE" sz="11000" b="0" i="0" kern="1200" cap="all" baseline="0" smtClean="0">
                <a:solidFill>
                  <a:schemeClr val="bg1"/>
                </a:solidFill>
                <a:latin typeface="Univers LT Std 59 UltraCn" panose="020B0603020202020204" pitchFamily="34" charset="0"/>
                <a:ea typeface="ＭＳ Ｐゴシック"/>
                <a:cs typeface="Univers LT Std 59 UltraCn" panose="020B0603020202020204" pitchFamily="34" charset="0"/>
              </a:defRPr>
            </a:lvl1pPr>
          </a:lstStyle>
          <a:p>
            <a:r>
              <a:rPr lang="sv-SE" dirty="0"/>
              <a:t>TITLE</a:t>
            </a:r>
          </a:p>
        </p:txBody>
      </p:sp>
    </p:spTree>
    <p:extLst>
      <p:ext uri="{BB962C8B-B14F-4D97-AF65-F5344CB8AC3E}">
        <p14:creationId xmlns:p14="http://schemas.microsoft.com/office/powerpoint/2010/main" val="51560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 id="2147483669"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enkins.io/doc/book/pipeline/jenkinsfile/#using-a-jenkinsfile"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jenkins.io/doc/book/pipeline/jenkinsfile/#using-a-jenkinsfile"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hyperlink" Target="https://en.wikipedia.org/wiki/Java_virtual_machine" TargetMode="Externa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hyperlink" Target="https://en.wikipedia.org/wiki/Ruby_(programming_language)" TargetMode="External"/><Relationship Id="rId4" Type="http://schemas.openxmlformats.org/officeDocument/2006/relationships/hyperlink" Target="https://en.wikipedia.org/wiki/Smalltal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C8A6908-7179-FE42-A2BB-51FF3FD4EBE4}"/>
              </a:ext>
            </a:extLst>
          </p:cNvPr>
          <p:cNvSpPr>
            <a:spLocks noGrp="1"/>
          </p:cNvSpPr>
          <p:nvPr>
            <p:ph type="title"/>
          </p:nvPr>
        </p:nvSpPr>
        <p:spPr>
          <a:xfrm>
            <a:off x="838200" y="1000297"/>
            <a:ext cx="10515600" cy="2733503"/>
          </a:xfrm>
        </p:spPr>
        <p:txBody>
          <a:bodyPr>
            <a:normAutofit fontScale="90000"/>
          </a:bodyPr>
          <a:lstStyle/>
          <a:p>
            <a:r>
              <a:rPr lang="sv-SE" dirty="0">
                <a:solidFill>
                  <a:schemeClr val="tx1"/>
                </a:solidFill>
              </a:rPr>
              <a:t>SIGMA ACADEMY</a:t>
            </a:r>
            <a:br>
              <a:rPr lang="sv-SE" dirty="0">
                <a:solidFill>
                  <a:schemeClr val="tx1"/>
                </a:solidFill>
              </a:rPr>
            </a:br>
            <a:r>
              <a:rPr lang="sv-SE" dirty="0">
                <a:solidFill>
                  <a:schemeClr val="tx1"/>
                </a:solidFill>
              </a:rPr>
              <a:t>ci COURSE DAY 3</a:t>
            </a:r>
          </a:p>
        </p:txBody>
      </p:sp>
      <p:sp>
        <p:nvSpPr>
          <p:cNvPr id="3" name="AutoShape 2" descr="Image result for world of devops">
            <a:extLst>
              <a:ext uri="{FF2B5EF4-FFF2-40B4-BE49-F238E27FC236}">
                <a16:creationId xmlns:a16="http://schemas.microsoft.com/office/drawing/2014/main" id="{7B54529E-91CA-43BC-B78E-D662341741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sp>
        <p:nvSpPr>
          <p:cNvPr id="4" name="AutoShape 4" descr="Image result for world of devops">
            <a:extLst>
              <a:ext uri="{FF2B5EF4-FFF2-40B4-BE49-F238E27FC236}">
                <a16:creationId xmlns:a16="http://schemas.microsoft.com/office/drawing/2014/main" id="{BE34B614-6104-4830-A0EB-F586CEEBD1C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pic>
        <p:nvPicPr>
          <p:cNvPr id="6" name="Picture 5">
            <a:extLst>
              <a:ext uri="{FF2B5EF4-FFF2-40B4-BE49-F238E27FC236}">
                <a16:creationId xmlns:a16="http://schemas.microsoft.com/office/drawing/2014/main" id="{A3AD01C3-5B16-4EEA-ADC8-11269CE34405}"/>
              </a:ext>
            </a:extLst>
          </p:cNvPr>
          <p:cNvPicPr>
            <a:picLocks noChangeAspect="1"/>
          </p:cNvPicPr>
          <p:nvPr/>
        </p:nvPicPr>
        <p:blipFill rotWithShape="1">
          <a:blip r:embed="rId2">
            <a:alphaModFix/>
          </a:blip>
          <a:srcRect r="48119" b="27835"/>
          <a:stretch/>
        </p:blipFill>
        <p:spPr>
          <a:xfrm>
            <a:off x="8698323" y="4124496"/>
            <a:ext cx="3493677" cy="2733504"/>
          </a:xfrm>
          <a:prstGeom prst="rect">
            <a:avLst/>
          </a:prstGeom>
        </p:spPr>
      </p:pic>
      <p:sp>
        <p:nvSpPr>
          <p:cNvPr id="5" name="TextBox 4">
            <a:extLst>
              <a:ext uri="{FF2B5EF4-FFF2-40B4-BE49-F238E27FC236}">
                <a16:creationId xmlns:a16="http://schemas.microsoft.com/office/drawing/2014/main" id="{EC4F5014-115A-4194-8A7F-9D8E5D6CC871}"/>
              </a:ext>
            </a:extLst>
          </p:cNvPr>
          <p:cNvSpPr txBox="1"/>
          <p:nvPr/>
        </p:nvSpPr>
        <p:spPr>
          <a:xfrm>
            <a:off x="5943600" y="5751870"/>
            <a:ext cx="2684206" cy="923330"/>
          </a:xfrm>
          <a:prstGeom prst="rect">
            <a:avLst/>
          </a:prstGeom>
          <a:noFill/>
        </p:spPr>
        <p:txBody>
          <a:bodyPr wrap="square" rtlCol="0">
            <a:spAutoFit/>
          </a:bodyPr>
          <a:lstStyle/>
          <a:p>
            <a:r>
              <a:rPr lang="sv-SE" dirty="0"/>
              <a:t>BY-</a:t>
            </a:r>
          </a:p>
          <a:p>
            <a:r>
              <a:rPr lang="sv-SE" dirty="0"/>
              <a:t> MANASA, NIKOLAI &amp; DAVID (SIGMA R&amp;D)</a:t>
            </a:r>
          </a:p>
        </p:txBody>
      </p:sp>
    </p:spTree>
    <p:extLst>
      <p:ext uri="{BB962C8B-B14F-4D97-AF65-F5344CB8AC3E}">
        <p14:creationId xmlns:p14="http://schemas.microsoft.com/office/powerpoint/2010/main" val="242246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E9D06-DDF9-4BA1-A4FF-58401C272F26}"/>
              </a:ext>
            </a:extLst>
          </p:cNvPr>
          <p:cNvSpPr>
            <a:spLocks noGrp="1"/>
          </p:cNvSpPr>
          <p:nvPr>
            <p:ph idx="1"/>
          </p:nvPr>
        </p:nvSpPr>
        <p:spPr>
          <a:xfrm>
            <a:off x="280596" y="933982"/>
            <a:ext cx="8474522" cy="1798585"/>
          </a:xfrm>
        </p:spPr>
        <p:txBody>
          <a:bodyPr>
            <a:normAutofit/>
          </a:bodyPr>
          <a:lstStyle/>
          <a:p>
            <a:r>
              <a:rPr lang="en-US" sz="2400" dirty="0">
                <a:solidFill>
                  <a:schemeClr val="tx1"/>
                </a:solidFill>
              </a:rPr>
              <a:t>Variables in a </a:t>
            </a:r>
            <a:r>
              <a:rPr lang="en-US" sz="2400" dirty="0" err="1">
                <a:solidFill>
                  <a:schemeClr val="tx1"/>
                </a:solidFill>
              </a:rPr>
              <a:t>Jenkinsfile</a:t>
            </a:r>
            <a:r>
              <a:rPr lang="en-US" sz="2400" dirty="0">
                <a:solidFill>
                  <a:schemeClr val="tx1"/>
                </a:solidFill>
              </a:rPr>
              <a:t> can be defined by using the </a:t>
            </a:r>
            <a:r>
              <a:rPr lang="en-US" sz="2400" b="1" u="sng" dirty="0">
                <a:solidFill>
                  <a:schemeClr val="tx1"/>
                </a:solidFill>
                <a:effectLst>
                  <a:outerShdw blurRad="38100" dist="38100" dir="2700000" algn="tl">
                    <a:srgbClr val="000000">
                      <a:alpha val="43137"/>
                    </a:srgbClr>
                  </a:outerShdw>
                </a:effectLst>
              </a:rPr>
              <a:t>def</a:t>
            </a:r>
            <a:r>
              <a:rPr lang="en-US" sz="2400" dirty="0">
                <a:solidFill>
                  <a:schemeClr val="tx1"/>
                </a:solidFill>
              </a:rPr>
              <a:t> keyword</a:t>
            </a:r>
          </a:p>
          <a:p>
            <a:r>
              <a:rPr lang="en-US" sz="2400" dirty="0">
                <a:solidFill>
                  <a:schemeClr val="tx1"/>
                </a:solidFill>
              </a:rPr>
              <a:t>Jenkins Environment Variable is a global variable exposed through the </a:t>
            </a:r>
            <a:r>
              <a:rPr lang="en-US" sz="2400" b="1" u="sng" dirty="0">
                <a:solidFill>
                  <a:schemeClr val="tx1"/>
                </a:solidFill>
                <a:effectLst>
                  <a:outerShdw blurRad="38100" dist="38100" dir="2700000" algn="tl">
                    <a:srgbClr val="000000">
                      <a:alpha val="43137"/>
                    </a:srgbClr>
                  </a:outerShdw>
                </a:effectLst>
              </a:rPr>
              <a:t>env</a:t>
            </a:r>
            <a:r>
              <a:rPr lang="en-US" sz="2400" dirty="0">
                <a:solidFill>
                  <a:schemeClr val="tx1"/>
                </a:solidFill>
              </a:rPr>
              <a:t> variable and used anywhere in the </a:t>
            </a:r>
            <a:r>
              <a:rPr lang="en-US" sz="2400" dirty="0" err="1">
                <a:solidFill>
                  <a:schemeClr val="tx1"/>
                </a:solidFill>
              </a:rPr>
              <a:t>Jenkinsfile</a:t>
            </a:r>
            <a:endParaRPr lang="sv-SE" sz="2400" dirty="0">
              <a:solidFill>
                <a:schemeClr val="tx1"/>
              </a:solidFill>
            </a:endParaRPr>
          </a:p>
        </p:txBody>
      </p:sp>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JENKINSFILE GROOVY BASICS</a:t>
            </a:r>
            <a:endParaRPr lang="sv-SE" b="1" i="1" dirty="0">
              <a:solidFill>
                <a:srgbClr val="FFC000"/>
              </a:solidFill>
              <a:effectLst>
                <a:outerShdw blurRad="38100" dist="38100" dir="2700000" algn="tl">
                  <a:srgbClr val="000000">
                    <a:alpha val="43137"/>
                  </a:srgbClr>
                </a:outerShdw>
              </a:effectLst>
            </a:endParaRPr>
          </a:p>
        </p:txBody>
      </p:sp>
      <p:pic>
        <p:nvPicPr>
          <p:cNvPr id="13314" name="Picture 2" descr="Groovy Programming Language Sees Major Boost in Popularity | News |  Communications of the ACM">
            <a:extLst>
              <a:ext uri="{FF2B5EF4-FFF2-40B4-BE49-F238E27FC236}">
                <a16:creationId xmlns:a16="http://schemas.microsoft.com/office/drawing/2014/main" id="{A24DA779-D014-42ED-BB0E-199143B6A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7527" y="4373527"/>
            <a:ext cx="2484474" cy="24844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5BDC1A-AC9B-4D78-B62F-528E06065EF9}"/>
              </a:ext>
            </a:extLst>
          </p:cNvPr>
          <p:cNvPicPr>
            <a:picLocks noChangeAspect="1"/>
          </p:cNvPicPr>
          <p:nvPr/>
        </p:nvPicPr>
        <p:blipFill>
          <a:blip r:embed="rId4"/>
          <a:stretch>
            <a:fillRect/>
          </a:stretch>
        </p:blipFill>
        <p:spPr>
          <a:xfrm>
            <a:off x="1896995" y="2631013"/>
            <a:ext cx="6502725" cy="4105012"/>
          </a:xfrm>
          <a:prstGeom prst="rect">
            <a:avLst/>
          </a:prstGeom>
        </p:spPr>
      </p:pic>
    </p:spTree>
    <p:extLst>
      <p:ext uri="{BB962C8B-B14F-4D97-AF65-F5344CB8AC3E}">
        <p14:creationId xmlns:p14="http://schemas.microsoft.com/office/powerpoint/2010/main" val="130573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A0D4AA-3613-4444-B60C-9A4E4939F21A}"/>
              </a:ext>
            </a:extLst>
          </p:cNvPr>
          <p:cNvPicPr>
            <a:picLocks noChangeAspect="1"/>
          </p:cNvPicPr>
          <p:nvPr/>
        </p:nvPicPr>
        <p:blipFill rotWithShape="1">
          <a:blip r:embed="rId3"/>
          <a:srcRect l="-1239" r="11639"/>
          <a:stretch/>
        </p:blipFill>
        <p:spPr>
          <a:xfrm>
            <a:off x="1744717" y="2993065"/>
            <a:ext cx="8607973" cy="2005504"/>
          </a:xfrm>
          <a:prstGeom prst="rect">
            <a:avLst/>
          </a:prstGeom>
        </p:spPr>
      </p:pic>
      <p:sp>
        <p:nvSpPr>
          <p:cNvPr id="4" name="Title 1">
            <a:extLst>
              <a:ext uri="{FF2B5EF4-FFF2-40B4-BE49-F238E27FC236}">
                <a16:creationId xmlns:a16="http://schemas.microsoft.com/office/drawing/2014/main" id="{9C9EFC99-E345-4BB3-8A57-953C5FDB9BA8}"/>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v-SE" b="1" i="1" dirty="0">
                <a:solidFill>
                  <a:srgbClr val="FFC000"/>
                </a:solidFill>
                <a:effectLst>
                  <a:outerShdw blurRad="38100" dist="38100" dir="2700000" algn="tl">
                    <a:srgbClr val="000000">
                      <a:alpha val="43137"/>
                    </a:srgbClr>
                  </a:outerShdw>
                </a:effectLst>
              </a:rPr>
              <a:t>JENKINS ENVIRONMENT VARIABLES</a:t>
            </a:r>
          </a:p>
        </p:txBody>
      </p:sp>
      <p:pic>
        <p:nvPicPr>
          <p:cNvPr id="5" name="Picture 4">
            <a:extLst>
              <a:ext uri="{FF2B5EF4-FFF2-40B4-BE49-F238E27FC236}">
                <a16:creationId xmlns:a16="http://schemas.microsoft.com/office/drawing/2014/main" id="{8B998199-B44D-47DE-A693-7FB83F475529}"/>
              </a:ext>
            </a:extLst>
          </p:cNvPr>
          <p:cNvPicPr>
            <a:picLocks noChangeAspect="1"/>
          </p:cNvPicPr>
          <p:nvPr/>
        </p:nvPicPr>
        <p:blipFill>
          <a:blip r:embed="rId4"/>
          <a:stretch>
            <a:fillRect/>
          </a:stretch>
        </p:blipFill>
        <p:spPr>
          <a:xfrm>
            <a:off x="1430183" y="1831591"/>
            <a:ext cx="10155883" cy="1299953"/>
          </a:xfrm>
          <a:prstGeom prst="rect">
            <a:avLst/>
          </a:prstGeom>
        </p:spPr>
      </p:pic>
      <p:pic>
        <p:nvPicPr>
          <p:cNvPr id="6" name="Picture 5">
            <a:extLst>
              <a:ext uri="{FF2B5EF4-FFF2-40B4-BE49-F238E27FC236}">
                <a16:creationId xmlns:a16="http://schemas.microsoft.com/office/drawing/2014/main" id="{96267144-D530-4F22-A29A-13D14593C79F}"/>
              </a:ext>
            </a:extLst>
          </p:cNvPr>
          <p:cNvPicPr>
            <a:picLocks noChangeAspect="1"/>
          </p:cNvPicPr>
          <p:nvPr/>
        </p:nvPicPr>
        <p:blipFill>
          <a:blip r:embed="rId5"/>
          <a:stretch>
            <a:fillRect/>
          </a:stretch>
        </p:blipFill>
        <p:spPr>
          <a:xfrm>
            <a:off x="1430183" y="3429000"/>
            <a:ext cx="9681526" cy="2881275"/>
          </a:xfrm>
          <a:prstGeom prst="rect">
            <a:avLst/>
          </a:prstGeom>
        </p:spPr>
      </p:pic>
    </p:spTree>
    <p:extLst>
      <p:ext uri="{BB962C8B-B14F-4D97-AF65-F5344CB8AC3E}">
        <p14:creationId xmlns:p14="http://schemas.microsoft.com/office/powerpoint/2010/main" val="360495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DAD1E707-5003-43D8-8C02-FE2BC7A1FA79}"/>
              </a:ext>
            </a:extLst>
          </p:cNvPr>
          <p:cNvGraphicFramePr>
            <a:graphicFrameLocks noGrp="1"/>
          </p:cNvGraphicFramePr>
          <p:nvPr>
            <p:ph idx="1"/>
            <p:extLst>
              <p:ext uri="{D42A27DB-BD31-4B8C-83A1-F6EECF244321}">
                <p14:modId xmlns:p14="http://schemas.microsoft.com/office/powerpoint/2010/main" val="2613914056"/>
              </p:ext>
            </p:extLst>
          </p:nvPr>
        </p:nvGraphicFramePr>
        <p:xfrm>
          <a:off x="1334814" y="1074656"/>
          <a:ext cx="10037379" cy="5123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WHY USE GROOVY?</a:t>
            </a:r>
            <a:endParaRPr lang="sv-SE" b="1" i="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746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E9D06-DDF9-4BA1-A4FF-58401C272F26}"/>
              </a:ext>
            </a:extLst>
          </p:cNvPr>
          <p:cNvSpPr>
            <a:spLocks noGrp="1"/>
          </p:cNvSpPr>
          <p:nvPr>
            <p:ph idx="1"/>
          </p:nvPr>
        </p:nvSpPr>
        <p:spPr>
          <a:xfrm>
            <a:off x="385699" y="1274352"/>
            <a:ext cx="6679325" cy="5042365"/>
          </a:xfrm>
        </p:spPr>
        <p:txBody>
          <a:bodyPr>
            <a:normAutofit/>
          </a:bodyPr>
          <a:lstStyle/>
          <a:p>
            <a:pPr marL="0" indent="0">
              <a:buNone/>
            </a:pPr>
            <a:r>
              <a:rPr lang="en-US" sz="2400" dirty="0">
                <a:solidFill>
                  <a:schemeClr val="tx1"/>
                </a:solidFill>
              </a:rPr>
              <a:t>Jenkins Pipeline can be created in the </a:t>
            </a:r>
            <a:br>
              <a:rPr lang="en-US" sz="2400" dirty="0">
                <a:solidFill>
                  <a:schemeClr val="tx1"/>
                </a:solidFill>
              </a:rPr>
            </a:br>
            <a:r>
              <a:rPr lang="en-US" sz="2400" dirty="0">
                <a:solidFill>
                  <a:schemeClr val="tx1"/>
                </a:solidFill>
              </a:rPr>
              <a:t>following ways:</a:t>
            </a:r>
          </a:p>
          <a:p>
            <a:pPr marL="0" indent="0">
              <a:buNone/>
            </a:pPr>
            <a:endParaRPr lang="en-US" sz="2400" dirty="0">
              <a:solidFill>
                <a:schemeClr val="tx1"/>
              </a:solidFill>
            </a:endParaRPr>
          </a:p>
          <a:p>
            <a:r>
              <a:rPr lang="en-US" sz="2400" b="1" i="1" dirty="0">
                <a:solidFill>
                  <a:schemeClr val="tx1"/>
                </a:solidFill>
                <a:effectLst>
                  <a:outerShdw blurRad="38100" dist="38100" dir="2700000" algn="tl">
                    <a:srgbClr val="000000">
                      <a:alpha val="43137"/>
                    </a:srgbClr>
                  </a:outerShdw>
                </a:effectLst>
              </a:rPr>
              <a:t>Through the classic UI</a:t>
            </a:r>
            <a:r>
              <a:rPr lang="en-US" sz="2400" b="1" dirty="0">
                <a:solidFill>
                  <a:schemeClr val="tx1"/>
                </a:solidFill>
                <a:effectLst>
                  <a:outerShdw blurRad="38100" dist="38100" dir="2700000" algn="tl">
                    <a:srgbClr val="000000">
                      <a:alpha val="43137"/>
                    </a:srgbClr>
                  </a:outerShdw>
                </a:effectLst>
              </a:rPr>
              <a:t> </a:t>
            </a:r>
            <a:r>
              <a:rPr lang="en-US" sz="2400" dirty="0">
                <a:solidFill>
                  <a:schemeClr val="tx1"/>
                </a:solidFill>
              </a:rPr>
              <a:t>-</a:t>
            </a:r>
          </a:p>
          <a:p>
            <a:pPr marL="0" indent="0">
              <a:buNone/>
            </a:pPr>
            <a:r>
              <a:rPr lang="en-US" sz="2400" dirty="0">
                <a:solidFill>
                  <a:schemeClr val="tx1"/>
                </a:solidFill>
              </a:rPr>
              <a:t>You can directly enter the basic Pipeline into </a:t>
            </a:r>
            <a:br>
              <a:rPr lang="en-US" sz="2400" dirty="0">
                <a:solidFill>
                  <a:schemeClr val="tx1"/>
                </a:solidFill>
              </a:rPr>
            </a:br>
            <a:r>
              <a:rPr lang="en-US" sz="2400" dirty="0">
                <a:solidFill>
                  <a:schemeClr val="tx1"/>
                </a:solidFill>
              </a:rPr>
              <a:t>Jenkins using the classic UI</a:t>
            </a:r>
          </a:p>
          <a:p>
            <a:endParaRPr lang="en-US" sz="2400" dirty="0">
              <a:solidFill>
                <a:schemeClr val="tx1"/>
              </a:solidFill>
            </a:endParaRPr>
          </a:p>
          <a:p>
            <a:r>
              <a:rPr lang="en-US" sz="2400" b="1" i="1" dirty="0">
                <a:solidFill>
                  <a:schemeClr val="tx1"/>
                </a:solidFill>
                <a:effectLst>
                  <a:outerShdw blurRad="38100" dist="38100" dir="2700000" algn="tl">
                    <a:srgbClr val="000000">
                      <a:alpha val="43137"/>
                    </a:srgbClr>
                  </a:outerShdw>
                </a:effectLst>
              </a:rPr>
              <a:t>In SCM </a:t>
            </a:r>
            <a:r>
              <a:rPr lang="en-US" sz="2400" dirty="0">
                <a:solidFill>
                  <a:schemeClr val="tx1"/>
                </a:solidFill>
              </a:rPr>
              <a:t>- </a:t>
            </a:r>
          </a:p>
          <a:p>
            <a:pPr marL="0" indent="0">
              <a:buNone/>
            </a:pPr>
            <a:r>
              <a:rPr lang="en-US" sz="2400" u="sng" dirty="0" err="1">
                <a:solidFill>
                  <a:schemeClr val="tx1"/>
                </a:solidFill>
                <a:hlinkClick r:id="rId3">
                  <a:extLst>
                    <a:ext uri="{A12FA001-AC4F-418D-AE19-62706E023703}">
                      <ahyp:hlinkClr xmlns:ahyp="http://schemas.microsoft.com/office/drawing/2018/hyperlinkcolor" val="tx"/>
                    </a:ext>
                  </a:extLst>
                </a:hlinkClick>
              </a:rPr>
              <a:t>Jenkinsfile</a:t>
            </a:r>
            <a:r>
              <a:rPr lang="en-US" sz="2400" dirty="0">
                <a:solidFill>
                  <a:schemeClr val="tx1"/>
                </a:solidFill>
              </a:rPr>
              <a:t> can be written manually and </a:t>
            </a:r>
            <a:br>
              <a:rPr lang="en-US" sz="2400" dirty="0">
                <a:solidFill>
                  <a:schemeClr val="tx1"/>
                </a:solidFill>
              </a:rPr>
            </a:br>
            <a:r>
              <a:rPr lang="en-US" sz="2400" dirty="0">
                <a:solidFill>
                  <a:schemeClr val="tx1"/>
                </a:solidFill>
              </a:rPr>
              <a:t>submitted to the project's source control repository.</a:t>
            </a:r>
          </a:p>
          <a:p>
            <a:endParaRPr lang="te-IN" sz="2400" dirty="0">
              <a:solidFill>
                <a:schemeClr val="tx1"/>
              </a:solidFill>
            </a:endParaRPr>
          </a:p>
        </p:txBody>
      </p:sp>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DEFINING A JENKINS PIPELINE</a:t>
            </a:r>
            <a:endParaRPr lang="sv-SE" b="1" i="1" dirty="0">
              <a:solidFill>
                <a:srgbClr val="FFC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408462E9-D293-49C8-97B5-6411904A0C4E}"/>
              </a:ext>
            </a:extLst>
          </p:cNvPr>
          <p:cNvPicPr>
            <a:picLocks noChangeAspect="1"/>
          </p:cNvPicPr>
          <p:nvPr/>
        </p:nvPicPr>
        <p:blipFill>
          <a:blip r:embed="rId4"/>
          <a:stretch>
            <a:fillRect/>
          </a:stretch>
        </p:blipFill>
        <p:spPr>
          <a:xfrm>
            <a:off x="6096000" y="597222"/>
            <a:ext cx="5867070" cy="2960510"/>
          </a:xfrm>
          <a:prstGeom prst="rect">
            <a:avLst/>
          </a:prstGeom>
        </p:spPr>
      </p:pic>
      <p:pic>
        <p:nvPicPr>
          <p:cNvPr id="7" name="Picture 6">
            <a:extLst>
              <a:ext uri="{FF2B5EF4-FFF2-40B4-BE49-F238E27FC236}">
                <a16:creationId xmlns:a16="http://schemas.microsoft.com/office/drawing/2014/main" id="{49E1145A-59EC-4083-A0CE-B350F124DE56}"/>
              </a:ext>
            </a:extLst>
          </p:cNvPr>
          <p:cNvPicPr>
            <a:picLocks noChangeAspect="1"/>
          </p:cNvPicPr>
          <p:nvPr/>
        </p:nvPicPr>
        <p:blipFill>
          <a:blip r:embed="rId5"/>
          <a:stretch>
            <a:fillRect/>
          </a:stretch>
        </p:blipFill>
        <p:spPr>
          <a:xfrm>
            <a:off x="6096000" y="3344703"/>
            <a:ext cx="5573667" cy="3260882"/>
          </a:xfrm>
          <a:prstGeom prst="rect">
            <a:avLst/>
          </a:prstGeom>
        </p:spPr>
      </p:pic>
    </p:spTree>
    <p:extLst>
      <p:ext uri="{BB962C8B-B14F-4D97-AF65-F5344CB8AC3E}">
        <p14:creationId xmlns:p14="http://schemas.microsoft.com/office/powerpoint/2010/main" val="8248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nodeType="clickEffect">
                                  <p:stCondLst>
                                    <p:cond delay="0"/>
                                  </p:stCondLst>
                                  <p:childTnLst>
                                    <p:animMotion origin="layout" path="M 4.375E-6 -2.96296E-6 L -0.25 -2.96296E-6 " pathEditMode="relative" rAng="0" ptsTypes="AA">
                                      <p:cBhvr>
                                        <p:cTn id="19" dur="2000" fill="hold"/>
                                        <p:tgtEl>
                                          <p:spTgt spid="7"/>
                                        </p:tgtEl>
                                        <p:attrNameLst>
                                          <p:attrName>ppt_x</p:attrName>
                                          <p:attrName>ppt_y</p:attrName>
                                        </p:attrNameLst>
                                      </p:cBhvr>
                                      <p:rCtr x="-12500" y="0"/>
                                    </p:animMotion>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7"/>
                                        </p:tgtEl>
                                      </p:cBhvr>
                                      <p:by x="150000" y="150000"/>
                                    </p:animScale>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E9D06-DDF9-4BA1-A4FF-58401C272F26}"/>
              </a:ext>
            </a:extLst>
          </p:cNvPr>
          <p:cNvSpPr>
            <a:spLocks noGrp="1"/>
          </p:cNvSpPr>
          <p:nvPr>
            <p:ph idx="1"/>
          </p:nvPr>
        </p:nvSpPr>
        <p:spPr>
          <a:xfrm>
            <a:off x="143961" y="1171903"/>
            <a:ext cx="8022577" cy="5333999"/>
          </a:xfrm>
        </p:spPr>
        <p:txBody>
          <a:bodyPr>
            <a:noAutofit/>
          </a:bodyPr>
          <a:lstStyle/>
          <a:p>
            <a:pPr marL="0" indent="0">
              <a:buNone/>
            </a:pPr>
            <a:r>
              <a:rPr lang="en-US" sz="2400" dirty="0">
                <a:solidFill>
                  <a:schemeClr val="tx1"/>
                </a:solidFill>
              </a:rPr>
              <a:t>Instead of relying on creating freestyle jobs and configuring it, </a:t>
            </a:r>
            <a:br>
              <a:rPr lang="en-US" sz="2400" dirty="0">
                <a:solidFill>
                  <a:schemeClr val="tx1"/>
                </a:solidFill>
              </a:rPr>
            </a:br>
            <a:r>
              <a:rPr lang="en-US" sz="2400" dirty="0">
                <a:solidFill>
                  <a:schemeClr val="tx1"/>
                </a:solidFill>
              </a:rPr>
              <a:t>Jenkins pipeline has a set of instructions for the Jenkins job to execute.</a:t>
            </a:r>
          </a:p>
          <a:p>
            <a:pPr marL="0" indent="0">
              <a:buNone/>
            </a:pPr>
            <a:endParaRPr lang="en-US" sz="2400" dirty="0">
              <a:solidFill>
                <a:schemeClr val="tx1"/>
              </a:solidFill>
            </a:endParaRPr>
          </a:p>
          <a:p>
            <a:pPr marL="0" indent="0">
              <a:buNone/>
            </a:pPr>
            <a:r>
              <a:rPr lang="en-US" sz="2400" u="sng" dirty="0" err="1">
                <a:solidFill>
                  <a:schemeClr val="tx1"/>
                </a:solidFill>
                <a:hlinkClick r:id="rId3">
                  <a:extLst>
                    <a:ext uri="{A12FA001-AC4F-418D-AE19-62706E023703}">
                      <ahyp:hlinkClr xmlns:ahyp="http://schemas.microsoft.com/office/drawing/2018/hyperlinkcolor" val="tx"/>
                    </a:ext>
                  </a:extLst>
                </a:hlinkClick>
              </a:rPr>
              <a:t>Jenkinsfile</a:t>
            </a:r>
            <a:r>
              <a:rPr lang="en-US" sz="2400" u="sng" dirty="0">
                <a:solidFill>
                  <a:schemeClr val="tx1"/>
                </a:solidFill>
                <a:hlinkClick r:id="rId3">
                  <a:extLst>
                    <a:ext uri="{A12FA001-AC4F-418D-AE19-62706E023703}">
                      <ahyp:hlinkClr xmlns:ahyp="http://schemas.microsoft.com/office/drawing/2018/hyperlinkcolor" val="tx"/>
                    </a:ext>
                  </a:extLst>
                </a:hlinkClick>
              </a:rPr>
              <a:t> </a:t>
            </a:r>
            <a:r>
              <a:rPr lang="en-US" sz="2400" dirty="0">
                <a:solidFill>
                  <a:schemeClr val="tx1"/>
                </a:solidFill>
              </a:rPr>
              <a:t>created by the classic UI is saved </a:t>
            </a:r>
            <a:br>
              <a:rPr lang="en-US" sz="2400" dirty="0">
                <a:solidFill>
                  <a:schemeClr val="tx1"/>
                </a:solidFill>
              </a:rPr>
            </a:br>
            <a:r>
              <a:rPr lang="en-US" sz="2400" dirty="0">
                <a:solidFill>
                  <a:schemeClr val="tx1"/>
                </a:solidFill>
              </a:rPr>
              <a:t>directly by Jenkins.</a:t>
            </a:r>
          </a:p>
          <a:p>
            <a:pPr marL="0" indent="0">
              <a:buNone/>
            </a:pPr>
            <a:r>
              <a:rPr lang="en-US" sz="2400" dirty="0">
                <a:solidFill>
                  <a:schemeClr val="tx1"/>
                </a:solidFill>
              </a:rPr>
              <a:t>Pipeline created from the Jenkins classic UI</a:t>
            </a:r>
            <a:br>
              <a:rPr lang="en-US" sz="2400" dirty="0">
                <a:solidFill>
                  <a:schemeClr val="tx1"/>
                </a:solidFill>
              </a:rPr>
            </a:br>
            <a:r>
              <a:rPr lang="en-US" sz="2400" dirty="0">
                <a:solidFill>
                  <a:schemeClr val="tx1"/>
                </a:solidFill>
              </a:rPr>
              <a:t>is saved in the root directory of Jenkins and </a:t>
            </a:r>
            <a:br>
              <a:rPr lang="en-US" sz="2400" dirty="0">
                <a:solidFill>
                  <a:schemeClr val="tx1"/>
                </a:solidFill>
              </a:rPr>
            </a:br>
            <a:r>
              <a:rPr lang="en-US" sz="2400" dirty="0">
                <a:solidFill>
                  <a:schemeClr val="tx1"/>
                </a:solidFill>
              </a:rPr>
              <a:t>script is executed in Jenkins script console.</a:t>
            </a:r>
          </a:p>
          <a:p>
            <a:pPr marL="0" indent="0">
              <a:buNone/>
            </a:pPr>
            <a:endParaRPr lang="en-US" sz="2400" b="1" dirty="0">
              <a:solidFill>
                <a:schemeClr val="tx1"/>
              </a:solidFill>
            </a:endParaRPr>
          </a:p>
          <a:p>
            <a:pPr marL="0" indent="0">
              <a:buNone/>
            </a:pPr>
            <a:r>
              <a:rPr lang="en-US" sz="2400" b="1" dirty="0">
                <a:solidFill>
                  <a:schemeClr val="tx1"/>
                </a:solidFill>
              </a:rPr>
              <a:t>The Jenkins file is a base code for Jenkins which executes</a:t>
            </a:r>
            <a:br>
              <a:rPr lang="en-US" sz="2400" b="1" dirty="0">
                <a:solidFill>
                  <a:schemeClr val="tx1"/>
                </a:solidFill>
              </a:rPr>
            </a:br>
            <a:r>
              <a:rPr lang="en-US" sz="2400" b="1" dirty="0">
                <a:solidFill>
                  <a:schemeClr val="tx1"/>
                </a:solidFill>
              </a:rPr>
              <a:t>it as a Groovy script in Jenkins script console.</a:t>
            </a:r>
          </a:p>
          <a:p>
            <a:pPr marL="0" indent="0">
              <a:buNone/>
            </a:pPr>
            <a:endParaRPr lang="te-IN" sz="2400" dirty="0">
              <a:solidFill>
                <a:schemeClr val="tx1"/>
              </a:solidFill>
            </a:endParaRPr>
          </a:p>
        </p:txBody>
      </p:sp>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DEFINING A JENKINS PIPELINE</a:t>
            </a:r>
            <a:endParaRPr lang="sv-SE" b="1" i="1" dirty="0">
              <a:solidFill>
                <a:srgbClr val="FFC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38F0644-48BD-4B7A-99AD-44594D3CF3D1}"/>
              </a:ext>
            </a:extLst>
          </p:cNvPr>
          <p:cNvPicPr>
            <a:picLocks noChangeAspect="1"/>
          </p:cNvPicPr>
          <p:nvPr/>
        </p:nvPicPr>
        <p:blipFill>
          <a:blip r:embed="rId4"/>
          <a:stretch>
            <a:fillRect/>
          </a:stretch>
        </p:blipFill>
        <p:spPr>
          <a:xfrm>
            <a:off x="6180969" y="2169829"/>
            <a:ext cx="5867070" cy="2960510"/>
          </a:xfrm>
          <a:prstGeom prst="rect">
            <a:avLst/>
          </a:prstGeom>
        </p:spPr>
      </p:pic>
    </p:spTree>
    <p:extLst>
      <p:ext uri="{BB962C8B-B14F-4D97-AF65-F5344CB8AC3E}">
        <p14:creationId xmlns:p14="http://schemas.microsoft.com/office/powerpoint/2010/main" val="230322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TYPES OF JENKINSFILE</a:t>
            </a:r>
            <a:endParaRPr lang="sv-SE" b="1" i="1" dirty="0">
              <a:solidFill>
                <a:srgbClr val="FFC000"/>
              </a:solidFill>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15B436CA-1BD1-4ACA-A359-59C9809BA264}"/>
              </a:ext>
            </a:extLst>
          </p:cNvPr>
          <p:cNvPicPr>
            <a:picLocks noChangeAspect="1"/>
          </p:cNvPicPr>
          <p:nvPr/>
        </p:nvPicPr>
        <p:blipFill rotWithShape="1">
          <a:blip r:embed="rId3"/>
          <a:srcRect t="22838" r="32294" b="1622"/>
          <a:stretch/>
        </p:blipFill>
        <p:spPr>
          <a:xfrm>
            <a:off x="385699" y="2233222"/>
            <a:ext cx="4741151" cy="3195145"/>
          </a:xfrm>
          <a:prstGeom prst="rect">
            <a:avLst/>
          </a:prstGeom>
        </p:spPr>
      </p:pic>
      <p:pic>
        <p:nvPicPr>
          <p:cNvPr id="11" name="Picture 10">
            <a:extLst>
              <a:ext uri="{FF2B5EF4-FFF2-40B4-BE49-F238E27FC236}">
                <a16:creationId xmlns:a16="http://schemas.microsoft.com/office/drawing/2014/main" id="{E6BFCD6F-62F5-4CC3-9DFB-A5449356FA3E}"/>
              </a:ext>
            </a:extLst>
          </p:cNvPr>
          <p:cNvPicPr>
            <a:picLocks noChangeAspect="1"/>
          </p:cNvPicPr>
          <p:nvPr/>
        </p:nvPicPr>
        <p:blipFill>
          <a:blip r:embed="rId4"/>
          <a:stretch>
            <a:fillRect/>
          </a:stretch>
        </p:blipFill>
        <p:spPr>
          <a:xfrm>
            <a:off x="5605526" y="2372113"/>
            <a:ext cx="6200775" cy="2362200"/>
          </a:xfrm>
          <a:prstGeom prst="rect">
            <a:avLst/>
          </a:prstGeom>
        </p:spPr>
      </p:pic>
      <p:sp>
        <p:nvSpPr>
          <p:cNvPr id="12" name="TextBox 11">
            <a:extLst>
              <a:ext uri="{FF2B5EF4-FFF2-40B4-BE49-F238E27FC236}">
                <a16:creationId xmlns:a16="http://schemas.microsoft.com/office/drawing/2014/main" id="{2893D504-B6BB-4696-9865-95900886869B}"/>
              </a:ext>
            </a:extLst>
          </p:cNvPr>
          <p:cNvSpPr txBox="1"/>
          <p:nvPr/>
        </p:nvSpPr>
        <p:spPr>
          <a:xfrm>
            <a:off x="7706153" y="2546610"/>
            <a:ext cx="2194591" cy="400110"/>
          </a:xfrm>
          <a:prstGeom prst="rect">
            <a:avLst/>
          </a:prstGeom>
          <a:noFill/>
        </p:spPr>
        <p:txBody>
          <a:bodyPr wrap="square" rtlCol="0">
            <a:spAutoFit/>
          </a:bodyPr>
          <a:lstStyle/>
          <a:p>
            <a:r>
              <a:rPr lang="en-US" sz="2000" dirty="0"/>
              <a:t>Scripted Pipeline</a:t>
            </a:r>
            <a:endParaRPr lang="te-IN" sz="2000" dirty="0"/>
          </a:p>
        </p:txBody>
      </p:sp>
      <p:sp>
        <p:nvSpPr>
          <p:cNvPr id="13" name="TextBox 12">
            <a:extLst>
              <a:ext uri="{FF2B5EF4-FFF2-40B4-BE49-F238E27FC236}">
                <a16:creationId xmlns:a16="http://schemas.microsoft.com/office/drawing/2014/main" id="{1C4B3CC2-6C1D-4AC5-A8D3-597A7717326A}"/>
              </a:ext>
            </a:extLst>
          </p:cNvPr>
          <p:cNvSpPr txBox="1"/>
          <p:nvPr/>
        </p:nvSpPr>
        <p:spPr>
          <a:xfrm>
            <a:off x="385699" y="1563678"/>
            <a:ext cx="4464698"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DECLARATIVE PIPELINE SYNTAX</a:t>
            </a:r>
            <a:endParaRPr lang="te-IN" sz="2400" b="1"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1198E98B-17C4-4D34-86A1-EAA9D56E2C4E}"/>
              </a:ext>
            </a:extLst>
          </p:cNvPr>
          <p:cNvSpPr txBox="1"/>
          <p:nvPr/>
        </p:nvSpPr>
        <p:spPr>
          <a:xfrm>
            <a:off x="6211616" y="1563677"/>
            <a:ext cx="4141074"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SCRIPTED PIPELINE SYNTAX</a:t>
            </a:r>
            <a:endParaRPr lang="te-I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382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4B0819-D708-4A2E-B23B-9E24648C687B}"/>
              </a:ext>
            </a:extLst>
          </p:cNvPr>
          <p:cNvSpPr txBox="1">
            <a:spLocks/>
          </p:cNvSpPr>
          <p:nvPr/>
        </p:nvSpPr>
        <p:spPr>
          <a:xfrm>
            <a:off x="385698" y="252415"/>
            <a:ext cx="7980536" cy="822241"/>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DECLARATIVE Vs SCRIPTED JENKINSFILE SYNTAX </a:t>
            </a:r>
            <a:endParaRPr lang="sv-SE" b="1" i="1" dirty="0">
              <a:solidFill>
                <a:srgbClr val="FFC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F720FD2-B135-4852-9CE3-52B192E22FA3}"/>
              </a:ext>
            </a:extLst>
          </p:cNvPr>
          <p:cNvSpPr>
            <a:spLocks noGrp="1"/>
          </p:cNvSpPr>
          <p:nvPr>
            <p:ph idx="1"/>
          </p:nvPr>
        </p:nvSpPr>
        <p:spPr>
          <a:xfrm>
            <a:off x="143962" y="1074656"/>
            <a:ext cx="7749308" cy="4913587"/>
          </a:xfrm>
        </p:spPr>
        <p:txBody>
          <a:bodyPr>
            <a:noAutofit/>
          </a:bodyPr>
          <a:lstStyle/>
          <a:p>
            <a:r>
              <a:rPr lang="en-US" sz="2400" dirty="0">
                <a:solidFill>
                  <a:schemeClr val="tx1"/>
                </a:solidFill>
              </a:rPr>
              <a:t>The scripted pipeline is a traditional way of writing the Jenkins pipeline as code</a:t>
            </a:r>
          </a:p>
          <a:p>
            <a:endParaRPr lang="en-US" sz="2400" dirty="0">
              <a:solidFill>
                <a:schemeClr val="tx1"/>
              </a:solidFill>
            </a:endParaRPr>
          </a:p>
          <a:p>
            <a:r>
              <a:rPr lang="en-US" sz="2400" dirty="0">
                <a:solidFill>
                  <a:schemeClr val="tx1"/>
                </a:solidFill>
              </a:rPr>
              <a:t> Unlike Declarative pipeline, the scripted pipeline strictly uses groovy based syntax. Because of this, the scripted pipeline provides huge control over the script and can manipulate the flow of script extensively. This helps developers to develop advance and complex pipeline as code</a:t>
            </a:r>
          </a:p>
        </p:txBody>
      </p:sp>
    </p:spTree>
    <p:extLst>
      <p:ext uri="{BB962C8B-B14F-4D97-AF65-F5344CB8AC3E}">
        <p14:creationId xmlns:p14="http://schemas.microsoft.com/office/powerpoint/2010/main" val="202379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407E7B-7AF7-4988-8DDA-78727A5C0840}"/>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SCRIPTED JENKINSFILE CONCEPTS</a:t>
            </a:r>
            <a:endParaRPr lang="sv-SE" b="1" i="1" dirty="0">
              <a:solidFill>
                <a:srgbClr val="FFC000"/>
              </a:solidFill>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0689D83F-1C81-495B-BB0E-5533C77FDB2A}"/>
              </a:ext>
            </a:extLst>
          </p:cNvPr>
          <p:cNvGraphicFramePr/>
          <p:nvPr>
            <p:extLst>
              <p:ext uri="{D42A27DB-BD31-4B8C-83A1-F6EECF244321}">
                <p14:modId xmlns:p14="http://schemas.microsoft.com/office/powerpoint/2010/main" val="892799228"/>
              </p:ext>
            </p:extLst>
          </p:nvPr>
        </p:nvGraphicFramePr>
        <p:xfrm>
          <a:off x="779171" y="1303283"/>
          <a:ext cx="6498322" cy="4876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6" name="Picture 4" descr="Node Syntax - Jenkins Pipeline Tutorial">
            <a:extLst>
              <a:ext uri="{FF2B5EF4-FFF2-40B4-BE49-F238E27FC236}">
                <a16:creationId xmlns:a16="http://schemas.microsoft.com/office/drawing/2014/main" id="{A71965E7-EBF8-41C3-8112-BC8E3FF87A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9409" y="965145"/>
            <a:ext cx="2453181" cy="676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1F675EF-B5C6-4ED3-83A9-A20211661807}"/>
              </a:ext>
            </a:extLst>
          </p:cNvPr>
          <p:cNvSpPr txBox="1"/>
          <p:nvPr/>
        </p:nvSpPr>
        <p:spPr>
          <a:xfrm>
            <a:off x="5050847" y="1870047"/>
            <a:ext cx="387363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 node is a machine that executes an entire workflow</a:t>
            </a:r>
            <a:endParaRPr lang="te-IN" dirty="0"/>
          </a:p>
        </p:txBody>
      </p:sp>
      <p:sp>
        <p:nvSpPr>
          <p:cNvPr id="14" name="TextBox 13">
            <a:extLst>
              <a:ext uri="{FF2B5EF4-FFF2-40B4-BE49-F238E27FC236}">
                <a16:creationId xmlns:a16="http://schemas.microsoft.com/office/drawing/2014/main" id="{331CBC60-AD9A-49FA-BC81-E86AA867DD67}"/>
              </a:ext>
            </a:extLst>
          </p:cNvPr>
          <p:cNvSpPr txBox="1"/>
          <p:nvPr/>
        </p:nvSpPr>
        <p:spPr>
          <a:xfrm>
            <a:off x="5050847" y="5161368"/>
            <a:ext cx="5718344"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Stage block can be a single stage or multiple as the task goes. That is, the build, test, and deploy processes all come together in a stage. Generally, a stage block is used to visualize the Jenkins pipeline process.</a:t>
            </a:r>
            <a:endParaRPr lang="te-IN" dirty="0"/>
          </a:p>
        </p:txBody>
      </p:sp>
      <p:pic>
        <p:nvPicPr>
          <p:cNvPr id="13" name="Picture 12">
            <a:extLst>
              <a:ext uri="{FF2B5EF4-FFF2-40B4-BE49-F238E27FC236}">
                <a16:creationId xmlns:a16="http://schemas.microsoft.com/office/drawing/2014/main" id="{50E5B3C8-E69C-4597-823D-32998AF1D6F5}"/>
              </a:ext>
            </a:extLst>
          </p:cNvPr>
          <p:cNvPicPr>
            <a:picLocks noChangeAspect="1"/>
          </p:cNvPicPr>
          <p:nvPr/>
        </p:nvPicPr>
        <p:blipFill>
          <a:blip r:embed="rId9"/>
          <a:stretch>
            <a:fillRect/>
          </a:stretch>
        </p:blipFill>
        <p:spPr>
          <a:xfrm>
            <a:off x="6572478" y="2840775"/>
            <a:ext cx="5163665" cy="1967110"/>
          </a:xfrm>
          <a:prstGeom prst="rect">
            <a:avLst/>
          </a:prstGeom>
        </p:spPr>
      </p:pic>
    </p:spTree>
    <p:extLst>
      <p:ext uri="{BB962C8B-B14F-4D97-AF65-F5344CB8AC3E}">
        <p14:creationId xmlns:p14="http://schemas.microsoft.com/office/powerpoint/2010/main" val="426631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407E7B-7AF7-4988-8DDA-78727A5C0840}"/>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SCRIPTED JENKINSFILE CONCEPTS</a:t>
            </a:r>
            <a:endParaRPr lang="sv-SE" b="1" i="1" dirty="0">
              <a:solidFill>
                <a:srgbClr val="FFC000"/>
              </a:solidFill>
              <a:effectLst>
                <a:outerShdw blurRad="38100" dist="38100" dir="2700000" algn="tl">
                  <a:srgbClr val="000000">
                    <a:alpha val="43137"/>
                  </a:srgbClr>
                </a:outerShdw>
              </a:effectLst>
            </a:endParaRPr>
          </a:p>
        </p:txBody>
      </p:sp>
      <p:graphicFrame>
        <p:nvGraphicFramePr>
          <p:cNvPr id="7" name="Diagram 6">
            <a:extLst>
              <a:ext uri="{FF2B5EF4-FFF2-40B4-BE49-F238E27FC236}">
                <a16:creationId xmlns:a16="http://schemas.microsoft.com/office/drawing/2014/main" id="{0689D83F-1C81-495B-BB0E-5533C77FDB2A}"/>
              </a:ext>
            </a:extLst>
          </p:cNvPr>
          <p:cNvGraphicFramePr/>
          <p:nvPr>
            <p:extLst>
              <p:ext uri="{D42A27DB-BD31-4B8C-83A1-F6EECF244321}">
                <p14:modId xmlns:p14="http://schemas.microsoft.com/office/powerpoint/2010/main" val="3002965654"/>
              </p:ext>
            </p:extLst>
          </p:nvPr>
        </p:nvGraphicFramePr>
        <p:xfrm>
          <a:off x="779171" y="1303283"/>
          <a:ext cx="6498322" cy="4876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331CBC60-AD9A-49FA-BC81-E86AA867DD67}"/>
              </a:ext>
            </a:extLst>
          </p:cNvPr>
          <p:cNvSpPr txBox="1"/>
          <p:nvPr/>
        </p:nvSpPr>
        <p:spPr>
          <a:xfrm>
            <a:off x="5120838" y="991558"/>
            <a:ext cx="2905484"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Cloning the code from SCM</a:t>
            </a:r>
          </a:p>
        </p:txBody>
      </p:sp>
      <p:sp>
        <p:nvSpPr>
          <p:cNvPr id="8" name="TextBox 7">
            <a:extLst>
              <a:ext uri="{FF2B5EF4-FFF2-40B4-BE49-F238E27FC236}">
                <a16:creationId xmlns:a16="http://schemas.microsoft.com/office/drawing/2014/main" id="{8AE21CED-B7F6-4F88-8D10-71467779DD11}"/>
              </a:ext>
            </a:extLst>
          </p:cNvPr>
          <p:cNvSpPr txBox="1"/>
          <p:nvPr/>
        </p:nvSpPr>
        <p:spPr>
          <a:xfrm>
            <a:off x="5120838" y="1649214"/>
            <a:ext cx="218552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Building the project</a:t>
            </a:r>
          </a:p>
        </p:txBody>
      </p:sp>
      <p:sp>
        <p:nvSpPr>
          <p:cNvPr id="10" name="TextBox 9">
            <a:extLst>
              <a:ext uri="{FF2B5EF4-FFF2-40B4-BE49-F238E27FC236}">
                <a16:creationId xmlns:a16="http://schemas.microsoft.com/office/drawing/2014/main" id="{8E626EB5-E836-4325-AA53-16B0D00418ED}"/>
              </a:ext>
            </a:extLst>
          </p:cNvPr>
          <p:cNvSpPr txBox="1"/>
          <p:nvPr/>
        </p:nvSpPr>
        <p:spPr>
          <a:xfrm>
            <a:off x="7527810" y="1649214"/>
            <a:ext cx="228885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Deploying the code</a:t>
            </a:r>
          </a:p>
        </p:txBody>
      </p:sp>
      <p:sp>
        <p:nvSpPr>
          <p:cNvPr id="11" name="TextBox 10">
            <a:extLst>
              <a:ext uri="{FF2B5EF4-FFF2-40B4-BE49-F238E27FC236}">
                <a16:creationId xmlns:a16="http://schemas.microsoft.com/office/drawing/2014/main" id="{8EBC8717-180A-4790-A461-45479C919B3A}"/>
              </a:ext>
            </a:extLst>
          </p:cNvPr>
          <p:cNvSpPr txBox="1"/>
          <p:nvPr/>
        </p:nvSpPr>
        <p:spPr>
          <a:xfrm>
            <a:off x="5141859" y="2266036"/>
            <a:ext cx="293176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Running the Unit Test cases</a:t>
            </a:r>
          </a:p>
        </p:txBody>
      </p:sp>
      <p:sp>
        <p:nvSpPr>
          <p:cNvPr id="12" name="TextBox 11">
            <a:extLst>
              <a:ext uri="{FF2B5EF4-FFF2-40B4-BE49-F238E27FC236}">
                <a16:creationId xmlns:a16="http://schemas.microsoft.com/office/drawing/2014/main" id="{7293BA21-34D0-4205-9833-665A7EEE56B7}"/>
              </a:ext>
            </a:extLst>
          </p:cNvPr>
          <p:cNvSpPr txBox="1"/>
          <p:nvPr/>
        </p:nvSpPr>
        <p:spPr>
          <a:xfrm>
            <a:off x="5141859" y="2923692"/>
            <a:ext cx="4036331"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Other functional and performance tests</a:t>
            </a:r>
          </a:p>
        </p:txBody>
      </p:sp>
      <p:pic>
        <p:nvPicPr>
          <p:cNvPr id="2" name="Picture 1">
            <a:extLst>
              <a:ext uri="{FF2B5EF4-FFF2-40B4-BE49-F238E27FC236}">
                <a16:creationId xmlns:a16="http://schemas.microsoft.com/office/drawing/2014/main" id="{E5B8C512-32C9-4090-B324-848785662FC8}"/>
              </a:ext>
            </a:extLst>
          </p:cNvPr>
          <p:cNvPicPr>
            <a:picLocks noChangeAspect="1"/>
          </p:cNvPicPr>
          <p:nvPr/>
        </p:nvPicPr>
        <p:blipFill>
          <a:blip r:embed="rId8"/>
          <a:stretch>
            <a:fillRect/>
          </a:stretch>
        </p:blipFill>
        <p:spPr>
          <a:xfrm>
            <a:off x="5313076" y="3741327"/>
            <a:ext cx="6403008" cy="2235321"/>
          </a:xfrm>
          <a:prstGeom prst="rect">
            <a:avLst/>
          </a:prstGeom>
        </p:spPr>
      </p:pic>
    </p:spTree>
    <p:extLst>
      <p:ext uri="{BB962C8B-B14F-4D97-AF65-F5344CB8AC3E}">
        <p14:creationId xmlns:p14="http://schemas.microsoft.com/office/powerpoint/2010/main" val="349595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USING A JENKINSFILE WITH EXAMPLES</a:t>
            </a:r>
            <a:endParaRPr lang="sv-SE" b="1" i="1" dirty="0">
              <a:solidFill>
                <a:srgbClr val="FFC000"/>
              </a:solidFill>
              <a:effectLst>
                <a:outerShdw blurRad="38100" dist="38100" dir="2700000" algn="tl">
                  <a:srgbClr val="000000">
                    <a:alpha val="43137"/>
                  </a:srgbClr>
                </a:outerShdw>
              </a:effectLst>
            </a:endParaRPr>
          </a:p>
        </p:txBody>
      </p:sp>
      <p:sp>
        <p:nvSpPr>
          <p:cNvPr id="8" name="Rectangle 1">
            <a:extLst>
              <a:ext uri="{FF2B5EF4-FFF2-40B4-BE49-F238E27FC236}">
                <a16:creationId xmlns:a16="http://schemas.microsoft.com/office/drawing/2014/main" id="{BCA4CFDB-487C-4320-BEE8-0905565D6DD3}"/>
              </a:ext>
            </a:extLst>
          </p:cNvPr>
          <p:cNvSpPr>
            <a:spLocks noChangeArrowheads="1"/>
          </p:cNvSpPr>
          <p:nvPr/>
        </p:nvSpPr>
        <p:spPr bwMode="auto">
          <a:xfrm>
            <a:off x="5549462" y="1074656"/>
            <a:ext cx="402546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te-IN" dirty="0">
                <a:solidFill>
                  <a:srgbClr val="4A5568"/>
                </a:solidFill>
                <a:latin typeface="lato"/>
              </a:rPr>
              <a:t>T</a:t>
            </a:r>
            <a:r>
              <a:rPr lang="te-IN" altLang="te-IN" dirty="0">
                <a:solidFill>
                  <a:srgbClr val="4A5568"/>
                </a:solidFill>
                <a:latin typeface="lato"/>
              </a:rPr>
              <a:t>he </a:t>
            </a:r>
            <a:r>
              <a:rPr lang="en-US" altLang="te-IN" b="1" dirty="0" err="1">
                <a:solidFill>
                  <a:srgbClr val="4A5568"/>
                </a:solidFill>
                <a:latin typeface="lato"/>
              </a:rPr>
              <a:t>sh</a:t>
            </a:r>
            <a:r>
              <a:rPr lang="en-US" altLang="te-IN" dirty="0">
                <a:solidFill>
                  <a:srgbClr val="4A5568"/>
                </a:solidFill>
                <a:latin typeface="lato"/>
              </a:rPr>
              <a:t> </a:t>
            </a:r>
            <a:r>
              <a:rPr lang="te-IN" altLang="te-IN" dirty="0">
                <a:solidFill>
                  <a:srgbClr val="4A5568"/>
                </a:solidFill>
                <a:latin typeface="lato"/>
              </a:rPr>
              <a:t>step is used to execute a shell</a:t>
            </a:r>
            <a:r>
              <a:rPr lang="en-US" altLang="te-IN" dirty="0">
                <a:solidFill>
                  <a:srgbClr val="4A5568"/>
                </a:solidFill>
                <a:latin typeface="lato"/>
              </a:rPr>
              <a:t> </a:t>
            </a:r>
            <a:r>
              <a:rPr lang="te-IN" altLang="te-IN" dirty="0">
                <a:solidFill>
                  <a:srgbClr val="4A5568"/>
                </a:solidFill>
                <a:latin typeface="lato"/>
              </a:rPr>
              <a:t>command in a Pipeline</a:t>
            </a:r>
            <a:endParaRPr kumimoji="0" lang="te-IN" altLang="te-IN"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2623F07-9444-47B8-B531-32C773850E25}"/>
              </a:ext>
            </a:extLst>
          </p:cNvPr>
          <p:cNvPicPr>
            <a:picLocks noChangeAspect="1"/>
          </p:cNvPicPr>
          <p:nvPr/>
        </p:nvPicPr>
        <p:blipFill rotWithShape="1">
          <a:blip r:embed="rId3"/>
          <a:srcRect r="11823" b="17100"/>
          <a:stretch/>
        </p:blipFill>
        <p:spPr>
          <a:xfrm>
            <a:off x="239441" y="944316"/>
            <a:ext cx="5173387" cy="2454249"/>
          </a:xfrm>
          <a:prstGeom prst="rect">
            <a:avLst/>
          </a:prstGeom>
        </p:spPr>
      </p:pic>
      <p:pic>
        <p:nvPicPr>
          <p:cNvPr id="10" name="Picture 9">
            <a:extLst>
              <a:ext uri="{FF2B5EF4-FFF2-40B4-BE49-F238E27FC236}">
                <a16:creationId xmlns:a16="http://schemas.microsoft.com/office/drawing/2014/main" id="{A1F8180C-4ED7-475E-8583-6138EE8B804A}"/>
              </a:ext>
            </a:extLst>
          </p:cNvPr>
          <p:cNvPicPr>
            <a:picLocks noChangeAspect="1"/>
          </p:cNvPicPr>
          <p:nvPr/>
        </p:nvPicPr>
        <p:blipFill rotWithShape="1">
          <a:blip r:embed="rId4"/>
          <a:srcRect r="16886"/>
          <a:stretch/>
        </p:blipFill>
        <p:spPr>
          <a:xfrm>
            <a:off x="5412828" y="3227269"/>
            <a:ext cx="6725471" cy="3584337"/>
          </a:xfrm>
          <a:prstGeom prst="rect">
            <a:avLst/>
          </a:prstGeom>
        </p:spPr>
      </p:pic>
      <p:sp>
        <p:nvSpPr>
          <p:cNvPr id="11" name="Rectangle 1">
            <a:extLst>
              <a:ext uri="{FF2B5EF4-FFF2-40B4-BE49-F238E27FC236}">
                <a16:creationId xmlns:a16="http://schemas.microsoft.com/office/drawing/2014/main" id="{9EC0E63C-AFB1-4F69-BED5-0E4200644FA8}"/>
              </a:ext>
            </a:extLst>
          </p:cNvPr>
          <p:cNvSpPr>
            <a:spLocks noChangeArrowheads="1"/>
          </p:cNvSpPr>
          <p:nvPr/>
        </p:nvSpPr>
        <p:spPr bwMode="auto">
          <a:xfrm>
            <a:off x="1792013" y="5486113"/>
            <a:ext cx="344213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en-US" altLang="te-IN" sz="1800" b="0" i="0" u="none" strike="noStrike" cap="none" normalizeH="0" baseline="0" dirty="0">
                <a:ln>
                  <a:noFill/>
                </a:ln>
                <a:solidFill>
                  <a:schemeClr val="bg1"/>
                </a:solidFill>
                <a:effectLst/>
              </a:rPr>
              <a:t>Get code from a git repository in </a:t>
            </a:r>
            <a:r>
              <a:rPr kumimoji="0" lang="en-US" altLang="te-IN" sz="1800" b="0" i="0" u="none" strike="noStrike" cap="none" normalizeH="0" baseline="0" dirty="0" err="1">
                <a:ln>
                  <a:noFill/>
                </a:ln>
                <a:solidFill>
                  <a:schemeClr val="bg1"/>
                </a:solidFill>
                <a:effectLst/>
              </a:rPr>
              <a:t>jenkinsfile</a:t>
            </a:r>
            <a:endParaRPr kumimoji="0" lang="te-IN" altLang="te-IN" sz="1800" b="0" i="0" u="none" strike="noStrike" cap="none" normalizeH="0" baseline="0" dirty="0">
              <a:ln>
                <a:noFill/>
              </a:ln>
              <a:solidFill>
                <a:schemeClr val="bg1"/>
              </a:solidFill>
              <a:effectLst/>
            </a:endParaRPr>
          </a:p>
        </p:txBody>
      </p:sp>
      <p:pic>
        <p:nvPicPr>
          <p:cNvPr id="2" name="Picture 1">
            <a:extLst>
              <a:ext uri="{FF2B5EF4-FFF2-40B4-BE49-F238E27FC236}">
                <a16:creationId xmlns:a16="http://schemas.microsoft.com/office/drawing/2014/main" id="{6FB20ED0-0FA8-481D-9A56-BC919BEBE753}"/>
              </a:ext>
            </a:extLst>
          </p:cNvPr>
          <p:cNvPicPr>
            <a:picLocks noChangeAspect="1"/>
          </p:cNvPicPr>
          <p:nvPr/>
        </p:nvPicPr>
        <p:blipFill>
          <a:blip r:embed="rId5"/>
          <a:stretch>
            <a:fillRect/>
          </a:stretch>
        </p:blipFill>
        <p:spPr>
          <a:xfrm>
            <a:off x="5549462" y="4142403"/>
            <a:ext cx="6438900" cy="1666875"/>
          </a:xfrm>
          <a:prstGeom prst="rect">
            <a:avLst/>
          </a:prstGeom>
        </p:spPr>
      </p:pic>
    </p:spTree>
    <p:extLst>
      <p:ext uri="{BB962C8B-B14F-4D97-AF65-F5344CB8AC3E}">
        <p14:creationId xmlns:p14="http://schemas.microsoft.com/office/powerpoint/2010/main" val="163083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DD6A2-9180-4CD6-AF4A-A36050F1389E}"/>
              </a:ext>
            </a:extLst>
          </p:cNvPr>
          <p:cNvSpPr>
            <a:spLocks noGrp="1"/>
          </p:cNvSpPr>
          <p:nvPr>
            <p:ph idx="1"/>
          </p:nvPr>
        </p:nvSpPr>
        <p:spPr>
          <a:xfrm>
            <a:off x="385699" y="1253331"/>
            <a:ext cx="7844161" cy="4351338"/>
          </a:xfrm>
        </p:spPr>
        <p:txBody>
          <a:bodyPr>
            <a:normAutofit/>
          </a:bodyPr>
          <a:lstStyle/>
          <a:p>
            <a:r>
              <a:rPr lang="en-US" sz="2400" dirty="0">
                <a:solidFill>
                  <a:schemeClr val="tx1"/>
                </a:solidFill>
              </a:rPr>
              <a:t>DEVOPS LIFECYCLE AND PRACTICES</a:t>
            </a:r>
          </a:p>
          <a:p>
            <a:r>
              <a:rPr lang="en-US" sz="2400" dirty="0">
                <a:solidFill>
                  <a:schemeClr val="tx1"/>
                </a:solidFill>
              </a:rPr>
              <a:t>INTRO TO CI/CD – WHAT &amp; WHY?</a:t>
            </a:r>
          </a:p>
          <a:p>
            <a:r>
              <a:rPr lang="en-US" sz="2400" dirty="0">
                <a:solidFill>
                  <a:schemeClr val="tx1"/>
                </a:solidFill>
              </a:rPr>
              <a:t>INTRO TO JENKINS - WHAT &amp; WHY?</a:t>
            </a:r>
          </a:p>
          <a:p>
            <a:r>
              <a:rPr lang="en-US" sz="2400" dirty="0">
                <a:solidFill>
                  <a:schemeClr val="tx1"/>
                </a:solidFill>
              </a:rPr>
              <a:t>LIVE JENKINS DEMO</a:t>
            </a:r>
          </a:p>
          <a:p>
            <a:r>
              <a:rPr lang="en-US" sz="2400" dirty="0">
                <a:solidFill>
                  <a:schemeClr val="tx1"/>
                </a:solidFill>
              </a:rPr>
              <a:t>CI/CD PIPELINES USING JENKINS</a:t>
            </a:r>
            <a:endParaRPr lang="te-IN" sz="2400" dirty="0">
              <a:solidFill>
                <a:schemeClr val="tx1"/>
              </a:solidFill>
            </a:endParaRPr>
          </a:p>
        </p:txBody>
      </p:sp>
      <p:sp>
        <p:nvSpPr>
          <p:cNvPr id="4" name="Title 1">
            <a:extLst>
              <a:ext uri="{FF2B5EF4-FFF2-40B4-BE49-F238E27FC236}">
                <a16:creationId xmlns:a16="http://schemas.microsoft.com/office/drawing/2014/main" id="{16EF99AA-891E-4AB9-B7D8-2A527081D06C}"/>
              </a:ext>
            </a:extLst>
          </p:cNvPr>
          <p:cNvSpPr txBox="1">
            <a:spLocks/>
          </p:cNvSpPr>
          <p:nvPr/>
        </p:nvSpPr>
        <p:spPr>
          <a:xfrm>
            <a:off x="385699" y="231394"/>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v-SE" b="1" i="1" dirty="0">
                <a:solidFill>
                  <a:srgbClr val="FFC000"/>
                </a:solidFill>
                <a:effectLst>
                  <a:outerShdw blurRad="38100" dist="38100" dir="2700000" algn="tl">
                    <a:srgbClr val="000000">
                      <a:alpha val="43137"/>
                    </a:srgbClr>
                  </a:outerShdw>
                </a:effectLst>
              </a:rPr>
              <a:t>RECAP FROM LAST SESSION</a:t>
            </a:r>
          </a:p>
        </p:txBody>
      </p:sp>
    </p:spTree>
    <p:extLst>
      <p:ext uri="{BB962C8B-B14F-4D97-AF65-F5344CB8AC3E}">
        <p14:creationId xmlns:p14="http://schemas.microsoft.com/office/powerpoint/2010/main" val="70415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USING A JENKINSFILE WITH EXAMPLES</a:t>
            </a:r>
            <a:endParaRPr lang="sv-SE" b="1" i="1" dirty="0">
              <a:solidFill>
                <a:srgbClr val="FFC000"/>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ED1CBEF1-69D7-4054-83D2-70EA9CA93CF8}"/>
              </a:ext>
            </a:extLst>
          </p:cNvPr>
          <p:cNvPicPr>
            <a:picLocks noChangeAspect="1"/>
          </p:cNvPicPr>
          <p:nvPr/>
        </p:nvPicPr>
        <p:blipFill>
          <a:blip r:embed="rId3"/>
          <a:stretch>
            <a:fillRect/>
          </a:stretch>
        </p:blipFill>
        <p:spPr>
          <a:xfrm>
            <a:off x="226937" y="1074656"/>
            <a:ext cx="5762625" cy="2438400"/>
          </a:xfrm>
          <a:prstGeom prst="rect">
            <a:avLst/>
          </a:prstGeom>
        </p:spPr>
      </p:pic>
      <p:pic>
        <p:nvPicPr>
          <p:cNvPr id="6" name="Picture 5">
            <a:extLst>
              <a:ext uri="{FF2B5EF4-FFF2-40B4-BE49-F238E27FC236}">
                <a16:creationId xmlns:a16="http://schemas.microsoft.com/office/drawing/2014/main" id="{8BBDA02E-D368-413C-AF42-21DF92BD5244}"/>
              </a:ext>
            </a:extLst>
          </p:cNvPr>
          <p:cNvPicPr>
            <a:picLocks noChangeAspect="1"/>
          </p:cNvPicPr>
          <p:nvPr/>
        </p:nvPicPr>
        <p:blipFill rotWithShape="1">
          <a:blip r:embed="rId4"/>
          <a:srcRect b="20083"/>
          <a:stretch/>
        </p:blipFill>
        <p:spPr>
          <a:xfrm>
            <a:off x="4295224" y="3513056"/>
            <a:ext cx="7896776" cy="3344944"/>
          </a:xfrm>
          <a:prstGeom prst="rect">
            <a:avLst/>
          </a:prstGeom>
        </p:spPr>
      </p:pic>
    </p:spTree>
    <p:extLst>
      <p:ext uri="{BB962C8B-B14F-4D97-AF65-F5344CB8AC3E}">
        <p14:creationId xmlns:p14="http://schemas.microsoft.com/office/powerpoint/2010/main" val="222444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081E043-EEC6-47D4-A0A1-8C1E737E9858}"/>
              </a:ext>
            </a:extLst>
          </p:cNvPr>
          <p:cNvPicPr>
            <a:picLocks noChangeAspect="1"/>
          </p:cNvPicPr>
          <p:nvPr/>
        </p:nvPicPr>
        <p:blipFill>
          <a:blip r:embed="rId3"/>
          <a:stretch>
            <a:fillRect/>
          </a:stretch>
        </p:blipFill>
        <p:spPr>
          <a:xfrm>
            <a:off x="5511196" y="6189475"/>
            <a:ext cx="2219325" cy="523875"/>
          </a:xfrm>
          <a:prstGeom prst="rect">
            <a:avLst/>
          </a:prstGeom>
        </p:spPr>
      </p:pic>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USING A JENKINSFILE WITH EXAMPLES</a:t>
            </a:r>
            <a:endParaRPr lang="sv-SE" b="1" i="1" dirty="0">
              <a:solidFill>
                <a:srgbClr val="FFC00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5459F61-D73E-4279-BBA5-54F452B95320}"/>
              </a:ext>
            </a:extLst>
          </p:cNvPr>
          <p:cNvPicPr>
            <a:picLocks noChangeAspect="1"/>
          </p:cNvPicPr>
          <p:nvPr/>
        </p:nvPicPr>
        <p:blipFill rotWithShape="1">
          <a:blip r:embed="rId4"/>
          <a:srcRect r="15227"/>
          <a:stretch/>
        </p:blipFill>
        <p:spPr>
          <a:xfrm>
            <a:off x="0" y="936433"/>
            <a:ext cx="5547268" cy="3400425"/>
          </a:xfrm>
          <a:prstGeom prst="rect">
            <a:avLst/>
          </a:prstGeom>
        </p:spPr>
      </p:pic>
      <p:pic>
        <p:nvPicPr>
          <p:cNvPr id="1026" name="Picture 2" descr="jenkins pipeline get repository url variable under pipeline script from scm  - Stack Overflow">
            <a:extLst>
              <a:ext uri="{FF2B5EF4-FFF2-40B4-BE49-F238E27FC236}">
                <a16:creationId xmlns:a16="http://schemas.microsoft.com/office/drawing/2014/main" id="{0B4C3EFB-7289-47E8-97FC-B9CB32B7DE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1196" y="2101847"/>
            <a:ext cx="6644732" cy="40635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55FAF7E-3BD7-45FA-A218-D3CCE6F0D5B1}"/>
              </a:ext>
            </a:extLst>
          </p:cNvPr>
          <p:cNvPicPr>
            <a:picLocks noChangeAspect="1"/>
          </p:cNvPicPr>
          <p:nvPr/>
        </p:nvPicPr>
        <p:blipFill>
          <a:blip r:embed="rId6"/>
          <a:stretch>
            <a:fillRect/>
          </a:stretch>
        </p:blipFill>
        <p:spPr>
          <a:xfrm>
            <a:off x="5475124" y="1912634"/>
            <a:ext cx="6680804" cy="4848447"/>
          </a:xfrm>
          <a:prstGeom prst="rect">
            <a:avLst/>
          </a:prstGeom>
        </p:spPr>
      </p:pic>
    </p:spTree>
    <p:extLst>
      <p:ext uri="{BB962C8B-B14F-4D97-AF65-F5344CB8AC3E}">
        <p14:creationId xmlns:p14="http://schemas.microsoft.com/office/powerpoint/2010/main" val="333515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026"/>
                                        </p:tgtEl>
                                      </p:cBhvr>
                                    </p:animEffect>
                                    <p:set>
                                      <p:cBhvr>
                                        <p:cTn id="28" dur="1" fill="hold">
                                          <p:stCondLst>
                                            <p:cond delay="499"/>
                                          </p:stCondLst>
                                        </p:cTn>
                                        <p:tgtEl>
                                          <p:spTgt spid="102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C87EB4-5569-4422-B092-1971D377E3E3}"/>
              </a:ext>
            </a:extLst>
          </p:cNvPr>
          <p:cNvSpPr txBox="1">
            <a:spLocks/>
          </p:cNvSpPr>
          <p:nvPr/>
        </p:nvSpPr>
        <p:spPr>
          <a:xfrm>
            <a:off x="385699" y="252415"/>
            <a:ext cx="6891794" cy="822241"/>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USING A JENKINSFILE WITH EXAMPLES</a:t>
            </a:r>
            <a:endParaRPr lang="sv-SE" b="1" i="1" dirty="0">
              <a:solidFill>
                <a:srgbClr val="FFC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DE8DA95A-B84E-4A29-AB3F-9A43B9DC5C81}"/>
              </a:ext>
            </a:extLst>
          </p:cNvPr>
          <p:cNvPicPr>
            <a:picLocks noChangeAspect="1"/>
          </p:cNvPicPr>
          <p:nvPr/>
        </p:nvPicPr>
        <p:blipFill>
          <a:blip r:embed="rId3"/>
          <a:stretch>
            <a:fillRect/>
          </a:stretch>
        </p:blipFill>
        <p:spPr>
          <a:xfrm>
            <a:off x="244167" y="952310"/>
            <a:ext cx="8058150" cy="2190750"/>
          </a:xfrm>
          <a:prstGeom prst="rect">
            <a:avLst/>
          </a:prstGeom>
        </p:spPr>
      </p:pic>
      <p:pic>
        <p:nvPicPr>
          <p:cNvPr id="3" name="Picture 2">
            <a:extLst>
              <a:ext uri="{FF2B5EF4-FFF2-40B4-BE49-F238E27FC236}">
                <a16:creationId xmlns:a16="http://schemas.microsoft.com/office/drawing/2014/main" id="{81004FBE-9B5E-4BD6-B734-F241048D246C}"/>
              </a:ext>
            </a:extLst>
          </p:cNvPr>
          <p:cNvPicPr>
            <a:picLocks noChangeAspect="1"/>
          </p:cNvPicPr>
          <p:nvPr/>
        </p:nvPicPr>
        <p:blipFill rotWithShape="1">
          <a:blip r:embed="rId4"/>
          <a:srcRect r="15381"/>
          <a:stretch/>
        </p:blipFill>
        <p:spPr>
          <a:xfrm>
            <a:off x="842899" y="3714941"/>
            <a:ext cx="7737575" cy="2085975"/>
          </a:xfrm>
          <a:prstGeom prst="rect">
            <a:avLst/>
          </a:prstGeom>
        </p:spPr>
      </p:pic>
      <p:pic>
        <p:nvPicPr>
          <p:cNvPr id="6" name="Picture 5">
            <a:extLst>
              <a:ext uri="{FF2B5EF4-FFF2-40B4-BE49-F238E27FC236}">
                <a16:creationId xmlns:a16="http://schemas.microsoft.com/office/drawing/2014/main" id="{C2B4DBAC-7465-4701-AE03-A727F73DEBD4}"/>
              </a:ext>
            </a:extLst>
          </p:cNvPr>
          <p:cNvPicPr>
            <a:picLocks noChangeAspect="1"/>
          </p:cNvPicPr>
          <p:nvPr/>
        </p:nvPicPr>
        <p:blipFill>
          <a:blip r:embed="rId5"/>
          <a:stretch>
            <a:fillRect/>
          </a:stretch>
        </p:blipFill>
        <p:spPr>
          <a:xfrm>
            <a:off x="2439017" y="3519485"/>
            <a:ext cx="7772400" cy="3086100"/>
          </a:xfrm>
          <a:prstGeom prst="rect">
            <a:avLst/>
          </a:prstGeom>
        </p:spPr>
      </p:pic>
    </p:spTree>
    <p:extLst>
      <p:ext uri="{BB962C8B-B14F-4D97-AF65-F5344CB8AC3E}">
        <p14:creationId xmlns:p14="http://schemas.microsoft.com/office/powerpoint/2010/main" val="418737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C87EB4-5569-4422-B092-1971D377E3E3}"/>
              </a:ext>
            </a:extLst>
          </p:cNvPr>
          <p:cNvSpPr txBox="1">
            <a:spLocks/>
          </p:cNvSpPr>
          <p:nvPr/>
        </p:nvSpPr>
        <p:spPr>
          <a:xfrm>
            <a:off x="385699" y="252415"/>
            <a:ext cx="6891794" cy="822241"/>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USING A JENKINSFILE WITH EXAMPLES</a:t>
            </a:r>
            <a:endParaRPr lang="sv-SE" b="1" i="1" dirty="0">
              <a:solidFill>
                <a:srgbClr val="FFC000"/>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EE74A79-5899-4A98-8F58-0596F46FDBF1}"/>
              </a:ext>
            </a:extLst>
          </p:cNvPr>
          <p:cNvPicPr>
            <a:picLocks noChangeAspect="1"/>
          </p:cNvPicPr>
          <p:nvPr/>
        </p:nvPicPr>
        <p:blipFill>
          <a:blip r:embed="rId3"/>
          <a:stretch>
            <a:fillRect/>
          </a:stretch>
        </p:blipFill>
        <p:spPr>
          <a:xfrm>
            <a:off x="605835" y="1583252"/>
            <a:ext cx="9810750" cy="3981450"/>
          </a:xfrm>
          <a:prstGeom prst="rect">
            <a:avLst/>
          </a:prstGeom>
        </p:spPr>
      </p:pic>
    </p:spTree>
    <p:extLst>
      <p:ext uri="{BB962C8B-B14F-4D97-AF65-F5344CB8AC3E}">
        <p14:creationId xmlns:p14="http://schemas.microsoft.com/office/powerpoint/2010/main" val="323491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C87EB4-5569-4422-B092-1971D377E3E3}"/>
              </a:ext>
            </a:extLst>
          </p:cNvPr>
          <p:cNvSpPr txBox="1">
            <a:spLocks/>
          </p:cNvSpPr>
          <p:nvPr/>
        </p:nvSpPr>
        <p:spPr>
          <a:xfrm>
            <a:off x="385699" y="252415"/>
            <a:ext cx="6891794" cy="822241"/>
          </a:xfrm>
          <a:prstGeom prst="rect">
            <a:avLst/>
          </a:prstGeom>
        </p:spPr>
        <p:txBody>
          <a:bodyP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JENKINS PIPELINE SNIPPET GENERATOR</a:t>
            </a:r>
            <a:endParaRPr lang="sv-SE" b="1" i="1" dirty="0">
              <a:solidFill>
                <a:srgbClr val="FFC000"/>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9A7CA861-16EB-4117-B455-EDF80793FF82}"/>
              </a:ext>
            </a:extLst>
          </p:cNvPr>
          <p:cNvPicPr>
            <a:picLocks noChangeAspect="1"/>
          </p:cNvPicPr>
          <p:nvPr/>
        </p:nvPicPr>
        <p:blipFill>
          <a:blip r:embed="rId3"/>
          <a:stretch>
            <a:fillRect/>
          </a:stretch>
        </p:blipFill>
        <p:spPr>
          <a:xfrm>
            <a:off x="899735" y="1074655"/>
            <a:ext cx="10752212" cy="4949430"/>
          </a:xfrm>
          <a:prstGeom prst="rect">
            <a:avLst/>
          </a:prstGeom>
        </p:spPr>
      </p:pic>
      <p:pic>
        <p:nvPicPr>
          <p:cNvPr id="2" name="Picture 1">
            <a:extLst>
              <a:ext uri="{FF2B5EF4-FFF2-40B4-BE49-F238E27FC236}">
                <a16:creationId xmlns:a16="http://schemas.microsoft.com/office/drawing/2014/main" id="{33341486-EB43-4195-9297-DD08719C96F1}"/>
              </a:ext>
            </a:extLst>
          </p:cNvPr>
          <p:cNvPicPr>
            <a:picLocks noChangeAspect="1"/>
          </p:cNvPicPr>
          <p:nvPr/>
        </p:nvPicPr>
        <p:blipFill>
          <a:blip r:embed="rId4"/>
          <a:stretch>
            <a:fillRect/>
          </a:stretch>
        </p:blipFill>
        <p:spPr>
          <a:xfrm>
            <a:off x="2101722" y="748742"/>
            <a:ext cx="3857625" cy="5962650"/>
          </a:xfrm>
          <a:prstGeom prst="rect">
            <a:avLst/>
          </a:prstGeom>
        </p:spPr>
      </p:pic>
      <p:sp>
        <p:nvSpPr>
          <p:cNvPr id="3" name="Rectangle 2">
            <a:extLst>
              <a:ext uri="{FF2B5EF4-FFF2-40B4-BE49-F238E27FC236}">
                <a16:creationId xmlns:a16="http://schemas.microsoft.com/office/drawing/2014/main" id="{F6D9E0CD-D805-4C4A-BBF0-248DA6139A0C}"/>
              </a:ext>
            </a:extLst>
          </p:cNvPr>
          <p:cNvSpPr/>
          <p:nvPr/>
        </p:nvSpPr>
        <p:spPr>
          <a:xfrm>
            <a:off x="2246101" y="6159018"/>
            <a:ext cx="1988289" cy="446567"/>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te-IN" dirty="0"/>
          </a:p>
        </p:txBody>
      </p:sp>
      <p:pic>
        <p:nvPicPr>
          <p:cNvPr id="4" name="Picture 3">
            <a:extLst>
              <a:ext uri="{FF2B5EF4-FFF2-40B4-BE49-F238E27FC236}">
                <a16:creationId xmlns:a16="http://schemas.microsoft.com/office/drawing/2014/main" id="{F401C422-47E8-443D-90C1-64DA2E288E50}"/>
              </a:ext>
            </a:extLst>
          </p:cNvPr>
          <p:cNvPicPr>
            <a:picLocks noChangeAspect="1"/>
          </p:cNvPicPr>
          <p:nvPr/>
        </p:nvPicPr>
        <p:blipFill>
          <a:blip r:embed="rId5"/>
          <a:stretch>
            <a:fillRect/>
          </a:stretch>
        </p:blipFill>
        <p:spPr>
          <a:xfrm>
            <a:off x="6747555" y="748741"/>
            <a:ext cx="4261893" cy="5962649"/>
          </a:xfrm>
          <a:prstGeom prst="rect">
            <a:avLst/>
          </a:prstGeom>
        </p:spPr>
      </p:pic>
      <p:sp>
        <p:nvSpPr>
          <p:cNvPr id="8" name="Rectangle 7">
            <a:extLst>
              <a:ext uri="{FF2B5EF4-FFF2-40B4-BE49-F238E27FC236}">
                <a16:creationId xmlns:a16="http://schemas.microsoft.com/office/drawing/2014/main" id="{25D68585-5575-4F65-9374-072679FDA244}"/>
              </a:ext>
            </a:extLst>
          </p:cNvPr>
          <p:cNvSpPr/>
          <p:nvPr/>
        </p:nvSpPr>
        <p:spPr>
          <a:xfrm>
            <a:off x="8522854" y="5935734"/>
            <a:ext cx="1988289" cy="446567"/>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te-IN" dirty="0"/>
          </a:p>
        </p:txBody>
      </p:sp>
    </p:spTree>
    <p:extLst>
      <p:ext uri="{BB962C8B-B14F-4D97-AF65-F5344CB8AC3E}">
        <p14:creationId xmlns:p14="http://schemas.microsoft.com/office/powerpoint/2010/main" val="386492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C352906-9C32-4C22-91A3-E87BEBD87E80}"/>
              </a:ext>
            </a:extLst>
          </p:cNvPr>
          <p:cNvSpPr txBox="1">
            <a:spLocks/>
          </p:cNvSpPr>
          <p:nvPr/>
        </p:nvSpPr>
        <p:spPr>
          <a:xfrm>
            <a:off x="1227409" y="4563530"/>
            <a:ext cx="10127192" cy="93134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000" b="1" i="1" dirty="0"/>
              <a:t>JENKINS demo</a:t>
            </a:r>
          </a:p>
        </p:txBody>
      </p:sp>
      <p:pic>
        <p:nvPicPr>
          <p:cNvPr id="9" name="Picture 2" descr="Image result for jenkins">
            <a:extLst>
              <a:ext uri="{FF2B5EF4-FFF2-40B4-BE49-F238E27FC236}">
                <a16:creationId xmlns:a16="http://schemas.microsoft.com/office/drawing/2014/main" id="{079C11C3-A642-41FB-96C7-8C15D0835B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1089" y="645517"/>
            <a:ext cx="3738166" cy="373816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0" name="Picture 2" descr="Request Demo - Live Demo Clipart , Transparent Cartoon, Free Cliparts &amp;  Silhouettes - NetClipart">
            <a:extLst>
              <a:ext uri="{FF2B5EF4-FFF2-40B4-BE49-F238E27FC236}">
                <a16:creationId xmlns:a16="http://schemas.microsoft.com/office/drawing/2014/main" id="{EFEC7D86-3CCC-491C-91CE-789B3FBDA27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91005" y="645517"/>
            <a:ext cx="3738166" cy="373816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89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CCE512-7BD2-4711-B2ED-76455B01F2F1}"/>
              </a:ext>
            </a:extLst>
          </p:cNvPr>
          <p:cNvSpPr txBox="1">
            <a:spLocks/>
          </p:cNvSpPr>
          <p:nvPr/>
        </p:nvSpPr>
        <p:spPr>
          <a:xfrm>
            <a:off x="238554" y="277720"/>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JENKINS PIPELINES</a:t>
            </a:r>
            <a:endParaRPr lang="sv-SE" b="1" i="1" dirty="0">
              <a:solidFill>
                <a:srgbClr val="FFC000"/>
              </a:solidFill>
              <a:effectLst>
                <a:outerShdw blurRad="38100" dist="38100" dir="2700000" algn="tl">
                  <a:srgbClr val="000000">
                    <a:alpha val="43137"/>
                  </a:srgbClr>
                </a:outerShdw>
              </a:effectLst>
            </a:endParaRPr>
          </a:p>
        </p:txBody>
      </p:sp>
      <p:sp>
        <p:nvSpPr>
          <p:cNvPr id="6" name="Content Placeholder 2">
            <a:extLst>
              <a:ext uri="{FF2B5EF4-FFF2-40B4-BE49-F238E27FC236}">
                <a16:creationId xmlns:a16="http://schemas.microsoft.com/office/drawing/2014/main" id="{F8BFA9C7-2873-4274-AD74-A73B59AA892E}"/>
              </a:ext>
            </a:extLst>
          </p:cNvPr>
          <p:cNvSpPr>
            <a:spLocks noGrp="1"/>
          </p:cNvSpPr>
          <p:nvPr>
            <p:ph idx="1"/>
          </p:nvPr>
        </p:nvSpPr>
        <p:spPr>
          <a:xfrm>
            <a:off x="238554" y="3232297"/>
            <a:ext cx="11568984" cy="3269361"/>
          </a:xfrm>
        </p:spPr>
        <p:txBody>
          <a:bodyPr>
            <a:noAutofit/>
          </a:bodyPr>
          <a:lstStyle/>
          <a:p>
            <a:endParaRPr lang="en-US" sz="2400" b="1" i="1" u="sng" dirty="0">
              <a:solidFill>
                <a:schemeClr val="tx1"/>
              </a:solidFill>
            </a:endParaRPr>
          </a:p>
          <a:p>
            <a:endParaRPr lang="en-US" sz="2400" dirty="0">
              <a:solidFill>
                <a:schemeClr val="tx1"/>
              </a:solidFill>
            </a:endParaRPr>
          </a:p>
          <a:p>
            <a:r>
              <a:rPr lang="en-US" sz="2400" dirty="0">
                <a:solidFill>
                  <a:schemeClr val="tx1"/>
                </a:solidFill>
              </a:rPr>
              <a:t>Pipelines leverage the power of multiple steps to execute both simple and complex tasks according to parameters that you establish. </a:t>
            </a:r>
          </a:p>
          <a:p>
            <a:endParaRPr lang="en-US" sz="2400" dirty="0">
              <a:solidFill>
                <a:schemeClr val="tx1"/>
              </a:solidFill>
            </a:endParaRPr>
          </a:p>
          <a:p>
            <a:r>
              <a:rPr lang="en-US" sz="2400" dirty="0">
                <a:solidFill>
                  <a:schemeClr val="tx1"/>
                </a:solidFill>
              </a:rPr>
              <a:t>Once created, pipelines can build code and orchestrate the work required to drive applications from commit to delivery.</a:t>
            </a:r>
          </a:p>
          <a:p>
            <a:pPr marL="0" indent="0">
              <a:buNone/>
            </a:pPr>
            <a:endParaRPr lang="en-US" sz="2400" b="1" i="1" u="sng" dirty="0">
              <a:solidFill>
                <a:schemeClr val="tx1"/>
              </a:solidFill>
            </a:endParaRPr>
          </a:p>
        </p:txBody>
      </p:sp>
      <p:pic>
        <p:nvPicPr>
          <p:cNvPr id="7" name="Picture 6" descr="A screenshot of a cell phone&#10;&#10;Description automatically generated">
            <a:extLst>
              <a:ext uri="{FF2B5EF4-FFF2-40B4-BE49-F238E27FC236}">
                <a16:creationId xmlns:a16="http://schemas.microsoft.com/office/drawing/2014/main" id="{1C89B7A9-8394-4B4A-9AB9-2A7BD115A18D}"/>
              </a:ext>
            </a:extLst>
          </p:cNvPr>
          <p:cNvPicPr>
            <a:picLocks noChangeAspect="1"/>
          </p:cNvPicPr>
          <p:nvPr/>
        </p:nvPicPr>
        <p:blipFill>
          <a:blip r:embed="rId3"/>
          <a:stretch>
            <a:fillRect/>
          </a:stretch>
        </p:blipFill>
        <p:spPr>
          <a:xfrm>
            <a:off x="1307043" y="1570614"/>
            <a:ext cx="9151851" cy="2273708"/>
          </a:xfrm>
          <a:prstGeom prst="rect">
            <a:avLst/>
          </a:prstGeom>
        </p:spPr>
      </p:pic>
      <p:pic>
        <p:nvPicPr>
          <p:cNvPr id="8" name="Picture 2" descr="Image result for jenkins">
            <a:extLst>
              <a:ext uri="{FF2B5EF4-FFF2-40B4-BE49-F238E27FC236}">
                <a16:creationId xmlns:a16="http://schemas.microsoft.com/office/drawing/2014/main" id="{DF765D00-D496-4AFE-915B-1A59CCFCE9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024" y="197160"/>
            <a:ext cx="1192007" cy="11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40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4B0819-D708-4A2E-B23B-9E24648C687B}"/>
              </a:ext>
            </a:extLst>
          </p:cNvPr>
          <p:cNvSpPr txBox="1">
            <a:spLocks/>
          </p:cNvSpPr>
          <p:nvPr/>
        </p:nvSpPr>
        <p:spPr>
          <a:xfrm>
            <a:off x="385698" y="252415"/>
            <a:ext cx="11438439"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What is INFRASTRUCTURE AS CODE / PIPELINE AS CODE?</a:t>
            </a:r>
            <a:endParaRPr lang="sv-SE" b="1" i="1" dirty="0">
              <a:solidFill>
                <a:srgbClr val="FFC000"/>
              </a:solidFill>
              <a:effectLst>
                <a:outerShdw blurRad="38100" dist="38100" dir="2700000" algn="tl">
                  <a:srgbClr val="000000">
                    <a:alpha val="43137"/>
                  </a:srgbClr>
                </a:outerShdw>
              </a:effectLst>
            </a:endParaRPr>
          </a:p>
        </p:txBody>
      </p:sp>
      <p:pic>
        <p:nvPicPr>
          <p:cNvPr id="13314" name="Picture 2" descr="Groovy Programming Language Sees Major Boost in Popularity | News |  Communications of the ACM">
            <a:extLst>
              <a:ext uri="{FF2B5EF4-FFF2-40B4-BE49-F238E27FC236}">
                <a16:creationId xmlns:a16="http://schemas.microsoft.com/office/drawing/2014/main" id="{A24DA779-D014-42ED-BB0E-199143B6A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45" y="3957145"/>
            <a:ext cx="2900855" cy="290085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frastructure as Code in CI/CD Pipeline">
            <a:extLst>
              <a:ext uri="{FF2B5EF4-FFF2-40B4-BE49-F238E27FC236}">
                <a16:creationId xmlns:a16="http://schemas.microsoft.com/office/drawing/2014/main" id="{1DBED8DE-81CD-41E2-A298-AED93C01F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99" y="1378169"/>
            <a:ext cx="7882759" cy="443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61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E9D06-DDF9-4BA1-A4FF-58401C272F26}"/>
              </a:ext>
            </a:extLst>
          </p:cNvPr>
          <p:cNvSpPr>
            <a:spLocks noGrp="1"/>
          </p:cNvSpPr>
          <p:nvPr>
            <p:ph idx="1"/>
          </p:nvPr>
        </p:nvSpPr>
        <p:spPr>
          <a:xfrm>
            <a:off x="249065" y="1432009"/>
            <a:ext cx="8894935" cy="4271292"/>
          </a:xfrm>
        </p:spPr>
        <p:txBody>
          <a:bodyPr>
            <a:normAutofit/>
          </a:bodyPr>
          <a:lstStyle/>
          <a:p>
            <a:r>
              <a:rPr lang="en-US" sz="2400" b="1" dirty="0">
                <a:solidFill>
                  <a:schemeClr val="tx1"/>
                </a:solidFill>
              </a:rPr>
              <a:t>Make code your single source of truth</a:t>
            </a:r>
          </a:p>
          <a:p>
            <a:endParaRPr lang="en-US" sz="2400" b="1" dirty="0">
              <a:solidFill>
                <a:schemeClr val="tx1"/>
              </a:solidFill>
            </a:endParaRPr>
          </a:p>
          <a:p>
            <a:r>
              <a:rPr lang="en-US" sz="2400" b="1" dirty="0">
                <a:solidFill>
                  <a:schemeClr val="tx1"/>
                </a:solidFill>
              </a:rPr>
              <a:t>Version control all of your configuration files</a:t>
            </a:r>
          </a:p>
          <a:p>
            <a:endParaRPr lang="en-US" sz="2400" b="1" dirty="0">
              <a:solidFill>
                <a:schemeClr val="tx1"/>
              </a:solidFill>
            </a:endParaRPr>
          </a:p>
          <a:p>
            <a:r>
              <a:rPr lang="en-US" sz="2400" b="1" dirty="0">
                <a:solidFill>
                  <a:schemeClr val="tx1"/>
                </a:solidFill>
              </a:rPr>
              <a:t>Use little documentation (or none at all) for your infrastructure specifications</a:t>
            </a:r>
          </a:p>
          <a:p>
            <a:endParaRPr lang="en-US" sz="2400" b="1" dirty="0">
              <a:solidFill>
                <a:schemeClr val="tx1"/>
              </a:solidFill>
            </a:endParaRPr>
          </a:p>
          <a:p>
            <a:r>
              <a:rPr lang="en-US" sz="2400" b="1" dirty="0">
                <a:solidFill>
                  <a:schemeClr val="tx1"/>
                </a:solidFill>
              </a:rPr>
              <a:t>Test and Monitor Your Configurations</a:t>
            </a:r>
            <a:endParaRPr lang="te-IN" sz="3200" dirty="0">
              <a:solidFill>
                <a:schemeClr val="tx1"/>
              </a:solidFill>
            </a:endParaRPr>
          </a:p>
        </p:txBody>
      </p:sp>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8474522"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INFRASTRUCTURE AS CODE / PIPELINE AS CODE</a:t>
            </a:r>
            <a:endParaRPr lang="sv-SE" b="1" i="1" dirty="0">
              <a:solidFill>
                <a:srgbClr val="FFC000"/>
              </a:solidFill>
              <a:effectLst>
                <a:outerShdw blurRad="38100" dist="38100" dir="2700000" algn="tl">
                  <a:srgbClr val="000000">
                    <a:alpha val="43137"/>
                  </a:srgbClr>
                </a:outerShdw>
              </a:effectLst>
            </a:endParaRPr>
          </a:p>
        </p:txBody>
      </p:sp>
      <p:pic>
        <p:nvPicPr>
          <p:cNvPr id="13314" name="Picture 2" descr="Groovy Programming Language Sees Major Boost in Popularity | News |  Communications of the ACM">
            <a:extLst>
              <a:ext uri="{FF2B5EF4-FFF2-40B4-BE49-F238E27FC236}">
                <a16:creationId xmlns:a16="http://schemas.microsoft.com/office/drawing/2014/main" id="{A24DA779-D014-42ED-BB0E-199143B6A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45" y="3957145"/>
            <a:ext cx="2900855" cy="290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2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CCE512-7BD2-4711-B2ED-76455B01F2F1}"/>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sv-SE" b="1" i="1" dirty="0">
                <a:solidFill>
                  <a:srgbClr val="FFC000"/>
                </a:solidFill>
                <a:effectLst>
                  <a:outerShdw blurRad="38100" dist="38100" dir="2700000" algn="tl">
                    <a:srgbClr val="000000">
                      <a:alpha val="43137"/>
                    </a:srgbClr>
                  </a:outerShdw>
                </a:effectLst>
              </a:rPr>
              <a:t>PIPELINES AS CODE</a:t>
            </a:r>
          </a:p>
        </p:txBody>
      </p:sp>
      <p:sp>
        <p:nvSpPr>
          <p:cNvPr id="6" name="Content Placeholder 2">
            <a:extLst>
              <a:ext uri="{FF2B5EF4-FFF2-40B4-BE49-F238E27FC236}">
                <a16:creationId xmlns:a16="http://schemas.microsoft.com/office/drawing/2014/main" id="{F8BFA9C7-2873-4274-AD74-A73B59AA892E}"/>
              </a:ext>
            </a:extLst>
          </p:cNvPr>
          <p:cNvSpPr>
            <a:spLocks noGrp="1"/>
          </p:cNvSpPr>
          <p:nvPr>
            <p:ph idx="1"/>
          </p:nvPr>
        </p:nvSpPr>
        <p:spPr>
          <a:xfrm>
            <a:off x="75414" y="801279"/>
            <a:ext cx="6127424" cy="5486400"/>
          </a:xfrm>
        </p:spPr>
        <p:txBody>
          <a:bodyPr>
            <a:normAutofit/>
          </a:bodyPr>
          <a:lstStyle/>
          <a:p>
            <a:pPr marL="0" indent="0">
              <a:buNone/>
            </a:pPr>
            <a:endParaRPr lang="en-US" sz="2400" b="1" i="1" u="sng" dirty="0">
              <a:solidFill>
                <a:srgbClr val="FFC000"/>
              </a:solidFill>
            </a:endParaRPr>
          </a:p>
          <a:p>
            <a:r>
              <a:rPr lang="en-US" sz="2400" dirty="0">
                <a:solidFill>
                  <a:schemeClr val="tx1"/>
                </a:solidFill>
              </a:rPr>
              <a:t>It means that all the standard jobs defined by Jenkins are manually written as one whole script and they can be stored in a version control system</a:t>
            </a:r>
          </a:p>
          <a:p>
            <a:pPr marL="0" indent="0">
              <a:buNone/>
            </a:pPr>
            <a:endParaRPr lang="en-US" sz="2400" dirty="0">
              <a:solidFill>
                <a:schemeClr val="tx1"/>
              </a:solidFill>
            </a:endParaRPr>
          </a:p>
          <a:p>
            <a:r>
              <a:rPr lang="en-US" sz="2400" dirty="0">
                <a:solidFill>
                  <a:schemeClr val="tx1"/>
                </a:solidFill>
              </a:rPr>
              <a:t>It basically follows the ‘</a:t>
            </a:r>
            <a:r>
              <a:rPr lang="en-US" sz="2400" b="1" dirty="0">
                <a:solidFill>
                  <a:srgbClr val="FFC000"/>
                </a:solidFill>
              </a:rPr>
              <a:t>pipeline as code</a:t>
            </a:r>
            <a:r>
              <a:rPr lang="en-US" sz="2400" dirty="0">
                <a:solidFill>
                  <a:schemeClr val="tx1"/>
                </a:solidFill>
              </a:rPr>
              <a:t>’ discipline. Instead of building several jobs for each phase, you can now code the entire workflow and put it in a </a:t>
            </a:r>
            <a:r>
              <a:rPr lang="en-US" sz="2400" b="1" dirty="0" err="1">
                <a:solidFill>
                  <a:srgbClr val="FFC000"/>
                </a:solidFill>
              </a:rPr>
              <a:t>Jenkinsfile</a:t>
            </a:r>
            <a:endParaRPr lang="en-US" sz="2400" b="1" dirty="0">
              <a:solidFill>
                <a:srgbClr val="FFC000"/>
              </a:solidFill>
            </a:endParaRPr>
          </a:p>
          <a:p>
            <a:endParaRPr lang="en-US" sz="2400" b="1" i="1" u="sng" dirty="0">
              <a:solidFill>
                <a:schemeClr val="tx1"/>
              </a:solidFill>
            </a:endParaRPr>
          </a:p>
        </p:txBody>
      </p:sp>
      <p:pic>
        <p:nvPicPr>
          <p:cNvPr id="12" name="Picture 2" descr="Image result for jenkins">
            <a:extLst>
              <a:ext uri="{FF2B5EF4-FFF2-40B4-BE49-F238E27FC236}">
                <a16:creationId xmlns:a16="http://schemas.microsoft.com/office/drawing/2014/main" id="{B63FF448-89F7-481B-B157-E7FFB30FA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28" y="106170"/>
            <a:ext cx="928301" cy="9283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plementing Pipeline as Code with Jenkins and Groovy - XenonStack">
            <a:extLst>
              <a:ext uri="{FF2B5EF4-FFF2-40B4-BE49-F238E27FC236}">
                <a16:creationId xmlns:a16="http://schemas.microsoft.com/office/drawing/2014/main" id="{B1D471B5-1594-4132-A96C-900247FF0F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201"/>
          <a:stretch/>
        </p:blipFill>
        <p:spPr bwMode="auto">
          <a:xfrm>
            <a:off x="6458440" y="1487409"/>
            <a:ext cx="547415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31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7C77F38A-9271-4AAC-BA26-2FCD388476C4}"/>
              </a:ext>
            </a:extLst>
          </p:cNvPr>
          <p:cNvGraphicFramePr>
            <a:graphicFrameLocks noGrp="1"/>
          </p:cNvGraphicFramePr>
          <p:nvPr>
            <p:ph idx="1"/>
            <p:extLst>
              <p:ext uri="{D42A27DB-BD31-4B8C-83A1-F6EECF244321}">
                <p14:modId xmlns:p14="http://schemas.microsoft.com/office/powerpoint/2010/main" val="1472729085"/>
              </p:ext>
            </p:extLst>
          </p:nvPr>
        </p:nvGraphicFramePr>
        <p:xfrm>
          <a:off x="287079" y="1074656"/>
          <a:ext cx="11603665" cy="5530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364B0819-D708-4A2E-B23B-9E24648C687B}"/>
              </a:ext>
            </a:extLst>
          </p:cNvPr>
          <p:cNvSpPr txBox="1">
            <a:spLocks/>
          </p:cNvSpPr>
          <p:nvPr/>
        </p:nvSpPr>
        <p:spPr>
          <a:xfrm>
            <a:off x="2586638" y="249649"/>
            <a:ext cx="8474522"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ADVANTAGES OF PIPELINE AS CODE</a:t>
            </a:r>
            <a:endParaRPr lang="sv-SE" b="1" i="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31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81C62F43-D08C-43B7-83C0-49E8A22D36CD}"/>
                                            </p:graphicEl>
                                          </p:spTgt>
                                        </p:tgtEl>
                                        <p:attrNameLst>
                                          <p:attrName>style.visibility</p:attrName>
                                        </p:attrNameLst>
                                      </p:cBhvr>
                                      <p:to>
                                        <p:strVal val="visible"/>
                                      </p:to>
                                    </p:set>
                                    <p:animEffect transition="in" filter="fade">
                                      <p:cBhvr>
                                        <p:cTn id="7" dur="750"/>
                                        <p:tgtEl>
                                          <p:spTgt spid="2">
                                            <p:graphicEl>
                                              <a:dgm id="{81C62F43-D08C-43B7-83C0-49E8A22D36CD}"/>
                                            </p:graphicEl>
                                          </p:spTgt>
                                        </p:tgtEl>
                                      </p:cBhvr>
                                    </p:animEffect>
                                    <p:anim calcmode="lin" valueType="num">
                                      <p:cBhvr>
                                        <p:cTn id="8" dur="750" fill="hold"/>
                                        <p:tgtEl>
                                          <p:spTgt spid="2">
                                            <p:graphicEl>
                                              <a:dgm id="{81C62F43-D08C-43B7-83C0-49E8A22D36CD}"/>
                                            </p:graphicEl>
                                          </p:spTgt>
                                        </p:tgtEl>
                                        <p:attrNameLst>
                                          <p:attrName>ppt_x</p:attrName>
                                        </p:attrNameLst>
                                      </p:cBhvr>
                                      <p:tavLst>
                                        <p:tav tm="0">
                                          <p:val>
                                            <p:strVal val="#ppt_x"/>
                                          </p:val>
                                        </p:tav>
                                        <p:tav tm="100000">
                                          <p:val>
                                            <p:strVal val="#ppt_x"/>
                                          </p:val>
                                        </p:tav>
                                      </p:tavLst>
                                    </p:anim>
                                    <p:anim calcmode="lin" valueType="num">
                                      <p:cBhvr>
                                        <p:cTn id="9" dur="750" fill="hold"/>
                                        <p:tgtEl>
                                          <p:spTgt spid="2">
                                            <p:graphicEl>
                                              <a:dgm id="{81C62F43-D08C-43B7-83C0-49E8A22D36C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D53D716C-864A-40DC-BB02-D42700361528}"/>
                                            </p:graphicEl>
                                          </p:spTgt>
                                        </p:tgtEl>
                                        <p:attrNameLst>
                                          <p:attrName>style.visibility</p:attrName>
                                        </p:attrNameLst>
                                      </p:cBhvr>
                                      <p:to>
                                        <p:strVal val="visible"/>
                                      </p:to>
                                    </p:set>
                                    <p:animEffect transition="in" filter="fade">
                                      <p:cBhvr>
                                        <p:cTn id="14" dur="750"/>
                                        <p:tgtEl>
                                          <p:spTgt spid="2">
                                            <p:graphicEl>
                                              <a:dgm id="{D53D716C-864A-40DC-BB02-D42700361528}"/>
                                            </p:graphicEl>
                                          </p:spTgt>
                                        </p:tgtEl>
                                      </p:cBhvr>
                                    </p:animEffect>
                                    <p:anim calcmode="lin" valueType="num">
                                      <p:cBhvr>
                                        <p:cTn id="15" dur="750" fill="hold"/>
                                        <p:tgtEl>
                                          <p:spTgt spid="2">
                                            <p:graphicEl>
                                              <a:dgm id="{D53D716C-864A-40DC-BB02-D42700361528}"/>
                                            </p:graphicEl>
                                          </p:spTgt>
                                        </p:tgtEl>
                                        <p:attrNameLst>
                                          <p:attrName>ppt_x</p:attrName>
                                        </p:attrNameLst>
                                      </p:cBhvr>
                                      <p:tavLst>
                                        <p:tav tm="0">
                                          <p:val>
                                            <p:strVal val="#ppt_x"/>
                                          </p:val>
                                        </p:tav>
                                        <p:tav tm="100000">
                                          <p:val>
                                            <p:strVal val="#ppt_x"/>
                                          </p:val>
                                        </p:tav>
                                      </p:tavLst>
                                    </p:anim>
                                    <p:anim calcmode="lin" valueType="num">
                                      <p:cBhvr>
                                        <p:cTn id="16" dur="750" fill="hold"/>
                                        <p:tgtEl>
                                          <p:spTgt spid="2">
                                            <p:graphicEl>
                                              <a:dgm id="{D53D716C-864A-40DC-BB02-D42700361528}"/>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graphicEl>
                                              <a:dgm id="{703E3474-BABC-442F-81B6-9491568BC506}"/>
                                            </p:graphicEl>
                                          </p:spTgt>
                                        </p:tgtEl>
                                        <p:attrNameLst>
                                          <p:attrName>style.visibility</p:attrName>
                                        </p:attrNameLst>
                                      </p:cBhvr>
                                      <p:to>
                                        <p:strVal val="visible"/>
                                      </p:to>
                                    </p:set>
                                    <p:animEffect transition="in" filter="fade">
                                      <p:cBhvr>
                                        <p:cTn id="21" dur="750"/>
                                        <p:tgtEl>
                                          <p:spTgt spid="2">
                                            <p:graphicEl>
                                              <a:dgm id="{703E3474-BABC-442F-81B6-9491568BC506}"/>
                                            </p:graphicEl>
                                          </p:spTgt>
                                        </p:tgtEl>
                                      </p:cBhvr>
                                    </p:animEffect>
                                    <p:anim calcmode="lin" valueType="num">
                                      <p:cBhvr>
                                        <p:cTn id="22" dur="750" fill="hold"/>
                                        <p:tgtEl>
                                          <p:spTgt spid="2">
                                            <p:graphicEl>
                                              <a:dgm id="{703E3474-BABC-442F-81B6-9491568BC506}"/>
                                            </p:graphicEl>
                                          </p:spTgt>
                                        </p:tgtEl>
                                        <p:attrNameLst>
                                          <p:attrName>ppt_x</p:attrName>
                                        </p:attrNameLst>
                                      </p:cBhvr>
                                      <p:tavLst>
                                        <p:tav tm="0">
                                          <p:val>
                                            <p:strVal val="#ppt_x"/>
                                          </p:val>
                                        </p:tav>
                                        <p:tav tm="100000">
                                          <p:val>
                                            <p:strVal val="#ppt_x"/>
                                          </p:val>
                                        </p:tav>
                                      </p:tavLst>
                                    </p:anim>
                                    <p:anim calcmode="lin" valueType="num">
                                      <p:cBhvr>
                                        <p:cTn id="23" dur="750" fill="hold"/>
                                        <p:tgtEl>
                                          <p:spTgt spid="2">
                                            <p:graphicEl>
                                              <a:dgm id="{703E3474-BABC-442F-81B6-9491568BC506}"/>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graphicEl>
                                              <a:dgm id="{9FDF8F8F-7A7E-4F06-B3A6-1FFC2180CB77}"/>
                                            </p:graphicEl>
                                          </p:spTgt>
                                        </p:tgtEl>
                                        <p:attrNameLst>
                                          <p:attrName>style.visibility</p:attrName>
                                        </p:attrNameLst>
                                      </p:cBhvr>
                                      <p:to>
                                        <p:strVal val="visible"/>
                                      </p:to>
                                    </p:set>
                                    <p:animEffect transition="in" filter="fade">
                                      <p:cBhvr>
                                        <p:cTn id="28" dur="750"/>
                                        <p:tgtEl>
                                          <p:spTgt spid="2">
                                            <p:graphicEl>
                                              <a:dgm id="{9FDF8F8F-7A7E-4F06-B3A6-1FFC2180CB77}"/>
                                            </p:graphicEl>
                                          </p:spTgt>
                                        </p:tgtEl>
                                      </p:cBhvr>
                                    </p:animEffect>
                                    <p:anim calcmode="lin" valueType="num">
                                      <p:cBhvr>
                                        <p:cTn id="29" dur="750" fill="hold"/>
                                        <p:tgtEl>
                                          <p:spTgt spid="2">
                                            <p:graphicEl>
                                              <a:dgm id="{9FDF8F8F-7A7E-4F06-B3A6-1FFC2180CB77}"/>
                                            </p:graphicEl>
                                          </p:spTgt>
                                        </p:tgtEl>
                                        <p:attrNameLst>
                                          <p:attrName>ppt_x</p:attrName>
                                        </p:attrNameLst>
                                      </p:cBhvr>
                                      <p:tavLst>
                                        <p:tav tm="0">
                                          <p:val>
                                            <p:strVal val="#ppt_x"/>
                                          </p:val>
                                        </p:tav>
                                        <p:tav tm="100000">
                                          <p:val>
                                            <p:strVal val="#ppt_x"/>
                                          </p:val>
                                        </p:tav>
                                      </p:tavLst>
                                    </p:anim>
                                    <p:anim calcmode="lin" valueType="num">
                                      <p:cBhvr>
                                        <p:cTn id="30" dur="750" fill="hold"/>
                                        <p:tgtEl>
                                          <p:spTgt spid="2">
                                            <p:graphicEl>
                                              <a:dgm id="{9FDF8F8F-7A7E-4F06-B3A6-1FFC2180CB77}"/>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graphicEl>
                                              <a:dgm id="{0A2A2006-654F-4B36-8532-A337ECBEEF4A}"/>
                                            </p:graphicEl>
                                          </p:spTgt>
                                        </p:tgtEl>
                                        <p:attrNameLst>
                                          <p:attrName>style.visibility</p:attrName>
                                        </p:attrNameLst>
                                      </p:cBhvr>
                                      <p:to>
                                        <p:strVal val="visible"/>
                                      </p:to>
                                    </p:set>
                                    <p:animEffect transition="in" filter="fade">
                                      <p:cBhvr>
                                        <p:cTn id="35" dur="750"/>
                                        <p:tgtEl>
                                          <p:spTgt spid="2">
                                            <p:graphicEl>
                                              <a:dgm id="{0A2A2006-654F-4B36-8532-A337ECBEEF4A}"/>
                                            </p:graphicEl>
                                          </p:spTgt>
                                        </p:tgtEl>
                                      </p:cBhvr>
                                    </p:animEffect>
                                    <p:anim calcmode="lin" valueType="num">
                                      <p:cBhvr>
                                        <p:cTn id="36" dur="750" fill="hold"/>
                                        <p:tgtEl>
                                          <p:spTgt spid="2">
                                            <p:graphicEl>
                                              <a:dgm id="{0A2A2006-654F-4B36-8532-A337ECBEEF4A}"/>
                                            </p:graphicEl>
                                          </p:spTgt>
                                        </p:tgtEl>
                                        <p:attrNameLst>
                                          <p:attrName>ppt_x</p:attrName>
                                        </p:attrNameLst>
                                      </p:cBhvr>
                                      <p:tavLst>
                                        <p:tav tm="0">
                                          <p:val>
                                            <p:strVal val="#ppt_x"/>
                                          </p:val>
                                        </p:tav>
                                        <p:tav tm="100000">
                                          <p:val>
                                            <p:strVal val="#ppt_x"/>
                                          </p:val>
                                        </p:tav>
                                      </p:tavLst>
                                    </p:anim>
                                    <p:anim calcmode="lin" valueType="num">
                                      <p:cBhvr>
                                        <p:cTn id="37" dur="750" fill="hold"/>
                                        <p:tgtEl>
                                          <p:spTgt spid="2">
                                            <p:graphicEl>
                                              <a:dgm id="{0A2A2006-654F-4B36-8532-A337ECBEEF4A}"/>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graphicEl>
                                              <a:dgm id="{DEDD63BB-F799-4CDF-91DA-762281E4CDEC}"/>
                                            </p:graphicEl>
                                          </p:spTgt>
                                        </p:tgtEl>
                                        <p:attrNameLst>
                                          <p:attrName>style.visibility</p:attrName>
                                        </p:attrNameLst>
                                      </p:cBhvr>
                                      <p:to>
                                        <p:strVal val="visible"/>
                                      </p:to>
                                    </p:set>
                                    <p:animEffect transition="in" filter="fade">
                                      <p:cBhvr>
                                        <p:cTn id="42" dur="750"/>
                                        <p:tgtEl>
                                          <p:spTgt spid="2">
                                            <p:graphicEl>
                                              <a:dgm id="{DEDD63BB-F799-4CDF-91DA-762281E4CDEC}"/>
                                            </p:graphicEl>
                                          </p:spTgt>
                                        </p:tgtEl>
                                      </p:cBhvr>
                                    </p:animEffect>
                                    <p:anim calcmode="lin" valueType="num">
                                      <p:cBhvr>
                                        <p:cTn id="43" dur="750" fill="hold"/>
                                        <p:tgtEl>
                                          <p:spTgt spid="2">
                                            <p:graphicEl>
                                              <a:dgm id="{DEDD63BB-F799-4CDF-91DA-762281E4CDEC}"/>
                                            </p:graphicEl>
                                          </p:spTgt>
                                        </p:tgtEl>
                                        <p:attrNameLst>
                                          <p:attrName>ppt_x</p:attrName>
                                        </p:attrNameLst>
                                      </p:cBhvr>
                                      <p:tavLst>
                                        <p:tav tm="0">
                                          <p:val>
                                            <p:strVal val="#ppt_x"/>
                                          </p:val>
                                        </p:tav>
                                        <p:tav tm="100000">
                                          <p:val>
                                            <p:strVal val="#ppt_x"/>
                                          </p:val>
                                        </p:tav>
                                      </p:tavLst>
                                    </p:anim>
                                    <p:anim calcmode="lin" valueType="num">
                                      <p:cBhvr>
                                        <p:cTn id="44" dur="750" fill="hold"/>
                                        <p:tgtEl>
                                          <p:spTgt spid="2">
                                            <p:graphicEl>
                                              <a:dgm id="{DEDD63BB-F799-4CDF-91DA-762281E4CDEC}"/>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graphicEl>
                                              <a:dgm id="{7CA701C6-1116-4B18-9B98-388170916FE9}"/>
                                            </p:graphicEl>
                                          </p:spTgt>
                                        </p:tgtEl>
                                        <p:attrNameLst>
                                          <p:attrName>style.visibility</p:attrName>
                                        </p:attrNameLst>
                                      </p:cBhvr>
                                      <p:to>
                                        <p:strVal val="visible"/>
                                      </p:to>
                                    </p:set>
                                    <p:animEffect transition="in" filter="fade">
                                      <p:cBhvr>
                                        <p:cTn id="49" dur="750"/>
                                        <p:tgtEl>
                                          <p:spTgt spid="2">
                                            <p:graphicEl>
                                              <a:dgm id="{7CA701C6-1116-4B18-9B98-388170916FE9}"/>
                                            </p:graphicEl>
                                          </p:spTgt>
                                        </p:tgtEl>
                                      </p:cBhvr>
                                    </p:animEffect>
                                    <p:anim calcmode="lin" valueType="num">
                                      <p:cBhvr>
                                        <p:cTn id="50" dur="750" fill="hold"/>
                                        <p:tgtEl>
                                          <p:spTgt spid="2">
                                            <p:graphicEl>
                                              <a:dgm id="{7CA701C6-1116-4B18-9B98-388170916FE9}"/>
                                            </p:graphicEl>
                                          </p:spTgt>
                                        </p:tgtEl>
                                        <p:attrNameLst>
                                          <p:attrName>ppt_x</p:attrName>
                                        </p:attrNameLst>
                                      </p:cBhvr>
                                      <p:tavLst>
                                        <p:tav tm="0">
                                          <p:val>
                                            <p:strVal val="#ppt_x"/>
                                          </p:val>
                                        </p:tav>
                                        <p:tav tm="100000">
                                          <p:val>
                                            <p:strVal val="#ppt_x"/>
                                          </p:val>
                                        </p:tav>
                                      </p:tavLst>
                                    </p:anim>
                                    <p:anim calcmode="lin" valueType="num">
                                      <p:cBhvr>
                                        <p:cTn id="51" dur="750" fill="hold"/>
                                        <p:tgtEl>
                                          <p:spTgt spid="2">
                                            <p:graphicEl>
                                              <a:dgm id="{7CA701C6-1116-4B18-9B98-388170916FE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E9D06-DDF9-4BA1-A4FF-58401C272F26}"/>
              </a:ext>
            </a:extLst>
          </p:cNvPr>
          <p:cNvSpPr>
            <a:spLocks noGrp="1"/>
          </p:cNvSpPr>
          <p:nvPr>
            <p:ph idx="1"/>
          </p:nvPr>
        </p:nvSpPr>
        <p:spPr>
          <a:xfrm>
            <a:off x="280597" y="933982"/>
            <a:ext cx="7715088" cy="5179739"/>
          </a:xfrm>
        </p:spPr>
        <p:txBody>
          <a:bodyPr>
            <a:noAutofit/>
          </a:bodyPr>
          <a:lstStyle/>
          <a:p>
            <a:r>
              <a:rPr lang="en-US" sz="2400" dirty="0">
                <a:solidFill>
                  <a:schemeClr val="tx1"/>
                </a:solidFill>
              </a:rPr>
              <a:t>A </a:t>
            </a:r>
            <a:r>
              <a:rPr lang="en-US" sz="2400" b="1" i="1" dirty="0" err="1">
                <a:solidFill>
                  <a:schemeClr val="tx1"/>
                </a:solidFill>
              </a:rPr>
              <a:t>Jenkinsfile</a:t>
            </a:r>
            <a:r>
              <a:rPr lang="en-US" sz="2400" dirty="0">
                <a:solidFill>
                  <a:schemeClr val="tx1"/>
                </a:solidFill>
              </a:rPr>
              <a:t> is a text file that stores the entire workflow as code and it can be checked into a SCM on your local system</a:t>
            </a:r>
          </a:p>
          <a:p>
            <a:endParaRPr lang="en-US" sz="2400" b="1" i="1" u="sng" dirty="0">
              <a:solidFill>
                <a:schemeClr val="tx1"/>
              </a:solidFill>
            </a:endParaRPr>
          </a:p>
          <a:p>
            <a:r>
              <a:rPr lang="en-US" sz="2400" dirty="0">
                <a:solidFill>
                  <a:schemeClr val="tx1"/>
                </a:solidFill>
              </a:rPr>
              <a:t>This enables the developers to </a:t>
            </a:r>
            <a:r>
              <a:rPr lang="en-US" sz="2400" b="1" dirty="0">
                <a:solidFill>
                  <a:schemeClr val="tx1"/>
                </a:solidFill>
              </a:rPr>
              <a:t>access, edit and check the code at all times</a:t>
            </a:r>
          </a:p>
          <a:p>
            <a:endParaRPr lang="en-US" sz="2400" b="1" i="1" u="sng" dirty="0">
              <a:solidFill>
                <a:schemeClr val="tx1"/>
              </a:solidFill>
            </a:endParaRPr>
          </a:p>
          <a:p>
            <a:r>
              <a:rPr lang="en-US" sz="2400" dirty="0">
                <a:solidFill>
                  <a:schemeClr val="tx1"/>
                </a:solidFill>
              </a:rPr>
              <a:t>The </a:t>
            </a:r>
            <a:r>
              <a:rPr lang="en-US" sz="2400" dirty="0" err="1">
                <a:solidFill>
                  <a:schemeClr val="tx1"/>
                </a:solidFill>
              </a:rPr>
              <a:t>Jenkinsfile</a:t>
            </a:r>
            <a:r>
              <a:rPr lang="en-US" sz="2400" dirty="0">
                <a:solidFill>
                  <a:schemeClr val="tx1"/>
                </a:solidFill>
              </a:rPr>
              <a:t> is written using the Groovy DSL and it can be created through a text/groovy editor or through the configuration page on the Jenkins instance.</a:t>
            </a:r>
            <a:endParaRPr lang="en-US" sz="2400" b="1" i="1" u="sng" dirty="0">
              <a:solidFill>
                <a:schemeClr val="tx1"/>
              </a:solidFill>
            </a:endParaRPr>
          </a:p>
        </p:txBody>
      </p:sp>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WHAT IS A JENKINSFILE?</a:t>
            </a:r>
            <a:endParaRPr lang="sv-SE" b="1" i="1" dirty="0">
              <a:solidFill>
                <a:srgbClr val="FFC000"/>
              </a:solidFill>
              <a:effectLst>
                <a:outerShdw blurRad="38100" dist="38100" dir="2700000" algn="tl">
                  <a:srgbClr val="000000">
                    <a:alpha val="43137"/>
                  </a:srgbClr>
                </a:outerShdw>
              </a:effectLst>
            </a:endParaRPr>
          </a:p>
        </p:txBody>
      </p:sp>
      <p:pic>
        <p:nvPicPr>
          <p:cNvPr id="13314" name="Picture 2" descr="Groovy Programming Language Sees Major Boost in Popularity | News |  Communications of the ACM">
            <a:extLst>
              <a:ext uri="{FF2B5EF4-FFF2-40B4-BE49-F238E27FC236}">
                <a16:creationId xmlns:a16="http://schemas.microsoft.com/office/drawing/2014/main" id="{A24DA779-D014-42ED-BB0E-199143B6A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1145" y="3957145"/>
            <a:ext cx="2900855" cy="29008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CFFC62-7C0F-4C2E-9A1C-4CF51856DF57}"/>
              </a:ext>
            </a:extLst>
          </p:cNvPr>
          <p:cNvPicPr>
            <a:picLocks noChangeAspect="1"/>
          </p:cNvPicPr>
          <p:nvPr/>
        </p:nvPicPr>
        <p:blipFill rotWithShape="1">
          <a:blip r:embed="rId3"/>
          <a:srcRect r="33416"/>
          <a:stretch/>
        </p:blipFill>
        <p:spPr>
          <a:xfrm>
            <a:off x="7995685" y="252415"/>
            <a:ext cx="4078014" cy="2733675"/>
          </a:xfrm>
          <a:prstGeom prst="rect">
            <a:avLst/>
          </a:prstGeom>
        </p:spPr>
      </p:pic>
    </p:spTree>
    <p:extLst>
      <p:ext uri="{BB962C8B-B14F-4D97-AF65-F5344CB8AC3E}">
        <p14:creationId xmlns:p14="http://schemas.microsoft.com/office/powerpoint/2010/main" val="16606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E9D06-DDF9-4BA1-A4FF-58401C272F26}"/>
              </a:ext>
            </a:extLst>
          </p:cNvPr>
          <p:cNvSpPr>
            <a:spLocks noGrp="1"/>
          </p:cNvSpPr>
          <p:nvPr>
            <p:ph idx="1"/>
          </p:nvPr>
        </p:nvSpPr>
        <p:spPr>
          <a:xfrm>
            <a:off x="385699" y="1212113"/>
            <a:ext cx="7609985" cy="4997302"/>
          </a:xfrm>
        </p:spPr>
        <p:txBody>
          <a:bodyPr>
            <a:normAutofit/>
          </a:bodyPr>
          <a:lstStyle/>
          <a:p>
            <a:r>
              <a:rPr lang="en-US" sz="2600" dirty="0">
                <a:solidFill>
                  <a:schemeClr val="tx1"/>
                </a:solidFill>
              </a:rPr>
              <a:t>Groovy is an object-oriented programming language used for </a:t>
            </a:r>
            <a:r>
              <a:rPr lang="en-US" sz="2600" u="sng" dirty="0">
                <a:solidFill>
                  <a:schemeClr val="tx1"/>
                </a:solidFill>
                <a:hlinkClick r:id="rId2">
                  <a:extLst>
                    <a:ext uri="{A12FA001-AC4F-418D-AE19-62706E023703}">
                      <ahyp:hlinkClr xmlns:ahyp="http://schemas.microsoft.com/office/drawing/2018/hyperlinkcolor" val="tx"/>
                    </a:ext>
                  </a:extLst>
                </a:hlinkClick>
              </a:rPr>
              <a:t>JVM platform</a:t>
            </a:r>
            <a:r>
              <a:rPr lang="en-US" sz="2600" dirty="0">
                <a:solidFill>
                  <a:schemeClr val="tx1"/>
                </a:solidFill>
              </a:rPr>
              <a:t>. This dynamic language has a lot of features drawing inspiration from </a:t>
            </a:r>
            <a:r>
              <a:rPr lang="en-US" sz="2600" u="sng" dirty="0">
                <a:solidFill>
                  <a:schemeClr val="tx1"/>
                </a:solidFill>
                <a:hlinkClick r:id="rId3">
                  <a:extLst>
                    <a:ext uri="{A12FA001-AC4F-418D-AE19-62706E023703}">
                      <ahyp:hlinkClr xmlns:ahyp="http://schemas.microsoft.com/office/drawing/2018/hyperlinkcolor" val="tx"/>
                    </a:ext>
                  </a:extLst>
                </a:hlinkClick>
              </a:rPr>
              <a:t>Python</a:t>
            </a:r>
            <a:r>
              <a:rPr lang="en-US" sz="2600" dirty="0">
                <a:solidFill>
                  <a:schemeClr val="tx1"/>
                </a:solidFill>
              </a:rPr>
              <a:t>, </a:t>
            </a:r>
            <a:r>
              <a:rPr lang="en-US" sz="2600" u="sng" dirty="0">
                <a:solidFill>
                  <a:schemeClr val="tx1"/>
                </a:solidFill>
                <a:hlinkClick r:id="rId4">
                  <a:extLst>
                    <a:ext uri="{A12FA001-AC4F-418D-AE19-62706E023703}">
                      <ahyp:hlinkClr xmlns:ahyp="http://schemas.microsoft.com/office/drawing/2018/hyperlinkcolor" val="tx"/>
                    </a:ext>
                  </a:extLst>
                </a:hlinkClick>
              </a:rPr>
              <a:t>Smalltalk</a:t>
            </a:r>
            <a:r>
              <a:rPr lang="en-US" sz="2600" dirty="0">
                <a:solidFill>
                  <a:schemeClr val="tx1"/>
                </a:solidFill>
              </a:rPr>
              <a:t> &amp; </a:t>
            </a:r>
            <a:r>
              <a:rPr lang="en-US" sz="2600" u="sng" dirty="0">
                <a:solidFill>
                  <a:schemeClr val="tx1"/>
                </a:solidFill>
                <a:hlinkClick r:id="rId5">
                  <a:extLst>
                    <a:ext uri="{A12FA001-AC4F-418D-AE19-62706E023703}">
                      <ahyp:hlinkClr xmlns:ahyp="http://schemas.microsoft.com/office/drawing/2018/hyperlinkcolor" val="tx"/>
                    </a:ext>
                  </a:extLst>
                </a:hlinkClick>
              </a:rPr>
              <a:t>Ruby</a:t>
            </a:r>
            <a:r>
              <a:rPr lang="en-US" sz="2600" dirty="0">
                <a:solidFill>
                  <a:schemeClr val="tx1"/>
                </a:solidFill>
              </a:rPr>
              <a:t>.</a:t>
            </a:r>
          </a:p>
          <a:p>
            <a:endParaRPr lang="en-US" sz="2600" dirty="0">
              <a:solidFill>
                <a:schemeClr val="tx1"/>
              </a:solidFill>
            </a:endParaRPr>
          </a:p>
          <a:p>
            <a:r>
              <a:rPr lang="en-US" sz="2600" dirty="0">
                <a:solidFill>
                  <a:schemeClr val="tx1"/>
                </a:solidFill>
              </a:rPr>
              <a:t>It can be used to orchestrate your pipeline in Jenkins and it can glue different languages together meaning that teams in your project can be contributing in different languages</a:t>
            </a:r>
          </a:p>
          <a:p>
            <a:endParaRPr lang="en-US" sz="2600" dirty="0">
              <a:solidFill>
                <a:schemeClr val="tx1"/>
              </a:solidFill>
            </a:endParaRPr>
          </a:p>
          <a:p>
            <a:r>
              <a:rPr lang="en-US" sz="2600" dirty="0">
                <a:solidFill>
                  <a:schemeClr val="tx1"/>
                </a:solidFill>
              </a:rPr>
              <a:t>Groovy can seamlessly interface with the Java language and the syntax of Java and Groovy is very similar</a:t>
            </a:r>
          </a:p>
          <a:p>
            <a:endParaRPr lang="te-IN" sz="2400" dirty="0">
              <a:solidFill>
                <a:schemeClr val="tx1"/>
              </a:solidFill>
            </a:endParaRPr>
          </a:p>
        </p:txBody>
      </p:sp>
      <p:sp>
        <p:nvSpPr>
          <p:cNvPr id="4" name="Title 1">
            <a:extLst>
              <a:ext uri="{FF2B5EF4-FFF2-40B4-BE49-F238E27FC236}">
                <a16:creationId xmlns:a16="http://schemas.microsoft.com/office/drawing/2014/main" id="{364B0819-D708-4A2E-B23B-9E24648C687B}"/>
              </a:ext>
            </a:extLst>
          </p:cNvPr>
          <p:cNvSpPr txBox="1">
            <a:spLocks/>
          </p:cNvSpPr>
          <p:nvPr/>
        </p:nvSpPr>
        <p:spPr>
          <a:xfrm>
            <a:off x="385699" y="252415"/>
            <a:ext cx="6891794" cy="822241"/>
          </a:xfrm>
          <a:prstGeom prst="rect">
            <a:avLst/>
          </a:prstGeom>
        </p:spPr>
        <p:txBody>
          <a:bodyP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C000"/>
                </a:solidFill>
                <a:effectLst>
                  <a:outerShdw blurRad="38100" dist="38100" dir="2700000" algn="tl">
                    <a:srgbClr val="000000">
                      <a:alpha val="43137"/>
                    </a:srgbClr>
                  </a:outerShdw>
                </a:effectLst>
              </a:rPr>
              <a:t>INTRODUCTION TO GROOVY</a:t>
            </a:r>
            <a:endParaRPr lang="sv-SE" b="1" i="1" dirty="0">
              <a:solidFill>
                <a:srgbClr val="FFC000"/>
              </a:solidFill>
              <a:effectLst>
                <a:outerShdw blurRad="38100" dist="38100" dir="2700000" algn="tl">
                  <a:srgbClr val="000000">
                    <a:alpha val="43137"/>
                  </a:srgbClr>
                </a:outerShdw>
              </a:effectLst>
            </a:endParaRPr>
          </a:p>
        </p:txBody>
      </p:sp>
      <p:pic>
        <p:nvPicPr>
          <p:cNvPr id="13314" name="Picture 2" descr="Groovy Programming Language Sees Major Boost in Popularity | News |  Communications of the ACM">
            <a:extLst>
              <a:ext uri="{FF2B5EF4-FFF2-40B4-BE49-F238E27FC236}">
                <a16:creationId xmlns:a16="http://schemas.microsoft.com/office/drawing/2014/main" id="{A24DA779-D014-42ED-BB0E-199143B6AD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1145" y="3957145"/>
            <a:ext cx="2900855" cy="290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22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TotalTime>
  <Words>1196</Words>
  <Application>Microsoft Office PowerPoint</Application>
  <PresentationFormat>Widescreen</PresentationFormat>
  <Paragraphs>179</Paragraphs>
  <Slides>25</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lato</vt:lpstr>
      <vt:lpstr>Univers LT Std 47 Cn Lt</vt:lpstr>
      <vt:lpstr>Univers LT Std 59 UltraCn</vt:lpstr>
      <vt:lpstr>Celestial</vt:lpstr>
      <vt:lpstr>SIGMA ACADEMY ci COURSE DAY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SIGMA ACADEMY ci COURSE</dc:title>
  <dc:creator>Sai Tejo Manasa Konda</dc:creator>
  <cp:lastModifiedBy>Sai Tejo Manasa Konda</cp:lastModifiedBy>
  <cp:revision>98</cp:revision>
  <dcterms:created xsi:type="dcterms:W3CDTF">2020-10-22T06:39:55Z</dcterms:created>
  <dcterms:modified xsi:type="dcterms:W3CDTF">2020-10-28T13:08:13Z</dcterms:modified>
</cp:coreProperties>
</file>