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05" r:id="rId5"/>
    <p:sldId id="306" r:id="rId6"/>
    <p:sldId id="330" r:id="rId7"/>
    <p:sldId id="328" r:id="rId8"/>
    <p:sldId id="331" r:id="rId9"/>
    <p:sldId id="327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EF1B9F-9ED4-4BAB-8DA7-6A84E0AC2648}" v="79" dt="2020-11-02T06:36:52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heet, One line title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ildobjekt 41">
            <a:extLst>
              <a:ext uri="{FF2B5EF4-FFF2-40B4-BE49-F238E27FC236}">
                <a16:creationId xmlns:a16="http://schemas.microsoft.com/office/drawing/2014/main" id="{F055A3F4-80E5-1448-958A-A09C6863D7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3031" r="1" b="1528"/>
          <a:stretch/>
        </p:blipFill>
        <p:spPr>
          <a:xfrm>
            <a:off x="0" y="-16885"/>
            <a:ext cx="12192000" cy="6858000"/>
          </a:xfrm>
          <a:prstGeom prst="rect">
            <a:avLst/>
          </a:prstGeom>
        </p:spPr>
      </p:pic>
      <p:pic>
        <p:nvPicPr>
          <p:cNvPr id="29" name="Bildobjekt 5">
            <a:extLst>
              <a:ext uri="{FF2B5EF4-FFF2-40B4-BE49-F238E27FC236}">
                <a16:creationId xmlns:a16="http://schemas.microsoft.com/office/drawing/2014/main" id="{0782D7CD-B88E-0443-BA59-D987BD4D5C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50" y="6290239"/>
            <a:ext cx="1279525" cy="358210"/>
          </a:xfrm>
          <a:prstGeom prst="rect">
            <a:avLst/>
          </a:prstGeom>
        </p:spPr>
      </p:pic>
      <p:sp>
        <p:nvSpPr>
          <p:cNvPr id="37" name="Platshållare för text 27">
            <a:extLst>
              <a:ext uri="{FF2B5EF4-FFF2-40B4-BE49-F238E27FC236}">
                <a16:creationId xmlns:a16="http://schemas.microsoft.com/office/drawing/2014/main" id="{65CC3306-D85A-214B-A516-9F24A6B9C8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5170743"/>
            <a:ext cx="6552414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lang="sv-SE" sz="2400" b="0" i="0" kern="1200" dirty="0">
                <a:solidFill>
                  <a:schemeClr val="bg1"/>
                </a:solidFill>
                <a:latin typeface="+mn-lt"/>
                <a:ea typeface="STHupo" panose="020B0503020204020204" pitchFamily="2" charset="-122"/>
                <a:cs typeface="Univers LT Std 57 Condensed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.</a:t>
            </a:r>
          </a:p>
        </p:txBody>
      </p:sp>
      <p:sp>
        <p:nvSpPr>
          <p:cNvPr id="38" name="Platshållare för text 21">
            <a:extLst>
              <a:ext uri="{FF2B5EF4-FFF2-40B4-BE49-F238E27FC236}">
                <a16:creationId xmlns:a16="http://schemas.microsoft.com/office/drawing/2014/main" id="{4CFFF77D-4882-D442-8753-661833825E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997756"/>
            <a:ext cx="3526057" cy="923330"/>
          </a:xfrm>
          <a:prstGeom prst="rect">
            <a:avLst/>
          </a:prstGeom>
          <a:solidFill>
            <a:srgbClr val="80B9E0"/>
          </a:solidFill>
        </p:spPr>
        <p:txBody>
          <a:bodyPr wrap="none" lIns="144000" tIns="0" rIns="144000" bIns="0" anchor="ctr" anchorCtr="0">
            <a:spAutoFit/>
          </a:bodyPr>
          <a:lstStyle>
            <a:lvl1pPr>
              <a:defRPr lang="sv-SE" sz="6000" b="0" i="0" kern="1200" cap="all" baseline="0" dirty="0">
                <a:solidFill>
                  <a:schemeClr val="bg1"/>
                </a:solidFill>
                <a:latin typeface="+mj-lt"/>
                <a:ea typeface="Univers LT Std 57 Condensed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line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4139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objekt 26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79728" cy="6858000"/>
          </a:xfrm>
          <a:prstGeom prst="rect">
            <a:avLst/>
          </a:prstGeom>
        </p:spPr>
      </p:pic>
      <p:sp>
        <p:nvSpPr>
          <p:cNvPr id="5" name="Platshållare för text 2">
            <a:extLst>
              <a:ext uri="{FF2B5EF4-FFF2-40B4-BE49-F238E27FC236}">
                <a16:creationId xmlns:a16="http://schemas.microsoft.com/office/drawing/2014/main" id="{90E5C1A7-1E68-8A45-B4BA-8BA3A1A8E9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655469"/>
            <a:ext cx="7568953" cy="906293"/>
          </a:xfrm>
          <a:prstGeom prst="rect">
            <a:avLst/>
          </a:prstGeom>
        </p:spPr>
        <p:txBody>
          <a:bodyPr/>
          <a:lstStyle>
            <a:lvl1pPr>
              <a:defRPr sz="4400" b="0" i="0" cap="all" baseline="0">
                <a:solidFill>
                  <a:schemeClr val="tx1"/>
                </a:solidFill>
                <a:latin typeface="Univers LT Std 59 UltraCn" panose="020B0603020202020204" pitchFamily="34" charset="0"/>
              </a:defRPr>
            </a:lvl1pPr>
          </a:lstStyle>
          <a:p>
            <a:pPr lvl="0"/>
            <a:r>
              <a:rPr lang="sv-SE" dirty="0"/>
              <a:t>AGENDA TITLE</a:t>
            </a:r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417"/>
          <a:stretch/>
        </p:blipFill>
        <p:spPr>
          <a:xfrm>
            <a:off x="8584602" y="0"/>
            <a:ext cx="3606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68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/ One column text a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9E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ätvinklig triangel 12"/>
          <p:cNvSpPr/>
          <p:nvPr userDrawn="1"/>
        </p:nvSpPr>
        <p:spPr>
          <a:xfrm rot="5400000">
            <a:off x="9315685" y="5410718"/>
            <a:ext cx="1447282" cy="1447282"/>
          </a:xfrm>
          <a:prstGeom prst="rtTriangle">
            <a:avLst/>
          </a:prstGeom>
          <a:solidFill>
            <a:srgbClr val="E3061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ätvinklig triangel 13"/>
          <p:cNvSpPr/>
          <p:nvPr userDrawn="1"/>
        </p:nvSpPr>
        <p:spPr>
          <a:xfrm rot="16200000">
            <a:off x="9315685" y="5408877"/>
            <a:ext cx="1447282" cy="1447282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ätvinklig triangel 15"/>
          <p:cNvSpPr/>
          <p:nvPr userDrawn="1"/>
        </p:nvSpPr>
        <p:spPr>
          <a:xfrm rot="16200000">
            <a:off x="10762965" y="3960675"/>
            <a:ext cx="1447282" cy="1447282"/>
          </a:xfrm>
          <a:prstGeom prst="rtTriangle">
            <a:avLst/>
          </a:prstGeom>
          <a:solidFill>
            <a:srgbClr val="FFCD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C52339A3-B7E6-484B-AA37-B68A7F41AC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55469"/>
            <a:ext cx="10515600" cy="906293"/>
          </a:xfrm>
          <a:prstGeom prst="rect">
            <a:avLst/>
          </a:prstGeom>
        </p:spPr>
        <p:txBody>
          <a:bodyPr/>
          <a:lstStyle>
            <a:lvl1pPr>
              <a:defRPr sz="4400" b="0" i="0" cap="all" baseline="0">
                <a:solidFill>
                  <a:srgbClr val="221F20"/>
                </a:solidFill>
                <a:latin typeface="Univers LT Std 59 UltraCn" panose="020B0603020202020204" pitchFamily="34" charset="0"/>
              </a:defRPr>
            </a:lvl1pPr>
          </a:lstStyle>
          <a:p>
            <a:pPr lvl="0"/>
            <a:r>
              <a:rPr lang="sv-SE" dirty="0"/>
              <a:t>TITLE</a:t>
            </a:r>
          </a:p>
        </p:txBody>
      </p:sp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50" y="6290239"/>
            <a:ext cx="1279525" cy="358211"/>
          </a:xfrm>
          <a:prstGeom prst="rect">
            <a:avLst/>
          </a:prstGeom>
        </p:spPr>
      </p:pic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08ECB1C7-A769-49DB-A303-0D646E5988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B611C"/>
              </a:buClr>
              <a:defRPr b="0" i="0">
                <a:solidFill>
                  <a:srgbClr val="263040"/>
                </a:solidFill>
                <a:latin typeface="Univers LT Std 47 Cn Lt" panose="020B0406020202040204" pitchFamily="34" charset="0"/>
              </a:defRPr>
            </a:lvl1pPr>
          </a:lstStyle>
          <a:p>
            <a:r>
              <a:rPr lang="sv-SE" dirty="0" err="1">
                <a:solidFill>
                  <a:srgbClr val="263040"/>
                </a:solidFill>
              </a:rPr>
              <a:t>Subtitle</a:t>
            </a:r>
            <a:endParaRPr lang="sv-SE" dirty="0">
              <a:solidFill>
                <a:srgbClr val="26304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sv-SE" dirty="0" err="1"/>
              <a:t>Bullet</a:t>
            </a:r>
            <a:r>
              <a:rPr lang="sv-SE" dirty="0"/>
              <a:t> </a:t>
            </a:r>
            <a:r>
              <a:rPr lang="sv-SE" dirty="0" err="1"/>
              <a:t>points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9862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4242/project-x/tree/main/documents/lab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4242/project-x/" TargetMode="External"/><Relationship Id="rId2" Type="http://schemas.openxmlformats.org/officeDocument/2006/relationships/hyperlink" Target="https://sigmaci-course01-master.northeurope.cloudapp.azure.com/job/Rebuild%20Pull%20Request%205/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4242/project-x/" TargetMode="External"/><Relationship Id="rId2" Type="http://schemas.openxmlformats.org/officeDocument/2006/relationships/hyperlink" Target="https://sigmaci-course01-master.northeurope.cloudapp.azure.com/job/Rebuild%20Pull%20Request%205/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4242/project-x/" TargetMode="External"/><Relationship Id="rId2" Type="http://schemas.openxmlformats.org/officeDocument/2006/relationships/hyperlink" Target="https://sigmaci-course01-master.northeurope.cloudapp.azure.com/job/Rebuild%20Pull%20Request%205/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9E6F8D5-99E7-3A42-9106-A210DD723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043922"/>
            <a:ext cx="2022056" cy="830997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Lab 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0448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id="{3BBAAB2C-BB28-3C49-A29A-F51FC7F2F0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Purpose of lab</a:t>
            </a:r>
            <a:endParaRPr lang="sv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DB1E8-E15C-4279-9C33-8EFB02E2AF5F}"/>
              </a:ext>
            </a:extLst>
          </p:cNvPr>
          <p:cNvSpPr txBox="1"/>
          <p:nvPr/>
        </p:nvSpPr>
        <p:spPr>
          <a:xfrm>
            <a:off x="636373" y="1470454"/>
            <a:ext cx="73460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/>
              <a:t>Understanding of dynamic test scope and how it can be implemented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/>
              <a:t>Understanding of smart testing and how it can be implemented</a:t>
            </a:r>
          </a:p>
          <a:p>
            <a:pPr lvl="1"/>
            <a:endParaRPr lang="en-SE" dirty="0"/>
          </a:p>
          <a:p>
            <a:pPr lvl="1"/>
            <a:r>
              <a:rPr lang="en-SE" dirty="0"/>
              <a:t>Remember that you have the </a:t>
            </a:r>
            <a:r>
              <a:rPr lang="en-SE" dirty="0" err="1"/>
              <a:t>cheatsheets</a:t>
            </a:r>
            <a:r>
              <a:rPr lang="en-SE" dirty="0"/>
              <a:t> if you need help or you can send a message to us. </a:t>
            </a:r>
            <a:r>
              <a:rPr lang="en-GB" dirty="0">
                <a:hlinkClick r:id="rId2"/>
              </a:rPr>
              <a:t>Labs and </a:t>
            </a:r>
            <a:r>
              <a:rPr lang="en-GB" dirty="0" err="1">
                <a:hlinkClick r:id="rId2"/>
              </a:rPr>
              <a:t>cheatsheets</a:t>
            </a:r>
            <a:r>
              <a:rPr lang="en-SE" dirty="0"/>
              <a:t> </a:t>
            </a:r>
          </a:p>
          <a:p>
            <a:pPr lvl="1"/>
            <a:endParaRPr lang="en-SE" dirty="0"/>
          </a:p>
          <a:p>
            <a:pPr lvl="1"/>
            <a:r>
              <a:rPr lang="en-SE" dirty="0"/>
              <a:t>NOTE: All exercises assume that you </a:t>
            </a:r>
            <a:r>
              <a:rPr lang="en-GB" dirty="0"/>
              <a:t>ha</a:t>
            </a:r>
            <a:r>
              <a:rPr lang="en-SE" dirty="0" err="1"/>
              <a:t>ve</a:t>
            </a:r>
            <a:r>
              <a:rPr lang="en-SE" dirty="0"/>
              <a:t> gone through the presentation by David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9785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5A7264-635B-4EF9-BBAC-1750527B9B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Note about 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C2A34-ABF3-4F35-A1B4-F528EBF3B3EA}"/>
              </a:ext>
            </a:extLst>
          </p:cNvPr>
          <p:cNvSpPr txBox="1"/>
          <p:nvPr/>
        </p:nvSpPr>
        <p:spPr>
          <a:xfrm>
            <a:off x="636373" y="1470454"/>
            <a:ext cx="73460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dirty="0"/>
              <a:t>The pull request you will trigger in these labs is a pull request that creates a new product “app50” which contains a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dirty="0"/>
              <a:t>Don’t forget that you have the </a:t>
            </a:r>
            <a:r>
              <a:rPr lang="en-SE" dirty="0" err="1"/>
              <a:t>cheatsheet</a:t>
            </a:r>
            <a:r>
              <a:rPr lang="en-SE" dirty="0"/>
              <a:t>. This lab can be a bit advanced even with </a:t>
            </a:r>
            <a:r>
              <a:rPr lang="en-SE" dirty="0" err="1"/>
              <a:t>Davids</a:t>
            </a:r>
            <a:r>
              <a:rPr lang="en-SE" dirty="0"/>
              <a:t> slides.</a:t>
            </a:r>
          </a:p>
          <a:p>
            <a:endParaRPr lang="en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8FDCA-BDEC-40B9-800E-195DEF19C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7" y="2929609"/>
            <a:ext cx="7632418" cy="306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7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4D3EEF-D246-4838-862D-A664266F06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/>
              <a:t>list </a:t>
            </a:r>
            <a:r>
              <a:rPr lang="en-SE" dirty="0"/>
              <a:t>changed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B8BE-CB02-44DC-A3BE-5798E5AB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670"/>
            <a:ext cx="10515600" cy="47682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SE" sz="2400" dirty="0">
                <a:latin typeface="Univers LT Std 47 Cn Lt"/>
              </a:rPr>
              <a:t>Create a Pipeline job called “Lab 3_1 &lt;your name&gt;”</a:t>
            </a:r>
            <a:endParaRPr lang="en-US" sz="2400" dirty="0">
              <a:latin typeface="Univers LT Std 47 Cn Lt"/>
            </a:endParaRPr>
          </a:p>
          <a:p>
            <a:r>
              <a:rPr lang="en-SE" sz="2400" dirty="0">
                <a:latin typeface="Univers LT Std 47 Cn Lt"/>
              </a:rPr>
              <a:t>The job should trigger on the pull request comment “rebuild”</a:t>
            </a:r>
          </a:p>
          <a:p>
            <a:r>
              <a:rPr lang="en-SE" sz="2400" dirty="0">
                <a:latin typeface="Univers LT Std 47 Cn Lt"/>
              </a:rPr>
              <a:t>The job should be possible to run manually as well as by pull request</a:t>
            </a:r>
          </a:p>
          <a:p>
            <a:r>
              <a:rPr lang="en-SE" sz="2400" dirty="0">
                <a:latin typeface="Univers LT Std 47 Cn Lt"/>
              </a:rPr>
              <a:t>Run job "</a:t>
            </a:r>
            <a:r>
              <a:rPr lang="en-US" sz="2400" dirty="0">
                <a:latin typeface="Univers LT Std 47 Cn Lt"/>
                <a:hlinkClick r:id="rId2"/>
              </a:rPr>
              <a:t>Rebuild Pull Request 5</a:t>
            </a:r>
            <a:r>
              <a:rPr lang="en-SE" sz="2400" dirty="0">
                <a:latin typeface="Univers LT Std 47 Cn Lt"/>
              </a:rPr>
              <a:t>"  to trigger a pull request.</a:t>
            </a:r>
          </a:p>
          <a:p>
            <a:r>
              <a:rPr lang="en-SE" sz="2400" dirty="0"/>
              <a:t>The pipeline should have 3 stages:</a:t>
            </a:r>
          </a:p>
          <a:p>
            <a:pPr lvl="1"/>
            <a:r>
              <a:rPr lang="en-SE" sz="2000" dirty="0"/>
              <a:t>Setup</a:t>
            </a:r>
          </a:p>
          <a:p>
            <a:pPr lvl="2"/>
            <a:r>
              <a:rPr lang="en-SE" sz="1600" dirty="0"/>
              <a:t>Clone the repository </a:t>
            </a:r>
            <a:r>
              <a:rPr lang="en-GB" sz="1600" dirty="0">
                <a:hlinkClick r:id="rId3"/>
              </a:rPr>
              <a:t>https://github.com/dev4242/project-x/</a:t>
            </a:r>
            <a:endParaRPr lang="en-SE" sz="1600" dirty="0"/>
          </a:p>
          <a:p>
            <a:pPr lvl="2"/>
            <a:r>
              <a:rPr lang="en-SE" sz="1600" dirty="0"/>
              <a:t>Checkout the incoming pull request</a:t>
            </a:r>
          </a:p>
          <a:p>
            <a:pPr lvl="1"/>
            <a:r>
              <a:rPr lang="en-SE" sz="2000" dirty="0"/>
              <a:t>Build</a:t>
            </a:r>
          </a:p>
          <a:p>
            <a:pPr lvl="2"/>
            <a:r>
              <a:rPr lang="en-GB" sz="1600" dirty="0"/>
              <a:t>P</a:t>
            </a:r>
            <a:r>
              <a:rPr lang="en-SE" sz="1600" dirty="0" err="1"/>
              <a:t>rint</a:t>
            </a:r>
            <a:r>
              <a:rPr lang="en-SE" sz="1600" dirty="0"/>
              <a:t> the files that has been modified by the pull request</a:t>
            </a:r>
          </a:p>
          <a:p>
            <a:pPr lvl="1"/>
            <a:r>
              <a:rPr lang="en-SE" sz="2100" dirty="0"/>
              <a:t> Cleanup</a:t>
            </a:r>
          </a:p>
          <a:p>
            <a:pPr lvl="2"/>
            <a:r>
              <a:rPr lang="en-SE" sz="1600" dirty="0"/>
              <a:t>Clean the workspace</a:t>
            </a:r>
          </a:p>
        </p:txBody>
      </p:sp>
    </p:spTree>
    <p:extLst>
      <p:ext uri="{BB962C8B-B14F-4D97-AF65-F5344CB8AC3E}">
        <p14:creationId xmlns:p14="http://schemas.microsoft.com/office/powerpoint/2010/main" val="261791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4D3EEF-D246-4838-862D-A664266F06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Dynamic test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B8BE-CB02-44DC-A3BE-5798E5AB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670"/>
            <a:ext cx="10515600" cy="476829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SE" sz="2400" dirty="0">
                <a:latin typeface="Univers LT Std 47 Cn Lt"/>
              </a:rPr>
              <a:t>Create a Pipeline job called “Lab 3_2 &lt;your name&gt;”</a:t>
            </a:r>
            <a:endParaRPr lang="en-US" sz="2400" dirty="0">
              <a:latin typeface="Univers LT Std 47 Cn Lt"/>
            </a:endParaRPr>
          </a:p>
          <a:p>
            <a:r>
              <a:rPr lang="en-SE" sz="2400" dirty="0">
                <a:latin typeface="Univers LT Std 47 Cn Lt"/>
              </a:rPr>
              <a:t>The job should trigger on the pull request comment “rebuild”</a:t>
            </a:r>
          </a:p>
          <a:p>
            <a:r>
              <a:rPr lang="en-SE" sz="2400" dirty="0">
                <a:latin typeface="Univers LT Std 47 Cn Lt"/>
              </a:rPr>
              <a:t>The job should be possible to run manually as well as by pull request</a:t>
            </a:r>
          </a:p>
          <a:p>
            <a:r>
              <a:rPr lang="en-SE" sz="2400" dirty="0">
                <a:latin typeface="Univers LT Std 47 Cn Lt"/>
              </a:rPr>
              <a:t>When you run it manually, you should select with a parameter which tests will be run</a:t>
            </a:r>
          </a:p>
          <a:p>
            <a:r>
              <a:rPr lang="en-SE" sz="2400" dirty="0">
                <a:latin typeface="Univers LT Std 47 Cn Lt"/>
              </a:rPr>
              <a:t>Run job "</a:t>
            </a:r>
            <a:r>
              <a:rPr lang="en-US" sz="2400" dirty="0">
                <a:latin typeface="Univers LT Std 47 Cn Lt"/>
                <a:hlinkClick r:id="rId2"/>
              </a:rPr>
              <a:t>Rebuild Pull Request 5</a:t>
            </a:r>
            <a:r>
              <a:rPr lang="en-SE" sz="2400" dirty="0">
                <a:latin typeface="Univers LT Std 47 Cn Lt"/>
              </a:rPr>
              <a:t>"  to trigger a pull request.</a:t>
            </a:r>
          </a:p>
          <a:p>
            <a:r>
              <a:rPr lang="en-SE" sz="2400" dirty="0"/>
              <a:t>The pipeline should have 3 stages:</a:t>
            </a:r>
          </a:p>
          <a:p>
            <a:pPr lvl="1"/>
            <a:r>
              <a:rPr lang="en-SE" sz="2000" dirty="0"/>
              <a:t>Setup</a:t>
            </a:r>
          </a:p>
          <a:p>
            <a:pPr lvl="2"/>
            <a:r>
              <a:rPr lang="en-SE" sz="1600" dirty="0"/>
              <a:t>Clone the repository </a:t>
            </a:r>
            <a:r>
              <a:rPr lang="en-GB" sz="1600" dirty="0">
                <a:hlinkClick r:id="rId3"/>
              </a:rPr>
              <a:t>https://github.com/dev4242/project-x/</a:t>
            </a:r>
            <a:endParaRPr lang="en-SE" sz="1600" dirty="0"/>
          </a:p>
          <a:p>
            <a:pPr lvl="2"/>
            <a:r>
              <a:rPr lang="en-SE" sz="1600" dirty="0"/>
              <a:t>Checkout the incoming pull request</a:t>
            </a:r>
          </a:p>
          <a:p>
            <a:pPr lvl="1"/>
            <a:r>
              <a:rPr lang="en-SE" sz="2000" dirty="0"/>
              <a:t>Build</a:t>
            </a:r>
          </a:p>
          <a:p>
            <a:pPr lvl="2"/>
            <a:r>
              <a:rPr lang="en-GB" sz="1600" dirty="0"/>
              <a:t>S</a:t>
            </a:r>
            <a:r>
              <a:rPr lang="en-SE" sz="1600" dirty="0" err="1"/>
              <a:t>ource</a:t>
            </a:r>
            <a:r>
              <a:rPr lang="en-SE" sz="1600" dirty="0"/>
              <a:t> the script “ci/setup.sh”</a:t>
            </a:r>
          </a:p>
          <a:p>
            <a:pPr lvl="2"/>
            <a:r>
              <a:rPr lang="en-GB" sz="1600" dirty="0"/>
              <a:t>M</a:t>
            </a:r>
            <a:r>
              <a:rPr lang="en-SE" sz="1600" dirty="0" err="1"/>
              <a:t>ake</a:t>
            </a:r>
            <a:r>
              <a:rPr lang="en-SE" sz="1600" dirty="0"/>
              <a:t> sure that the test.sh added by the pull request is run when the job is triggered</a:t>
            </a:r>
          </a:p>
          <a:p>
            <a:pPr lvl="1"/>
            <a:r>
              <a:rPr lang="en-SE" sz="2100" dirty="0"/>
              <a:t> Cleanup</a:t>
            </a:r>
          </a:p>
          <a:p>
            <a:pPr lvl="2"/>
            <a:r>
              <a:rPr lang="en-SE" sz="1600" dirty="0"/>
              <a:t>Clean the workspace</a:t>
            </a:r>
          </a:p>
        </p:txBody>
      </p:sp>
    </p:spTree>
    <p:extLst>
      <p:ext uri="{BB962C8B-B14F-4D97-AF65-F5344CB8AC3E}">
        <p14:creationId xmlns:p14="http://schemas.microsoft.com/office/powerpoint/2010/main" val="2794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4D3EEF-D246-4838-862D-A664266F06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Smart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B8BE-CB02-44DC-A3BE-5798E5AB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670"/>
            <a:ext cx="10515600" cy="476829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SE" sz="2400" dirty="0">
                <a:latin typeface="Univers LT Std 47 Cn Lt"/>
              </a:rPr>
              <a:t>Create a Pipeline job called “Lab 3_2 &lt;your name&gt;”</a:t>
            </a:r>
            <a:endParaRPr lang="en-US" sz="2400" dirty="0">
              <a:latin typeface="Univers LT Std 47 Cn Lt"/>
            </a:endParaRPr>
          </a:p>
          <a:p>
            <a:r>
              <a:rPr lang="en-SE" sz="2400">
                <a:latin typeface="Univers LT Std 47 Cn Lt"/>
              </a:rPr>
              <a:t>The job should trigger on the pull request comment “rebuild”</a:t>
            </a:r>
          </a:p>
          <a:p>
            <a:r>
              <a:rPr lang="en-SE" sz="2400">
                <a:latin typeface="Univers LT Std 47 Cn Lt"/>
              </a:rPr>
              <a:t>The </a:t>
            </a:r>
            <a:r>
              <a:rPr lang="en-SE" sz="2400" dirty="0">
                <a:latin typeface="Univers LT Std 47 Cn Lt"/>
              </a:rPr>
              <a:t>job should be possible to run manually as well as by pull request</a:t>
            </a:r>
          </a:p>
          <a:p>
            <a:r>
              <a:rPr lang="en-SE" sz="2400" dirty="0">
                <a:latin typeface="Univers LT Std 47 Cn Lt"/>
              </a:rPr>
              <a:t>When you run it manually, you should select with a parameter which tests will be run</a:t>
            </a:r>
          </a:p>
          <a:p>
            <a:r>
              <a:rPr lang="en-SE" sz="2400" dirty="0">
                <a:latin typeface="Univers LT Std 47 Cn Lt"/>
              </a:rPr>
              <a:t>Run job </a:t>
            </a:r>
            <a:r>
              <a:rPr lang="en-US" sz="2400" dirty="0">
                <a:latin typeface="Univers LT Std 47 Cn Lt"/>
                <a:hlinkClick r:id="rId2"/>
              </a:rPr>
              <a:t>Rebuild Pull Request 5</a:t>
            </a:r>
            <a:r>
              <a:rPr lang="en-SE" sz="2400" dirty="0">
                <a:latin typeface="Univers LT Std 47 Cn Lt"/>
              </a:rPr>
              <a:t> to trigger a pull request.</a:t>
            </a:r>
          </a:p>
          <a:p>
            <a:r>
              <a:rPr lang="en-SE" sz="2400" dirty="0"/>
              <a:t>The pipeline should have 3 stages:</a:t>
            </a:r>
          </a:p>
          <a:p>
            <a:pPr lvl="1"/>
            <a:r>
              <a:rPr lang="en-SE" sz="2000" dirty="0"/>
              <a:t>Setup</a:t>
            </a:r>
          </a:p>
          <a:p>
            <a:pPr lvl="2"/>
            <a:r>
              <a:rPr lang="en-SE" sz="1600" dirty="0"/>
              <a:t>Clone the repository </a:t>
            </a:r>
            <a:r>
              <a:rPr lang="en-GB" sz="1600" dirty="0">
                <a:hlinkClick r:id="rId3"/>
              </a:rPr>
              <a:t>https://github.com/dev4242/project-x/</a:t>
            </a:r>
            <a:endParaRPr lang="en-SE" sz="1600" dirty="0"/>
          </a:p>
          <a:p>
            <a:pPr lvl="2"/>
            <a:r>
              <a:rPr lang="en-SE" sz="1600" dirty="0"/>
              <a:t>Checkout the incoming pull request</a:t>
            </a:r>
          </a:p>
          <a:p>
            <a:pPr lvl="1"/>
            <a:r>
              <a:rPr lang="en-SE" sz="2000" dirty="0"/>
              <a:t>Build</a:t>
            </a:r>
          </a:p>
          <a:p>
            <a:pPr lvl="2"/>
            <a:r>
              <a:rPr lang="en-GB" sz="1600" dirty="0"/>
              <a:t>S</a:t>
            </a:r>
            <a:r>
              <a:rPr lang="en-SE" sz="1600" dirty="0" err="1"/>
              <a:t>ource</a:t>
            </a:r>
            <a:r>
              <a:rPr lang="en-SE" sz="1600" dirty="0"/>
              <a:t> the script “ci/setup.sh”</a:t>
            </a:r>
          </a:p>
          <a:p>
            <a:pPr lvl="2"/>
            <a:r>
              <a:rPr lang="en-GB" sz="1600" dirty="0"/>
              <a:t>R</a:t>
            </a:r>
            <a:r>
              <a:rPr lang="en-SE" sz="1600" dirty="0"/>
              <a:t>un “/apps/</a:t>
            </a:r>
            <a:r>
              <a:rPr lang="en-SE" sz="1600" dirty="0" err="1"/>
              <a:t>appXX</a:t>
            </a:r>
            <a:r>
              <a:rPr lang="en-SE" sz="1600" dirty="0"/>
              <a:t>/test/test.sh” of the product(s) that has been affected by the pull request</a:t>
            </a:r>
          </a:p>
          <a:p>
            <a:pPr lvl="1"/>
            <a:r>
              <a:rPr lang="en-SE" sz="2000" dirty="0"/>
              <a:t>Cleanup</a:t>
            </a:r>
          </a:p>
          <a:p>
            <a:pPr lvl="2"/>
            <a:r>
              <a:rPr lang="en-SE" sz="1600" dirty="0"/>
              <a:t>Clean the workspace</a:t>
            </a:r>
          </a:p>
        </p:txBody>
      </p:sp>
    </p:spTree>
    <p:extLst>
      <p:ext uri="{BB962C8B-B14F-4D97-AF65-F5344CB8AC3E}">
        <p14:creationId xmlns:p14="http://schemas.microsoft.com/office/powerpoint/2010/main" val="263687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6396F4157FEE4292A7EF83797714DC" ma:contentTypeVersion="4" ma:contentTypeDescription="Create a new document." ma:contentTypeScope="" ma:versionID="81548173f5ee1588069c06f81e14cfa3">
  <xsd:schema xmlns:xsd="http://www.w3.org/2001/XMLSchema" xmlns:xs="http://www.w3.org/2001/XMLSchema" xmlns:p="http://schemas.microsoft.com/office/2006/metadata/properties" xmlns:ns2="a1ac9726-b83f-42dc-a605-e75bb9c48ba4" targetNamespace="http://schemas.microsoft.com/office/2006/metadata/properties" ma:root="true" ma:fieldsID="dd5947a7bd6df91e3f4f31a2582064f1" ns2:_="">
    <xsd:import namespace="a1ac9726-b83f-42dc-a605-e75bb9c48b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c9726-b83f-42dc-a605-e75bb9c48b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33EAC6-4CE2-435A-9937-B58CC12BB8AB}">
  <ds:schemaRefs>
    <ds:schemaRef ds:uri="http://purl.org/dc/dcmitype/"/>
    <ds:schemaRef ds:uri="http://www.w3.org/XML/1998/namespace"/>
    <ds:schemaRef ds:uri="http://schemas.openxmlformats.org/package/2006/metadata/core-properties"/>
    <ds:schemaRef ds:uri="a1ac9726-b83f-42dc-a605-e75bb9c48ba4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35D40E4-FC69-4EC3-92C1-AE81BFFFFF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ac9726-b83f-42dc-a605-e75bb9c48b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B01750-6B4D-44DD-9BF6-FAB9E07668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483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Univers LT Std 47 Cn Lt</vt:lpstr>
      <vt:lpstr>Univers LT Std 59 UltraCn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Ookami</dc:creator>
  <cp:lastModifiedBy>Nikolai Dahlberg</cp:lastModifiedBy>
  <cp:revision>2</cp:revision>
  <dcterms:created xsi:type="dcterms:W3CDTF">2020-10-18T07:17:14Z</dcterms:created>
  <dcterms:modified xsi:type="dcterms:W3CDTF">2020-11-02T06:36:52Z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0x010100646396F4157FEE4292A7EF83797714DC</vt:lpwstr>
  </property>
</Properties>
</file>