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5" r:id="rId5"/>
    <p:sldId id="306" r:id="rId6"/>
    <p:sldId id="328" r:id="rId7"/>
    <p:sldId id="329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A0264-4066-436F-A0B2-EF2DB14067C4}" v="15" dt="2020-11-02T06:35:4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heet, One line title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41">
            <a:extLst>
              <a:ext uri="{FF2B5EF4-FFF2-40B4-BE49-F238E27FC236}">
                <a16:creationId xmlns:a16="http://schemas.microsoft.com/office/drawing/2014/main" id="{F055A3F4-80E5-1448-958A-A09C6863D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3031" r="1" b="1528"/>
          <a:stretch/>
        </p:blipFill>
        <p:spPr>
          <a:xfrm>
            <a:off x="0" y="-16885"/>
            <a:ext cx="12192000" cy="6858000"/>
          </a:xfrm>
          <a:prstGeom prst="rect">
            <a:avLst/>
          </a:prstGeom>
        </p:spPr>
      </p:pic>
      <p:pic>
        <p:nvPicPr>
          <p:cNvPr id="29" name="Bildobjekt 5">
            <a:extLst>
              <a:ext uri="{FF2B5EF4-FFF2-40B4-BE49-F238E27FC236}">
                <a16:creationId xmlns:a16="http://schemas.microsoft.com/office/drawing/2014/main" id="{0782D7CD-B88E-0443-BA59-D987BD4D5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0"/>
          </a:xfrm>
          <a:prstGeom prst="rect">
            <a:avLst/>
          </a:prstGeom>
        </p:spPr>
      </p:pic>
      <p:sp>
        <p:nvSpPr>
          <p:cNvPr id="37" name="Platshållare för text 27">
            <a:extLst>
              <a:ext uri="{FF2B5EF4-FFF2-40B4-BE49-F238E27FC236}">
                <a16:creationId xmlns:a16="http://schemas.microsoft.com/office/drawing/2014/main" id="{65CC3306-D85A-214B-A516-9F24A6B9C8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5170743"/>
            <a:ext cx="655241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sv-SE" sz="2400" b="0" i="0" kern="1200" dirty="0">
                <a:solidFill>
                  <a:schemeClr val="bg1"/>
                </a:solidFill>
                <a:latin typeface="+mn-lt"/>
                <a:ea typeface="STHupo" panose="020B0503020204020204" pitchFamily="2" charset="-122"/>
                <a:cs typeface="Univers LT Std 57 Condensed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.</a:t>
            </a:r>
          </a:p>
        </p:txBody>
      </p:sp>
      <p:sp>
        <p:nvSpPr>
          <p:cNvPr id="38" name="Platshållare för text 21">
            <a:extLst>
              <a:ext uri="{FF2B5EF4-FFF2-40B4-BE49-F238E27FC236}">
                <a16:creationId xmlns:a16="http://schemas.microsoft.com/office/drawing/2014/main" id="{4CFFF77D-4882-D442-8753-661833825E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997756"/>
            <a:ext cx="3526057" cy="923330"/>
          </a:xfrm>
          <a:prstGeom prst="rect">
            <a:avLst/>
          </a:prstGeom>
          <a:solidFill>
            <a:srgbClr val="80B9E0"/>
          </a:solidFill>
        </p:spPr>
        <p:txBody>
          <a:bodyPr wrap="none" lIns="144000" tIns="0" rIns="144000" bIns="0" anchor="ctr" anchorCtr="0">
            <a:spAutoFit/>
          </a:bodyPr>
          <a:lstStyle>
            <a:lvl1pPr>
              <a:defRPr lang="sv-SE" sz="6000" b="0" i="0" kern="1200" cap="all" baseline="0" dirty="0">
                <a:solidFill>
                  <a:schemeClr val="bg1"/>
                </a:solidFill>
                <a:latin typeface="+mj-lt"/>
                <a:ea typeface="Univers LT Std 57 Condensed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464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728" cy="6858000"/>
          </a:xfrm>
          <a:prstGeom prst="rect">
            <a:avLst/>
          </a:prstGeom>
        </p:spPr>
      </p:pic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90E5C1A7-1E68-8A45-B4BA-8BA3A1A8E9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655469"/>
            <a:ext cx="7568953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chemeClr val="tx1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AGENDA TITLE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417"/>
          <a:stretch/>
        </p:blipFill>
        <p:spPr>
          <a:xfrm>
            <a:off x="8584602" y="0"/>
            <a:ext cx="3606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37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One column text a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9E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ätvinklig triangel 12"/>
          <p:cNvSpPr/>
          <p:nvPr userDrawn="1"/>
        </p:nvSpPr>
        <p:spPr>
          <a:xfrm rot="5400000">
            <a:off x="9315685" y="5410718"/>
            <a:ext cx="1447282" cy="1447282"/>
          </a:xfrm>
          <a:prstGeom prst="rtTriangle">
            <a:avLst/>
          </a:prstGeom>
          <a:solidFill>
            <a:srgbClr val="E306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ätvinklig triangel 13"/>
          <p:cNvSpPr/>
          <p:nvPr userDrawn="1"/>
        </p:nvSpPr>
        <p:spPr>
          <a:xfrm rot="16200000">
            <a:off x="9315685" y="5408877"/>
            <a:ext cx="1447282" cy="1447282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ätvinklig triangel 15"/>
          <p:cNvSpPr/>
          <p:nvPr userDrawn="1"/>
        </p:nvSpPr>
        <p:spPr>
          <a:xfrm rot="16200000">
            <a:off x="10762965" y="3960675"/>
            <a:ext cx="1447282" cy="1447282"/>
          </a:xfrm>
          <a:prstGeom prst="rtTriangle">
            <a:avLst/>
          </a:prstGeom>
          <a:solidFill>
            <a:srgbClr val="FFCD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C52339A3-B7E6-484B-AA37-B68A7F41AC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55469"/>
            <a:ext cx="10515600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rgbClr val="221F20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TITLE</a:t>
            </a:r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1"/>
          </a:xfrm>
          <a:prstGeom prst="rect">
            <a:avLst/>
          </a:prstGeom>
        </p:spPr>
      </p:pic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08ECB1C7-A769-49DB-A303-0D646E5988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B611C"/>
              </a:buClr>
              <a:defRPr b="0" i="0">
                <a:solidFill>
                  <a:srgbClr val="263040"/>
                </a:solidFill>
                <a:latin typeface="Univers LT Std 47 Cn Lt" panose="020B0406020202040204" pitchFamily="34" charset="0"/>
              </a:defRPr>
            </a:lvl1pPr>
          </a:lstStyle>
          <a:p>
            <a:r>
              <a:rPr lang="sv-SE" dirty="0" err="1">
                <a:solidFill>
                  <a:srgbClr val="263040"/>
                </a:solidFill>
              </a:rPr>
              <a:t>Subtitle</a:t>
            </a:r>
            <a:endParaRPr lang="sv-SE" dirty="0">
              <a:solidFill>
                <a:srgbClr val="263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sv-SE" dirty="0" err="1"/>
              <a:t>Bullet</a:t>
            </a:r>
            <a:r>
              <a:rPr lang="sv-SE" dirty="0"/>
              <a:t> </a:t>
            </a:r>
            <a:r>
              <a:rPr lang="sv-SE" dirty="0" err="1"/>
              <a:t>points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71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4242/project-x/tree/main/documents/lab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syntax/#parallel" TargetMode="External"/><Relationship Id="rId2" Type="http://schemas.openxmlformats.org/officeDocument/2006/relationships/hyperlink" Target="https://github.com/dev4242/project-x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igmaci-course01-master.northeurope.cloudapp.azure.com/job/Lab_4_Test_All_Apps_Sequentiall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aci-course01-master.northeurope.cloudapp.azure.com/job/Lab_4_Test_All_Apps_Sequentially/" TargetMode="External"/><Relationship Id="rId2" Type="http://schemas.openxmlformats.org/officeDocument/2006/relationships/hyperlink" Target="https://github.com/dev4242/project-x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E6F8D5-99E7-3A42-9106-A210DD723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043922"/>
            <a:ext cx="2022056" cy="830997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Lab 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44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BBAAB2C-BB28-3C49-A29A-F51FC7F2F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Purpose of lab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DB1E8-E15C-4279-9C33-8EFB02E2AF5F}"/>
              </a:ext>
            </a:extLst>
          </p:cNvPr>
          <p:cNvSpPr txBox="1"/>
          <p:nvPr/>
        </p:nvSpPr>
        <p:spPr>
          <a:xfrm>
            <a:off x="636373" y="1470454"/>
            <a:ext cx="7346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Try out different forms of parallelism: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Run code snippet in 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Build one job in parallel</a:t>
            </a:r>
          </a:p>
          <a:p>
            <a:endParaRPr lang="en-SE" dirty="0"/>
          </a:p>
          <a:p>
            <a:r>
              <a:rPr lang="en-SE" dirty="0"/>
              <a:t>Remember that you have the </a:t>
            </a:r>
            <a:r>
              <a:rPr lang="en-SE" dirty="0" err="1"/>
              <a:t>cheatsheets</a:t>
            </a:r>
            <a:r>
              <a:rPr lang="en-SE" dirty="0"/>
              <a:t> if you need help or you can send a message to us. </a:t>
            </a:r>
            <a:r>
              <a:rPr lang="en-GB" dirty="0">
                <a:hlinkClick r:id="rId2"/>
              </a:rPr>
              <a:t>Labs and </a:t>
            </a:r>
            <a:r>
              <a:rPr lang="en-GB" dirty="0" err="1">
                <a:hlinkClick r:id="rId2"/>
              </a:rPr>
              <a:t>cheatsheets</a:t>
            </a:r>
            <a:r>
              <a:rPr lang="en-SE" dirty="0"/>
              <a:t> </a:t>
            </a:r>
          </a:p>
          <a:p>
            <a:endParaRPr lang="en-SE" dirty="0"/>
          </a:p>
          <a:p>
            <a:r>
              <a:rPr lang="en-SE" dirty="0"/>
              <a:t>NOTE: All exercises assume that you </a:t>
            </a:r>
            <a:r>
              <a:rPr lang="en-GB" dirty="0"/>
              <a:t>ha</a:t>
            </a:r>
            <a:r>
              <a:rPr lang="en-SE" dirty="0" err="1"/>
              <a:t>ve</a:t>
            </a:r>
            <a:r>
              <a:rPr lang="en-SE" dirty="0"/>
              <a:t> gone through the presentation by David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785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D3EEF-D246-4838-862D-A664266F0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Run snippet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B8BE-CB02-44DC-A3BE-5798E5A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E" sz="2000" dirty="0">
                <a:latin typeface="Univers LT Std 47 Cn Lt"/>
              </a:rPr>
              <a:t>Create a Pipeline job called “Lab 4_1 &lt;your name&gt;”</a:t>
            </a:r>
          </a:p>
          <a:p>
            <a:r>
              <a:rPr lang="en-SE" sz="2000" dirty="0">
                <a:latin typeface="Univers LT Std 47 Cn Lt"/>
              </a:rPr>
              <a:t>The job should be run manually </a:t>
            </a:r>
          </a:p>
          <a:p>
            <a:r>
              <a:rPr lang="en-SE" sz="2000" dirty="0"/>
              <a:t>The pipeline should have 3 stages:</a:t>
            </a:r>
          </a:p>
          <a:p>
            <a:pPr lvl="1"/>
            <a:r>
              <a:rPr lang="en-SE" sz="2000" dirty="0"/>
              <a:t>Setup</a:t>
            </a:r>
          </a:p>
          <a:p>
            <a:pPr lvl="2"/>
            <a:r>
              <a:rPr lang="en-SE" sz="1600" dirty="0"/>
              <a:t>Clone the repository </a:t>
            </a:r>
            <a:r>
              <a:rPr lang="en-GB" sz="1600" dirty="0">
                <a:hlinkClick r:id="rId2"/>
              </a:rPr>
              <a:t>https://github.com/dev4242/project-x/</a:t>
            </a:r>
            <a:endParaRPr lang="en-SE" sz="1600" dirty="0"/>
          </a:p>
          <a:p>
            <a:pPr lvl="1"/>
            <a:r>
              <a:rPr lang="en-SE" sz="2000" dirty="0"/>
              <a:t>Build</a:t>
            </a:r>
          </a:p>
          <a:p>
            <a:pPr lvl="2"/>
            <a:r>
              <a:rPr lang="en-SE" sz="1600" dirty="0"/>
              <a:t>Test all the apps in parallel using a code snippet</a:t>
            </a:r>
          </a:p>
          <a:p>
            <a:pPr lvl="1"/>
            <a:r>
              <a:rPr lang="en-SE" sz="2100" dirty="0"/>
              <a:t> </a:t>
            </a:r>
            <a:r>
              <a:rPr lang="en-SE" sz="2100" dirty="0" err="1"/>
              <a:t>Cleanup</a:t>
            </a:r>
            <a:endParaRPr lang="en-SE" sz="2100" dirty="0"/>
          </a:p>
          <a:p>
            <a:pPr lvl="2"/>
            <a:r>
              <a:rPr lang="en-SE" sz="1600" dirty="0"/>
              <a:t>Clean the workspace</a:t>
            </a:r>
          </a:p>
          <a:p>
            <a:r>
              <a:rPr lang="en-SE" sz="2000" dirty="0"/>
              <a:t>You will be using the parallel function for this: </a:t>
            </a:r>
            <a:r>
              <a:rPr lang="en-GB" sz="2000" dirty="0">
                <a:hlinkClick r:id="rId3"/>
              </a:rPr>
              <a:t>Parallel()</a:t>
            </a:r>
            <a:r>
              <a:rPr lang="en-SE" sz="2000" dirty="0"/>
              <a:t>. The examples are in declarative pipeline. Our solution is written with scripted pipelines. We suggest learning scripted pipeline but you can write this with declarative pipeline if you want to.</a:t>
            </a:r>
          </a:p>
          <a:p>
            <a:pPr marL="0" indent="0">
              <a:buNone/>
            </a:pPr>
            <a:endParaRPr lang="en-SE" sz="2400" dirty="0"/>
          </a:p>
          <a:p>
            <a:endParaRPr lang="en-S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B8A3B-3CC3-415B-973E-CE03050A3B5D}"/>
              </a:ext>
            </a:extLst>
          </p:cNvPr>
          <p:cNvSpPr txBox="1"/>
          <p:nvPr/>
        </p:nvSpPr>
        <p:spPr>
          <a:xfrm>
            <a:off x="2774093" y="5951493"/>
            <a:ext cx="61042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SE" sz="1400" dirty="0"/>
              <a:t>NOTE: For comparison, we have created a job that runs all the tests sequentially instead of parallel:  </a:t>
            </a:r>
            <a:r>
              <a:rPr lang="en-GB" sz="1400" dirty="0">
                <a:effectLst/>
                <a:hlinkClick r:id="rId4"/>
              </a:rPr>
              <a:t>Lab_4_Test_All_Apps_Sequentially</a:t>
            </a:r>
            <a:br>
              <a:rPr lang="en-SE" sz="1400" dirty="0">
                <a:effectLst/>
              </a:rPr>
            </a:br>
            <a:r>
              <a:rPr lang="en-SE" sz="1400" dirty="0">
                <a:effectLst/>
              </a:rPr>
              <a:t>Try it out to compare the time it takes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261791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D3EEF-D246-4838-862D-A664266F0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Build one job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B8BE-CB02-44DC-A3BE-5798E5A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E" sz="2000" dirty="0">
                <a:latin typeface="Univers LT Std 47 Cn Lt"/>
              </a:rPr>
              <a:t>Create a Pipeline job called “Lab 4_2 &lt;your name&gt;”</a:t>
            </a:r>
          </a:p>
          <a:p>
            <a:r>
              <a:rPr lang="en-SE" sz="2000" dirty="0">
                <a:latin typeface="Univers LT Std 47 Cn Lt"/>
              </a:rPr>
              <a:t>The job should be run manually </a:t>
            </a:r>
          </a:p>
          <a:p>
            <a:r>
              <a:rPr lang="en-SE" sz="2000" dirty="0"/>
              <a:t>The pipeline should have 3 stages:</a:t>
            </a:r>
          </a:p>
          <a:p>
            <a:pPr lvl="1"/>
            <a:r>
              <a:rPr lang="en-SE" sz="2000" dirty="0"/>
              <a:t>Setup</a:t>
            </a:r>
          </a:p>
          <a:p>
            <a:pPr lvl="2"/>
            <a:r>
              <a:rPr lang="en-SE" sz="1600" dirty="0"/>
              <a:t>Clone the repository </a:t>
            </a:r>
            <a:r>
              <a:rPr lang="en-GB" sz="1600" dirty="0">
                <a:hlinkClick r:id="rId2"/>
              </a:rPr>
              <a:t>https://github.com/dev4242/project-x/</a:t>
            </a:r>
            <a:endParaRPr lang="en-SE" sz="1600" dirty="0"/>
          </a:p>
          <a:p>
            <a:pPr lvl="1"/>
            <a:r>
              <a:rPr lang="en-SE" sz="2000" dirty="0"/>
              <a:t>Build</a:t>
            </a:r>
          </a:p>
          <a:p>
            <a:pPr lvl="2"/>
            <a:r>
              <a:rPr lang="en-SE" sz="1600" dirty="0"/>
              <a:t>Run the job “Lab2_2 Solution” for all applications in the repo with parameters for the test to be run.</a:t>
            </a:r>
          </a:p>
          <a:p>
            <a:pPr lvl="3"/>
            <a:r>
              <a:rPr lang="en-SE" sz="1400" dirty="0"/>
              <a:t>Check so that the runs are run in parallel when you run this job as well.</a:t>
            </a:r>
          </a:p>
          <a:p>
            <a:pPr lvl="1"/>
            <a:r>
              <a:rPr lang="en-SE" sz="2100" dirty="0"/>
              <a:t> </a:t>
            </a:r>
            <a:r>
              <a:rPr lang="en-SE" sz="2100" dirty="0" err="1"/>
              <a:t>Cleanup</a:t>
            </a:r>
            <a:endParaRPr lang="en-SE" sz="2100" dirty="0"/>
          </a:p>
          <a:p>
            <a:pPr lvl="2"/>
            <a:r>
              <a:rPr lang="en-SE" sz="1600" dirty="0"/>
              <a:t>Clean the workspace</a:t>
            </a:r>
            <a:endParaRPr lang="en-SE" sz="3300" dirty="0"/>
          </a:p>
          <a:p>
            <a:pPr marL="1371600" lvl="3" indent="0">
              <a:buNone/>
            </a:pPr>
            <a:endParaRPr lang="en-SE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B8A3B-3CC3-415B-973E-CE03050A3B5D}"/>
              </a:ext>
            </a:extLst>
          </p:cNvPr>
          <p:cNvSpPr txBox="1"/>
          <p:nvPr/>
        </p:nvSpPr>
        <p:spPr>
          <a:xfrm>
            <a:off x="1600201" y="5377931"/>
            <a:ext cx="61042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SE" sz="1400" dirty="0"/>
              <a:t>NOTE: For comparison, we have created a job that runs all the tests sequentially instead of parallel:  </a:t>
            </a:r>
            <a:r>
              <a:rPr lang="en-GB" sz="1400" dirty="0">
                <a:effectLst/>
                <a:hlinkClick r:id="rId3"/>
              </a:rPr>
              <a:t>Lab_4_Test_All_Apps_Sequentially</a:t>
            </a:r>
            <a:br>
              <a:rPr lang="en-SE" sz="1400" dirty="0">
                <a:effectLst/>
              </a:rPr>
            </a:br>
            <a:r>
              <a:rPr lang="en-SE" sz="1400" dirty="0">
                <a:effectLst/>
              </a:rPr>
              <a:t>Try it out to compare the time it takes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02362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396F4157FEE4292A7EF83797714DC" ma:contentTypeVersion="4" ma:contentTypeDescription="Create a new document." ma:contentTypeScope="" ma:versionID="81548173f5ee1588069c06f81e14cfa3">
  <xsd:schema xmlns:xsd="http://www.w3.org/2001/XMLSchema" xmlns:xs="http://www.w3.org/2001/XMLSchema" xmlns:p="http://schemas.microsoft.com/office/2006/metadata/properties" xmlns:ns2="a1ac9726-b83f-42dc-a605-e75bb9c48ba4" targetNamespace="http://schemas.microsoft.com/office/2006/metadata/properties" ma:root="true" ma:fieldsID="dd5947a7bd6df91e3f4f31a2582064f1" ns2:_="">
    <xsd:import namespace="a1ac9726-b83f-42dc-a605-e75bb9c48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c9726-b83f-42dc-a605-e75bb9c48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065ED9-4EB9-4C9D-A8FF-DB78603DC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c9726-b83f-42dc-a605-e75bb9c48b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48DB61-4309-4420-A50F-24C89EDC7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BF6CC-2A15-4232-BB7D-3CD9D6192209}">
  <ds:schemaRefs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1ac9726-b83f-42dc-a605-e75bb9c48ba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335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Univers LT Std 47 Cn Lt</vt:lpstr>
      <vt:lpstr>Univers LT Std 59 UltraCn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Ookami</dc:creator>
  <cp:lastModifiedBy>Nikolai Dahlberg</cp:lastModifiedBy>
  <cp:revision>2</cp:revision>
  <dcterms:created xsi:type="dcterms:W3CDTF">2020-10-26T18:55:44Z</dcterms:created>
  <dcterms:modified xsi:type="dcterms:W3CDTF">2020-11-02T06:35:45Z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0x010100646396F4157FEE4292A7EF83797714DC</vt:lpwstr>
  </property>
</Properties>
</file>