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20" d="100"/>
          <a:sy n="120" d="100"/>
        </p:scale>
        <p:origin x="-810" y="-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F9DD-A95A-4030-9218-1A1AF29BA6DB}" type="datetimeFigureOut">
              <a:rPr lang="ru-RU" smtClean="0"/>
              <a:pPr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F203-B58E-4E95-8784-03248D6567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F9DD-A95A-4030-9218-1A1AF29BA6DB}" type="datetimeFigureOut">
              <a:rPr lang="ru-RU" smtClean="0"/>
              <a:pPr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F203-B58E-4E95-8784-03248D6567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F9DD-A95A-4030-9218-1A1AF29BA6DB}" type="datetimeFigureOut">
              <a:rPr lang="ru-RU" smtClean="0"/>
              <a:pPr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F203-B58E-4E95-8784-03248D6567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F9DD-A95A-4030-9218-1A1AF29BA6DB}" type="datetimeFigureOut">
              <a:rPr lang="ru-RU" smtClean="0"/>
              <a:pPr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F203-B58E-4E95-8784-03248D6567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F9DD-A95A-4030-9218-1A1AF29BA6DB}" type="datetimeFigureOut">
              <a:rPr lang="ru-RU" smtClean="0"/>
              <a:pPr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F203-B58E-4E95-8784-03248D6567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F9DD-A95A-4030-9218-1A1AF29BA6DB}" type="datetimeFigureOut">
              <a:rPr lang="ru-RU" smtClean="0"/>
              <a:pPr/>
              <a:t>10.02.2018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F203-B58E-4E95-8784-03248D6567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F9DD-A95A-4030-9218-1A1AF29BA6DB}" type="datetimeFigureOut">
              <a:rPr lang="ru-RU" smtClean="0"/>
              <a:pPr/>
              <a:t>10.02.2018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F203-B58E-4E95-8784-03248D6567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F9DD-A95A-4030-9218-1A1AF29BA6DB}" type="datetimeFigureOut">
              <a:rPr lang="ru-RU" smtClean="0"/>
              <a:pPr/>
              <a:t>10.02.2018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F203-B58E-4E95-8784-03248D6567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F9DD-A95A-4030-9218-1A1AF29BA6DB}" type="datetimeFigureOut">
              <a:rPr lang="ru-RU" smtClean="0"/>
              <a:pPr/>
              <a:t>10.02.2018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F203-B58E-4E95-8784-03248D6567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F9DD-A95A-4030-9218-1A1AF29BA6DB}" type="datetimeFigureOut">
              <a:rPr lang="ru-RU" smtClean="0"/>
              <a:pPr/>
              <a:t>10.02.2018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F203-B58E-4E95-8784-03248D6567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F9DD-A95A-4030-9218-1A1AF29BA6DB}" type="datetimeFigureOut">
              <a:rPr lang="ru-RU" smtClean="0"/>
              <a:pPr/>
              <a:t>10.02.2018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F203-B58E-4E95-8784-03248D6567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F9DD-A95A-4030-9218-1A1AF29BA6DB}" type="datetimeFigureOut">
              <a:rPr lang="ru-RU" smtClean="0"/>
              <a:pPr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F203-B58E-4E95-8784-03248D65679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qkWdFj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s://goo.gl/N8ykr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 descr="bul_dao_A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32616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2214546"/>
            <a:ext cx="6858000" cy="4085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2214546"/>
            <a:ext cx="6858000" cy="3571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712478" y="500034"/>
            <a:ext cx="788356" cy="74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300" dirty="0" smtClean="0"/>
              <a:t>ВИПУСК </a:t>
            </a:r>
          </a:p>
          <a:p>
            <a:pPr algn="ctr">
              <a:lnSpc>
                <a:spcPts val="1400"/>
              </a:lnSpc>
            </a:pPr>
            <a:r>
              <a:rPr lang="ru-RU" b="1" dirty="0" smtClean="0"/>
              <a:t>6 </a:t>
            </a:r>
          </a:p>
          <a:p>
            <a:pPr algn="ctr">
              <a:lnSpc>
                <a:spcPts val="900"/>
              </a:lnSpc>
            </a:pPr>
            <a:r>
              <a:rPr lang="uk-UA" sz="1000" dirty="0" smtClean="0"/>
              <a:t>лютий</a:t>
            </a:r>
            <a:r>
              <a:rPr lang="en-US" sz="1000" dirty="0" smtClean="0"/>
              <a:t>’1</a:t>
            </a:r>
            <a:r>
              <a:rPr lang="uk-UA" sz="1000" dirty="0" smtClean="0"/>
              <a:t>8</a:t>
            </a:r>
            <a:endParaRPr lang="en-US" sz="1000" dirty="0" smtClean="0"/>
          </a:p>
          <a:p>
            <a:pPr algn="ctr">
              <a:lnSpc>
                <a:spcPts val="1200"/>
              </a:lnSpc>
            </a:pP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71678" y="2214546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ТЕРМІНОВО В НОМЕР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60848" y="2771800"/>
            <a:ext cx="4536504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/>
              <a:t>Система автоматичної реєстрації податкових накладних </a:t>
            </a:r>
          </a:p>
          <a:p>
            <a:endParaRPr lang="uk-UA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uk-UA" sz="1100" dirty="0" smtClean="0"/>
              <a:t>Автоматична реєстрація податкових накладних, яка почала працювати влітку минулого року, викликала багато нарікань з боку підприємців. Хоча сама ідея автоматизації цих процесів для пришвидшення, і головне, зменшення </a:t>
            </a:r>
            <a:r>
              <a:rPr lang="uk-UA" sz="1100" dirty="0" err="1" smtClean="0"/>
              <a:t>дискреції</a:t>
            </a:r>
            <a:r>
              <a:rPr lang="uk-UA" sz="1100" dirty="0" smtClean="0"/>
              <a:t> (та корупції), була прогресивною, реалізація виявилась недосконалою. </a:t>
            </a:r>
          </a:p>
          <a:p>
            <a:endParaRPr lang="uk-UA" sz="1100" dirty="0" smtClean="0"/>
          </a:p>
          <a:p>
            <a:r>
              <a:rPr lang="uk-UA" sz="1100" dirty="0" smtClean="0"/>
              <a:t>Міністерство фінансів спільно з представниками бізнес-громадськості витратили декілька місяців, щоб підготувати відповідні зміни. За посиланням ви знайдете проект постанови та перелік конкретних змін, що пропонуються. Здебільшого вони стосуються критеріїв, за якими визначається і блокується підозріла накладна. </a:t>
            </a:r>
          </a:p>
          <a:p>
            <a:endParaRPr lang="uk-UA" sz="1100" dirty="0" smtClean="0"/>
          </a:p>
          <a:p>
            <a:r>
              <a:rPr lang="uk-UA" sz="1100" dirty="0" smtClean="0"/>
              <a:t>Бізнес має бути готовий до відстоювання своїх інтересів у цьому питанні.</a:t>
            </a:r>
          </a:p>
          <a:p>
            <a:endParaRPr lang="uk-UA" sz="1100" dirty="0" smtClean="0"/>
          </a:p>
          <a:p>
            <a:endParaRPr lang="uk-UA" sz="1100" dirty="0" smtClean="0"/>
          </a:p>
          <a:p>
            <a:endParaRPr lang="uk-UA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uk-UA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uk-UA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uk-UA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uk-UA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uk-UA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uk-UA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uk-UA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uk-UA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uk-UA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132856" y="5940152"/>
            <a:ext cx="243744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132856" y="5940152"/>
            <a:ext cx="22910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b="1" dirty="0" smtClean="0">
                <a:solidFill>
                  <a:schemeClr val="bg1">
                    <a:lumMod val="50000"/>
                  </a:schemeClr>
                </a:solidFill>
              </a:rPr>
              <a:t>ДЕТАЛЬНІШЕ: </a:t>
            </a:r>
            <a:r>
              <a:rPr lang="en-US" sz="1100" dirty="0" smtClean="0">
                <a:hlinkClick r:id="rId3"/>
              </a:rPr>
              <a:t>https://goo.gl/qkWdFj</a:t>
            </a:r>
            <a:r>
              <a:rPr lang="ru-RU" sz="1100" dirty="0" smtClean="0"/>
              <a:t> 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060848" y="6444208"/>
            <a:ext cx="429711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/>
              <a:t>Скільки коштує заплатити податки?</a:t>
            </a:r>
          </a:p>
          <a:p>
            <a:endParaRPr lang="uk-UA" sz="1100" dirty="0" smtClean="0"/>
          </a:p>
          <a:p>
            <a:r>
              <a:rPr lang="uk-UA" sz="1100" dirty="0" smtClean="0"/>
              <a:t>Дослідження МВФ доводить: українському бізнесу дотримування норм діючого податкового законодавства дорожче, ніж бізнесу в інших країнах. Співвідношення витрат до виручки складає для малих та середніх підприємств 117%. Для порівняння – в Нідерландах це співвідношення – 3,3%, в Канаді – 1,67%. </a:t>
            </a:r>
          </a:p>
          <a:p>
            <a:endParaRPr lang="uk-UA" sz="1100" dirty="0" smtClean="0"/>
          </a:p>
          <a:p>
            <a:r>
              <a:rPr lang="uk-UA" sz="1100" dirty="0" smtClean="0"/>
              <a:t>Висновок: або МСБ приречений на нерівну конкуренцію та вливання до складу великих корпорацій, або він згуртується і домагатиметься реальної дерегуляції та спрощення податкового адміністрування. </a:t>
            </a:r>
            <a:endParaRPr lang="ru-RU" sz="11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132856" y="8532440"/>
            <a:ext cx="2448272" cy="273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2204864" y="8532440"/>
            <a:ext cx="22781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b="1" dirty="0" smtClean="0">
                <a:solidFill>
                  <a:schemeClr val="bg1">
                    <a:lumMod val="50000"/>
                  </a:schemeClr>
                </a:solidFill>
              </a:rPr>
              <a:t>ДЕТАЛЬНІШЕ: </a:t>
            </a:r>
            <a:r>
              <a:rPr lang="en-US" sz="1100" dirty="0" smtClean="0">
                <a:hlinkClick r:id="rId4"/>
              </a:rPr>
              <a:t>https://goo.gl/N8ykrV</a:t>
            </a:r>
            <a:r>
              <a:rPr lang="uk-UA" sz="1100" dirty="0" smtClean="0"/>
              <a:t> 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 flipV="1">
            <a:off x="0" y="9001156"/>
            <a:ext cx="6858000" cy="1885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-24" y="2214546"/>
            <a:ext cx="2071702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Результат пошуку зображень за запитом &quot;блокировка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632" y="3635896"/>
            <a:ext cx="1800200" cy="1350150"/>
          </a:xfrm>
          <a:prstGeom prst="rect">
            <a:avLst/>
          </a:prstGeom>
          <a:noFill/>
        </p:spPr>
      </p:pic>
      <p:pic>
        <p:nvPicPr>
          <p:cNvPr id="1028" name="Picture 4" descr="Пов’язане зображення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6632" y="7020272"/>
            <a:ext cx="1800200" cy="11896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199</Words>
  <Application>Microsoft Office PowerPoint</Application>
  <PresentationFormat>Экран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Андрей</dc:creator>
  <cp:lastModifiedBy>Дмитрий</cp:lastModifiedBy>
  <cp:revision>38</cp:revision>
  <dcterms:created xsi:type="dcterms:W3CDTF">2017-10-30T12:14:15Z</dcterms:created>
  <dcterms:modified xsi:type="dcterms:W3CDTF">2018-02-10T12:32:53Z</dcterms:modified>
</cp:coreProperties>
</file>