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74" r:id="rId7"/>
    <p:sldId id="272" r:id="rId8"/>
    <p:sldId id="260" r:id="rId9"/>
    <p:sldId id="261" r:id="rId10"/>
    <p:sldId id="262" r:id="rId11"/>
    <p:sldId id="263" r:id="rId12"/>
    <p:sldId id="264" r:id="rId13"/>
    <p:sldId id="265" r:id="rId14"/>
    <p:sldId id="266" r:id="rId15"/>
    <p:sldId id="271" r:id="rId16"/>
    <p:sldId id="270" r:id="rId17"/>
    <p:sldId id="267" r:id="rId18"/>
    <p:sldId id="269"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basis-nlp-research.herokuapp.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basis-nlp-research.herokuapp.com/" TargetMode="Externa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dropbox.com/home?preview=Achelois_video_demo.mov" TargetMode="External"/><Relationship Id="rId3" Type="http://schemas.openxmlformats.org/officeDocument/2006/relationships/hyperlink" Target="https://www.luis.ai/home" TargetMode="External"/><Relationship Id="rId7" Type="http://schemas.openxmlformats.org/officeDocument/2006/relationships/hyperlink" Target="https://debasis-nlp-research.herokuapp.com/" TargetMode="External"/><Relationship Id="rId2" Type="http://schemas.openxmlformats.org/officeDocument/2006/relationships/hyperlink" Target="https://wit.ai/" TargetMode="External"/><Relationship Id="rId1" Type="http://schemas.openxmlformats.org/officeDocument/2006/relationships/slideLayout" Target="../slideLayouts/slideLayout2.xml"/><Relationship Id="rId6" Type="http://schemas.openxmlformats.org/officeDocument/2006/relationships/hyperlink" Target="https://github.com/dev5680/nlp-debasis-research" TargetMode="External"/><Relationship Id="rId5" Type="http://schemas.openxmlformats.org/officeDocument/2006/relationships/hyperlink" Target="https://www.techemergence.com/chatbots-for-healthcare-comparison/" TargetMode="External"/><Relationship Id="rId4" Type="http://schemas.openxmlformats.org/officeDocument/2006/relationships/hyperlink" Target="http://medicalfuturist.com/chatbots-health-assistants/"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Natural Language Processing Application Investigation Report</a:t>
            </a:r>
            <a:endParaRPr lang="en-US" sz="3200" dirty="0"/>
          </a:p>
        </p:txBody>
      </p:sp>
      <p:sp>
        <p:nvSpPr>
          <p:cNvPr id="3" name="Subtitle 2"/>
          <p:cNvSpPr>
            <a:spLocks noGrp="1"/>
          </p:cNvSpPr>
          <p:nvPr>
            <p:ph type="subTitle" idx="1"/>
          </p:nvPr>
        </p:nvSpPr>
        <p:spPr/>
        <p:txBody>
          <a:bodyPr/>
          <a:lstStyle/>
          <a:p>
            <a:r>
              <a:rPr lang="en-US" dirty="0"/>
              <a:t>Human Computer Interfaces / Conversational Agents, including “</a:t>
            </a:r>
            <a:r>
              <a:rPr lang="en-US" dirty="0" err="1"/>
              <a:t>chatbots</a:t>
            </a:r>
            <a:r>
              <a:rPr lang="en-US" dirty="0"/>
              <a:t>”</a:t>
            </a:r>
            <a:endParaRPr lang="en-US" dirty="0"/>
          </a:p>
        </p:txBody>
      </p:sp>
      <p:pic>
        <p:nvPicPr>
          <p:cNvPr id="4" name="image4.png" descr="Image result for syracuse university logo"/>
          <p:cNvPicPr/>
          <p:nvPr/>
        </p:nvPicPr>
        <p:blipFill>
          <a:blip r:embed="rId2" cstate="print"/>
          <a:stretch>
            <a:fillRect/>
          </a:stretch>
        </p:blipFill>
        <p:spPr>
          <a:xfrm>
            <a:off x="10280839" y="76217"/>
            <a:ext cx="1812290" cy="1812290"/>
          </a:xfrm>
          <a:prstGeom prst="rect">
            <a:avLst/>
          </a:prstGeom>
        </p:spPr>
      </p:pic>
      <p:pic>
        <p:nvPicPr>
          <p:cNvPr id="5" name="image1.png" descr="Image result for ischool logo"/>
          <p:cNvPicPr/>
          <p:nvPr/>
        </p:nvPicPr>
        <p:blipFill>
          <a:blip r:embed="rId3" cstate="print"/>
          <a:stretch>
            <a:fillRect/>
          </a:stretch>
        </p:blipFill>
        <p:spPr>
          <a:xfrm>
            <a:off x="120890" y="76217"/>
            <a:ext cx="1965960" cy="1433195"/>
          </a:xfrm>
          <a:prstGeom prst="rect">
            <a:avLst/>
          </a:prstGeom>
        </p:spPr>
      </p:pic>
      <p:sp>
        <p:nvSpPr>
          <p:cNvPr id="6" name="TextBox 5"/>
          <p:cNvSpPr txBox="1"/>
          <p:nvPr/>
        </p:nvSpPr>
        <p:spPr>
          <a:xfrm>
            <a:off x="9434056" y="3204518"/>
            <a:ext cx="2146742" cy="646331"/>
          </a:xfrm>
          <a:prstGeom prst="rect">
            <a:avLst/>
          </a:prstGeom>
          <a:noFill/>
        </p:spPr>
        <p:txBody>
          <a:bodyPr wrap="none" rtlCol="0">
            <a:spAutoFit/>
          </a:bodyPr>
          <a:lstStyle/>
          <a:p>
            <a:r>
              <a:rPr lang="en-US" dirty="0"/>
              <a:t>Debasis Chatterjee</a:t>
            </a:r>
            <a:br>
              <a:rPr lang="en-US" dirty="0"/>
            </a:br>
            <a:r>
              <a:rPr lang="en-US" dirty="0"/>
              <a:t>SUID: 233176962</a:t>
            </a:r>
          </a:p>
        </p:txBody>
      </p:sp>
    </p:spTree>
    <p:extLst>
      <p:ext uri="{BB962C8B-B14F-4D97-AF65-F5344CB8AC3E}">
        <p14:creationId xmlns:p14="http://schemas.microsoft.com/office/powerpoint/2010/main" val="3062918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Various </a:t>
            </a:r>
            <a:r>
              <a:rPr lang="en-US" b="1" dirty="0" err="1" smtClean="0"/>
              <a:t>Chatbots</a:t>
            </a:r>
            <a:r>
              <a:rPr lang="en-US" b="1" dirty="0" smtClean="0"/>
              <a:t>, Pros and Cons</a:t>
            </a:r>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88558381"/>
              </p:ext>
            </p:extLst>
          </p:nvPr>
        </p:nvGraphicFramePr>
        <p:xfrm>
          <a:off x="749645" y="2111508"/>
          <a:ext cx="10264344" cy="4546600"/>
        </p:xfrm>
        <a:graphic>
          <a:graphicData uri="http://schemas.openxmlformats.org/drawingml/2006/table">
            <a:tbl>
              <a:tblPr firstRow="1" firstCol="1" lastRow="1" lastCol="1" bandRow="1" bandCol="1">
                <a:tableStyleId>{5C22544A-7EE6-4342-B048-85BDC9FD1C3A}</a:tableStyleId>
              </a:tblPr>
              <a:tblGrid>
                <a:gridCol w="627690"/>
                <a:gridCol w="3235854"/>
                <a:gridCol w="2751438"/>
                <a:gridCol w="3649362"/>
              </a:tblGrid>
              <a:tr h="123032">
                <a:tc>
                  <a:txBody>
                    <a:bodyPr/>
                    <a:lstStyle/>
                    <a:p>
                      <a:pPr marL="56515" marR="54610" algn="ctr">
                        <a:spcBef>
                          <a:spcPts val="220"/>
                        </a:spcBef>
                        <a:spcAft>
                          <a:spcPts val="0"/>
                        </a:spcAft>
                      </a:pPr>
                      <a:r>
                        <a:rPr lang="en-US" sz="1200" dirty="0">
                          <a:solidFill>
                            <a:schemeClr val="bg1"/>
                          </a:solidFill>
                          <a:effectLst/>
                        </a:rPr>
                        <a:t>Platforms</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776605" marR="774700" algn="ctr">
                        <a:spcBef>
                          <a:spcPts val="220"/>
                        </a:spcBef>
                        <a:spcAft>
                          <a:spcPts val="0"/>
                        </a:spcAft>
                      </a:pPr>
                      <a:r>
                        <a:rPr lang="en-US" sz="1200" dirty="0">
                          <a:solidFill>
                            <a:schemeClr val="bg1"/>
                          </a:solidFill>
                          <a:effectLst/>
                        </a:rPr>
                        <a:t>wit.ai</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735330" marR="732790" algn="ctr">
                        <a:spcBef>
                          <a:spcPts val="220"/>
                        </a:spcBef>
                        <a:spcAft>
                          <a:spcPts val="0"/>
                        </a:spcAft>
                      </a:pPr>
                      <a:r>
                        <a:rPr lang="en-US" sz="1200">
                          <a:solidFill>
                            <a:schemeClr val="bg1"/>
                          </a:solidFill>
                          <a:effectLst/>
                        </a:rPr>
                        <a:t>luis.ai</a:t>
                      </a:r>
                      <a:endParaRPr lang="en-US" sz="12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590550" marR="0">
                        <a:spcBef>
                          <a:spcPts val="220"/>
                        </a:spcBef>
                        <a:spcAft>
                          <a:spcPts val="0"/>
                        </a:spcAft>
                      </a:pPr>
                      <a:r>
                        <a:rPr lang="en-US" sz="1200">
                          <a:solidFill>
                            <a:schemeClr val="bg1"/>
                          </a:solidFill>
                          <a:effectLst/>
                        </a:rPr>
                        <a:t>Dialogflow</a:t>
                      </a:r>
                      <a:endParaRPr lang="en-US" sz="1200">
                        <a:solidFill>
                          <a:schemeClr val="bg1"/>
                        </a:solidFill>
                        <a:effectLst/>
                        <a:latin typeface="Times New Roman" panose="02020603050405020304" pitchFamily="18" charset="0"/>
                        <a:ea typeface="Times New Roman" panose="02020603050405020304" pitchFamily="18" charset="0"/>
                      </a:endParaRPr>
                    </a:p>
                  </a:txBody>
                  <a:tcPr marL="0" marR="0" marT="0" marB="0"/>
                </a:tc>
              </a:tr>
              <a:tr h="1355372">
                <a:tc>
                  <a:txBody>
                    <a:bodyPr/>
                    <a:lstStyle/>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56515" marR="55880" algn="l">
                        <a:spcBef>
                          <a:spcPts val="885"/>
                        </a:spcBef>
                        <a:spcAft>
                          <a:spcPts val="0"/>
                        </a:spcAft>
                      </a:pPr>
                      <a:r>
                        <a:rPr lang="en-US" sz="1200">
                          <a:solidFill>
                            <a:schemeClr val="bg1"/>
                          </a:solidFill>
                          <a:effectLst/>
                        </a:rPr>
                        <a:t>Description</a:t>
                      </a:r>
                      <a:endParaRPr lang="en-US" sz="12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342900" marR="63500" lvl="0" indent="-342900" algn="l">
                        <a:spcBef>
                          <a:spcPts val="0"/>
                        </a:spcBef>
                        <a:spcAft>
                          <a:spcPts val="0"/>
                        </a:spcAft>
                        <a:buSzPts val="1200"/>
                        <a:buFont typeface="Symbol" panose="05050102010706020507" pitchFamily="18" charset="2"/>
                        <a:buChar char=""/>
                        <a:tabLst>
                          <a:tab pos="295910" algn="l"/>
                        </a:tabLst>
                      </a:pPr>
                      <a:r>
                        <a:rPr lang="en-US" sz="1200" b="0" dirty="0">
                          <a:solidFill>
                            <a:schemeClr val="bg1"/>
                          </a:solidFill>
                          <a:effectLst/>
                        </a:rPr>
                        <a:t>Allows to easily create text or voice-based </a:t>
                      </a:r>
                      <a:r>
                        <a:rPr lang="en-US" sz="1200" b="0" spc="-20" dirty="0">
                          <a:solidFill>
                            <a:schemeClr val="bg1"/>
                          </a:solidFill>
                          <a:effectLst/>
                        </a:rPr>
                        <a:t>bots </a:t>
                      </a:r>
                      <a:r>
                        <a:rPr lang="en-US" sz="1200" b="0" dirty="0">
                          <a:solidFill>
                            <a:schemeClr val="bg1"/>
                          </a:solidFill>
                          <a:effectLst/>
                        </a:rPr>
                        <a:t>that humans can chat</a:t>
                      </a:r>
                      <a:r>
                        <a:rPr lang="en-US" sz="1200" b="0" spc="-120" dirty="0">
                          <a:solidFill>
                            <a:schemeClr val="bg1"/>
                          </a:solidFill>
                          <a:effectLst/>
                        </a:rPr>
                        <a:t> </a:t>
                      </a:r>
                      <a:r>
                        <a:rPr lang="en-US" sz="1200" b="0" spc="-20" dirty="0">
                          <a:solidFill>
                            <a:schemeClr val="bg1"/>
                          </a:solidFill>
                          <a:effectLst/>
                        </a:rPr>
                        <a:t>with </a:t>
                      </a:r>
                      <a:r>
                        <a:rPr lang="en-US" sz="1200" b="0" dirty="0">
                          <a:solidFill>
                            <a:schemeClr val="bg1"/>
                          </a:solidFill>
                          <a:effectLst/>
                        </a:rPr>
                        <a:t>on their </a:t>
                      </a:r>
                      <a:r>
                        <a:rPr lang="en-US" sz="1200" b="0" spc="-15" dirty="0">
                          <a:solidFill>
                            <a:schemeClr val="bg1"/>
                          </a:solidFill>
                          <a:effectLst/>
                        </a:rPr>
                        <a:t>preferred </a:t>
                      </a:r>
                      <a:r>
                        <a:rPr lang="en-US" sz="1200" b="0" dirty="0">
                          <a:solidFill>
                            <a:schemeClr val="bg1"/>
                          </a:solidFill>
                          <a:effectLst/>
                        </a:rPr>
                        <a:t>messaging</a:t>
                      </a:r>
                      <a:r>
                        <a:rPr lang="en-US" sz="1200" b="0" spc="-15" dirty="0">
                          <a:solidFill>
                            <a:schemeClr val="bg1"/>
                          </a:solidFill>
                          <a:effectLst/>
                        </a:rPr>
                        <a:t> </a:t>
                      </a:r>
                      <a:r>
                        <a:rPr lang="en-US" sz="1200" b="0" dirty="0">
                          <a:solidFill>
                            <a:schemeClr val="bg1"/>
                          </a:solidFill>
                          <a:effectLst/>
                        </a:rPr>
                        <a:t>platform.</a:t>
                      </a:r>
                    </a:p>
                    <a:p>
                      <a:pPr marL="342900" marR="63500" lvl="0" indent="-342900" algn="l">
                        <a:spcBef>
                          <a:spcPts val="0"/>
                        </a:spcBef>
                        <a:spcAft>
                          <a:spcPts val="0"/>
                        </a:spcAft>
                        <a:buSzPts val="1200"/>
                        <a:buFont typeface="Symbol" panose="05050102010706020507" pitchFamily="18" charset="2"/>
                        <a:buChar char=""/>
                        <a:tabLst>
                          <a:tab pos="295910" algn="l"/>
                        </a:tabLst>
                      </a:pPr>
                      <a:r>
                        <a:rPr lang="en-US" sz="1200" b="0" dirty="0">
                          <a:solidFill>
                            <a:schemeClr val="bg1"/>
                          </a:solidFill>
                          <a:effectLst/>
                        </a:rPr>
                        <a:t>It allows to understand user input after certain training, identify intents, extract entities, </a:t>
                      </a:r>
                      <a:r>
                        <a:rPr lang="en-US" sz="1200" b="0" spc="-25" dirty="0">
                          <a:solidFill>
                            <a:schemeClr val="bg1"/>
                          </a:solidFill>
                          <a:effectLst/>
                        </a:rPr>
                        <a:t>and </a:t>
                      </a:r>
                      <a:r>
                        <a:rPr lang="en-US" sz="1200" b="0" dirty="0">
                          <a:solidFill>
                            <a:schemeClr val="bg1"/>
                          </a:solidFill>
                          <a:effectLst/>
                        </a:rPr>
                        <a:t>predict what the </a:t>
                      </a:r>
                      <a:r>
                        <a:rPr lang="en-US" sz="1200" b="0" spc="-25" dirty="0">
                          <a:solidFill>
                            <a:schemeClr val="bg1"/>
                          </a:solidFill>
                          <a:effectLst/>
                        </a:rPr>
                        <a:t>bot </a:t>
                      </a:r>
                      <a:r>
                        <a:rPr lang="en-US" sz="1200" b="0" dirty="0">
                          <a:solidFill>
                            <a:schemeClr val="bg1"/>
                          </a:solidFill>
                          <a:effectLst/>
                        </a:rPr>
                        <a:t>should do based on</a:t>
                      </a:r>
                      <a:r>
                        <a:rPr lang="en-US" sz="1200" b="0" spc="220" dirty="0">
                          <a:solidFill>
                            <a:schemeClr val="bg1"/>
                          </a:solidFill>
                          <a:effectLst/>
                        </a:rPr>
                        <a:t> </a:t>
                      </a:r>
                      <a:r>
                        <a:rPr lang="en-US" sz="1200" b="0" spc="-30" dirty="0">
                          <a:solidFill>
                            <a:schemeClr val="bg1"/>
                          </a:solidFill>
                          <a:effectLst/>
                        </a:rPr>
                        <a:t>the</a:t>
                      </a:r>
                      <a:endParaRPr lang="en-US" sz="1200" b="0" dirty="0">
                        <a:solidFill>
                          <a:schemeClr val="bg1"/>
                        </a:solidFill>
                        <a:effectLst/>
                      </a:endParaRPr>
                    </a:p>
                    <a:p>
                      <a:pPr marL="295275" marR="63500" algn="l">
                        <a:lnSpc>
                          <a:spcPts val="1350"/>
                        </a:lnSpc>
                        <a:spcBef>
                          <a:spcPts val="0"/>
                        </a:spcBef>
                        <a:spcAft>
                          <a:spcPts val="0"/>
                        </a:spcAft>
                      </a:pPr>
                      <a:r>
                        <a:rPr lang="en-US" sz="1200" b="0" dirty="0">
                          <a:solidFill>
                            <a:schemeClr val="bg1"/>
                          </a:solidFill>
                          <a:effectLst/>
                        </a:rPr>
                        <a:t>current context and user query.</a:t>
                      </a:r>
                      <a:endParaRPr lang="en-US" sz="1200" b="0" dirty="0">
                        <a:solidFill>
                          <a:schemeClr val="bg1"/>
                        </a:solidFill>
                        <a:effectLst/>
                        <a:latin typeface="Times New Roman" panose="02020603050405020304" pitchFamily="18" charset="0"/>
                        <a:ea typeface="Times New Roman" panose="02020603050405020304" pitchFamily="18" charset="0"/>
                      </a:endParaRPr>
                    </a:p>
                  </a:txBody>
                  <a:tcPr marL="0" marR="0" marT="0" marB="0">
                    <a:solidFill>
                      <a:schemeClr val="accent1">
                        <a:lumMod val="20000"/>
                        <a:lumOff val="80000"/>
                      </a:schemeClr>
                    </a:solidFill>
                  </a:tcPr>
                </a:tc>
                <a:tc>
                  <a:txBody>
                    <a:bodyPr/>
                    <a:lstStyle/>
                    <a:p>
                      <a:pPr marL="342900" marR="61595" lvl="0" indent="-342900" algn="l">
                        <a:spcBef>
                          <a:spcPts val="0"/>
                        </a:spcBef>
                        <a:spcAft>
                          <a:spcPts val="0"/>
                        </a:spcAft>
                        <a:buSzPts val="1200"/>
                        <a:buFont typeface="Symbol" panose="05050102010706020507" pitchFamily="18" charset="2"/>
                        <a:buChar char=""/>
                        <a:tabLst>
                          <a:tab pos="295275" algn="l"/>
                        </a:tabLst>
                      </a:pPr>
                      <a:r>
                        <a:rPr lang="en-US" sz="1200" b="0" dirty="0">
                          <a:solidFill>
                            <a:schemeClr val="bg1"/>
                          </a:solidFill>
                          <a:effectLst/>
                        </a:rPr>
                        <a:t>Introduced by</a:t>
                      </a:r>
                      <a:r>
                        <a:rPr lang="en-US" sz="1200" b="0" spc="-100" dirty="0">
                          <a:solidFill>
                            <a:schemeClr val="bg1"/>
                          </a:solidFill>
                          <a:effectLst/>
                        </a:rPr>
                        <a:t> </a:t>
                      </a:r>
                      <a:r>
                        <a:rPr lang="en-US" sz="1200" b="0" dirty="0">
                          <a:solidFill>
                            <a:schemeClr val="bg1"/>
                          </a:solidFill>
                          <a:effectLst/>
                        </a:rPr>
                        <a:t>Microsoft. The Microsoft </a:t>
                      </a:r>
                      <a:r>
                        <a:rPr lang="en-US" sz="1200" b="0" spc="-25" dirty="0">
                          <a:solidFill>
                            <a:schemeClr val="bg1"/>
                          </a:solidFill>
                          <a:effectLst/>
                        </a:rPr>
                        <a:t>Bot </a:t>
                      </a:r>
                      <a:r>
                        <a:rPr lang="en-US" sz="1200" b="0" dirty="0">
                          <a:solidFill>
                            <a:schemeClr val="bg1"/>
                          </a:solidFill>
                          <a:effectLst/>
                        </a:rPr>
                        <a:t>framework helps us </a:t>
                      </a:r>
                      <a:r>
                        <a:rPr lang="en-US" sz="1200" b="0" spc="-30" dirty="0">
                          <a:solidFill>
                            <a:schemeClr val="bg1"/>
                          </a:solidFill>
                          <a:effectLst/>
                        </a:rPr>
                        <a:t>to </a:t>
                      </a:r>
                      <a:r>
                        <a:rPr lang="en-US" sz="1200" b="0" dirty="0">
                          <a:solidFill>
                            <a:schemeClr val="bg1"/>
                          </a:solidFill>
                          <a:effectLst/>
                        </a:rPr>
                        <a:t>build, test and </a:t>
                      </a:r>
                      <a:r>
                        <a:rPr lang="en-US" sz="1200" b="0" spc="-15" dirty="0">
                          <a:solidFill>
                            <a:schemeClr val="bg1"/>
                          </a:solidFill>
                          <a:effectLst/>
                        </a:rPr>
                        <a:t>deploy </a:t>
                      </a:r>
                      <a:r>
                        <a:rPr lang="en-US" sz="1200" b="0" dirty="0">
                          <a:solidFill>
                            <a:schemeClr val="bg1"/>
                          </a:solidFill>
                          <a:effectLst/>
                        </a:rPr>
                        <a:t>bots for many </a:t>
                      </a:r>
                      <a:r>
                        <a:rPr lang="en-US" sz="1200" b="0" spc="-15" dirty="0">
                          <a:solidFill>
                            <a:schemeClr val="bg1"/>
                          </a:solidFill>
                          <a:effectLst/>
                        </a:rPr>
                        <a:t>well- </a:t>
                      </a:r>
                      <a:r>
                        <a:rPr lang="en-US" sz="1200" b="0" dirty="0">
                          <a:solidFill>
                            <a:schemeClr val="bg1"/>
                          </a:solidFill>
                          <a:effectLst/>
                        </a:rPr>
                        <a:t>known platforms such </a:t>
                      </a:r>
                      <a:r>
                        <a:rPr lang="en-US" sz="1200" b="0" spc="-35" dirty="0">
                          <a:solidFill>
                            <a:schemeClr val="bg1"/>
                          </a:solidFill>
                          <a:effectLst/>
                        </a:rPr>
                        <a:t>as </a:t>
                      </a:r>
                      <a:r>
                        <a:rPr lang="en-US" sz="1200" b="0" dirty="0">
                          <a:solidFill>
                            <a:schemeClr val="bg1"/>
                          </a:solidFill>
                          <a:effectLst/>
                        </a:rPr>
                        <a:t>Facebook, Slack</a:t>
                      </a:r>
                      <a:r>
                        <a:rPr lang="en-US" sz="1200" b="0" spc="-10" dirty="0">
                          <a:solidFill>
                            <a:schemeClr val="bg1"/>
                          </a:solidFill>
                          <a:effectLst/>
                        </a:rPr>
                        <a:t> </a:t>
                      </a:r>
                      <a:r>
                        <a:rPr lang="en-US" sz="1200" b="0" dirty="0">
                          <a:solidFill>
                            <a:schemeClr val="bg1"/>
                          </a:solidFill>
                          <a:effectLst/>
                        </a:rPr>
                        <a:t>etc.</a:t>
                      </a:r>
                    </a:p>
                    <a:p>
                      <a:pPr marL="342900" marR="63500" lvl="0" indent="-342900" algn="l">
                        <a:spcBef>
                          <a:spcPts val="0"/>
                        </a:spcBef>
                        <a:spcAft>
                          <a:spcPts val="0"/>
                        </a:spcAft>
                        <a:buSzPts val="1200"/>
                        <a:buFont typeface="Symbol" panose="05050102010706020507" pitchFamily="18" charset="2"/>
                        <a:buChar char=""/>
                        <a:tabLst>
                          <a:tab pos="295275" algn="l"/>
                        </a:tabLst>
                      </a:pPr>
                      <a:r>
                        <a:rPr lang="en-US" sz="1200" b="0" dirty="0">
                          <a:solidFill>
                            <a:schemeClr val="bg1"/>
                          </a:solidFill>
                          <a:effectLst/>
                        </a:rPr>
                        <a:t>There are some pre-built domains that we </a:t>
                      </a:r>
                      <a:r>
                        <a:rPr lang="en-US" sz="1200" b="0" spc="-25" dirty="0">
                          <a:solidFill>
                            <a:schemeClr val="bg1"/>
                          </a:solidFill>
                          <a:effectLst/>
                        </a:rPr>
                        <a:t>can </a:t>
                      </a:r>
                      <a:r>
                        <a:rPr lang="en-US" sz="1200" b="0" dirty="0">
                          <a:solidFill>
                            <a:schemeClr val="bg1"/>
                          </a:solidFill>
                          <a:effectLst/>
                        </a:rPr>
                        <a:t>import to </a:t>
                      </a:r>
                      <a:r>
                        <a:rPr lang="en-US" sz="1200" b="0" dirty="0" smtClean="0">
                          <a:solidFill>
                            <a:schemeClr val="bg1"/>
                          </a:solidFill>
                          <a:effectLst/>
                        </a:rPr>
                        <a:t>the </a:t>
                      </a:r>
                      <a:r>
                        <a:rPr lang="en-US" sz="1200" b="0" spc="-15" dirty="0" err="1">
                          <a:solidFill>
                            <a:schemeClr val="bg1"/>
                          </a:solidFill>
                          <a:effectLst/>
                        </a:rPr>
                        <a:t>chatbot</a:t>
                      </a:r>
                      <a:r>
                        <a:rPr lang="en-US" sz="1200" b="0" spc="-15" dirty="0">
                          <a:solidFill>
                            <a:schemeClr val="bg1"/>
                          </a:solidFill>
                          <a:effectLst/>
                        </a:rPr>
                        <a:t> </a:t>
                      </a:r>
                      <a:r>
                        <a:rPr lang="en-US" sz="1200" b="0" dirty="0">
                          <a:solidFill>
                            <a:schemeClr val="bg1"/>
                          </a:solidFill>
                          <a:effectLst/>
                        </a:rPr>
                        <a:t>together with its </a:t>
                      </a:r>
                      <a:r>
                        <a:rPr lang="en-US" sz="1200" b="0" spc="-15" dirty="0">
                          <a:solidFill>
                            <a:schemeClr val="bg1"/>
                          </a:solidFill>
                          <a:effectLst/>
                        </a:rPr>
                        <a:t>entities, </a:t>
                      </a:r>
                      <a:r>
                        <a:rPr lang="en-US" sz="1200" b="0" dirty="0">
                          <a:solidFill>
                            <a:schemeClr val="bg1"/>
                          </a:solidFill>
                          <a:effectLst/>
                        </a:rPr>
                        <a:t>intents and</a:t>
                      </a:r>
                      <a:r>
                        <a:rPr lang="en-US" sz="1200" b="0" spc="-10" dirty="0">
                          <a:solidFill>
                            <a:schemeClr val="bg1"/>
                          </a:solidFill>
                          <a:effectLst/>
                        </a:rPr>
                        <a:t> </a:t>
                      </a:r>
                      <a:r>
                        <a:rPr lang="en-US" sz="1200" b="0" dirty="0">
                          <a:solidFill>
                            <a:schemeClr val="bg1"/>
                          </a:solidFill>
                          <a:effectLst/>
                        </a:rPr>
                        <a:t>utterances.</a:t>
                      </a:r>
                      <a:endParaRPr lang="en-US" sz="1200" b="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c>
                  <a:txBody>
                    <a:bodyPr/>
                    <a:lstStyle/>
                    <a:p>
                      <a:pPr marL="342900" marR="63500" lvl="0" indent="-342900" algn="l">
                        <a:spcBef>
                          <a:spcPts val="0"/>
                        </a:spcBef>
                        <a:spcAft>
                          <a:spcPts val="0"/>
                        </a:spcAft>
                        <a:buSzPts val="1200"/>
                        <a:buFont typeface="Symbol" panose="05050102010706020507" pitchFamily="18" charset="2"/>
                        <a:buChar char=""/>
                        <a:tabLst>
                          <a:tab pos="295910" algn="l"/>
                          <a:tab pos="296545" algn="l"/>
                          <a:tab pos="906780" algn="l"/>
                          <a:tab pos="944880" algn="l"/>
                          <a:tab pos="1002665" algn="l"/>
                          <a:tab pos="1066800" algn="l"/>
                          <a:tab pos="1305560" algn="l"/>
                          <a:tab pos="1366520" algn="l"/>
                          <a:tab pos="1688465" algn="l"/>
                          <a:tab pos="1712595" algn="l"/>
                        </a:tabLst>
                      </a:pPr>
                      <a:r>
                        <a:rPr lang="en-US" sz="1200" b="0" dirty="0">
                          <a:solidFill>
                            <a:schemeClr val="bg1"/>
                          </a:solidFill>
                          <a:effectLst/>
                        </a:rPr>
                        <a:t>Formerly	</a:t>
                      </a:r>
                      <a:r>
                        <a:rPr lang="en-US" sz="1200" b="0" baseline="0" dirty="0" smtClean="0">
                          <a:solidFill>
                            <a:schemeClr val="bg1"/>
                          </a:solidFill>
                          <a:effectLst/>
                        </a:rPr>
                        <a:t> </a:t>
                      </a:r>
                      <a:r>
                        <a:rPr lang="en-US" sz="1200" b="0" dirty="0" smtClean="0">
                          <a:solidFill>
                            <a:schemeClr val="bg1"/>
                          </a:solidFill>
                          <a:effectLst/>
                        </a:rPr>
                        <a:t>known</a:t>
                      </a:r>
                      <a:r>
                        <a:rPr lang="en-US" sz="1200" b="0" baseline="0" dirty="0" smtClean="0">
                          <a:solidFill>
                            <a:schemeClr val="bg1"/>
                          </a:solidFill>
                          <a:effectLst/>
                        </a:rPr>
                        <a:t> </a:t>
                      </a:r>
                      <a:r>
                        <a:rPr lang="en-US" sz="1200" b="0" spc="-45" dirty="0" smtClean="0">
                          <a:solidFill>
                            <a:schemeClr val="bg1"/>
                          </a:solidFill>
                          <a:effectLst/>
                        </a:rPr>
                        <a:t>as </a:t>
                      </a:r>
                      <a:r>
                        <a:rPr lang="en-US" sz="1200" b="0" dirty="0" smtClean="0">
                          <a:solidFill>
                            <a:schemeClr val="bg1"/>
                          </a:solidFill>
                          <a:effectLst/>
                        </a:rPr>
                        <a:t>api.ai,</a:t>
                      </a:r>
                      <a:r>
                        <a:rPr lang="en-US" sz="1200" b="0" baseline="0" dirty="0" smtClean="0">
                          <a:solidFill>
                            <a:schemeClr val="bg1"/>
                          </a:solidFill>
                          <a:effectLst/>
                        </a:rPr>
                        <a:t> </a:t>
                      </a:r>
                      <a:r>
                        <a:rPr lang="en-US" sz="1200" b="0" dirty="0" smtClean="0">
                          <a:solidFill>
                            <a:schemeClr val="bg1"/>
                          </a:solidFill>
                          <a:effectLst/>
                        </a:rPr>
                        <a:t>this </a:t>
                      </a:r>
                      <a:r>
                        <a:rPr lang="en-US" sz="1200" b="0" spc="-20" dirty="0" smtClean="0">
                          <a:solidFill>
                            <a:schemeClr val="bg1"/>
                          </a:solidFill>
                          <a:effectLst/>
                        </a:rPr>
                        <a:t>Google </a:t>
                      </a:r>
                      <a:r>
                        <a:rPr lang="en-US" sz="1200" b="0" dirty="0" smtClean="0">
                          <a:solidFill>
                            <a:schemeClr val="bg1"/>
                          </a:solidFill>
                          <a:effectLst/>
                        </a:rPr>
                        <a:t>acquired</a:t>
                      </a:r>
                      <a:r>
                        <a:rPr lang="en-US" sz="1200" b="0" dirty="0">
                          <a:solidFill>
                            <a:schemeClr val="bg1"/>
                          </a:solidFill>
                          <a:effectLst/>
                        </a:rPr>
                        <a:t>	</a:t>
                      </a:r>
                      <a:r>
                        <a:rPr lang="en-US" sz="1200" b="0" dirty="0" smtClean="0">
                          <a:solidFill>
                            <a:schemeClr val="bg1"/>
                          </a:solidFill>
                          <a:effectLst/>
                        </a:rPr>
                        <a:t>platform </a:t>
                      </a:r>
                      <a:r>
                        <a:rPr lang="en-US" sz="1200" b="0" spc="-40" dirty="0" smtClean="0">
                          <a:solidFill>
                            <a:schemeClr val="bg1"/>
                          </a:solidFill>
                          <a:effectLst/>
                        </a:rPr>
                        <a:t>is </a:t>
                      </a:r>
                      <a:r>
                        <a:rPr lang="en-US" sz="1200" b="0" dirty="0" smtClean="0">
                          <a:solidFill>
                            <a:schemeClr val="bg1"/>
                          </a:solidFill>
                          <a:effectLst/>
                        </a:rPr>
                        <a:t>popular for</a:t>
                      </a:r>
                      <a:r>
                        <a:rPr lang="en-US" sz="1200" b="0" baseline="0" dirty="0" smtClean="0">
                          <a:solidFill>
                            <a:schemeClr val="bg1"/>
                          </a:solidFill>
                          <a:effectLst/>
                        </a:rPr>
                        <a:t> </a:t>
                      </a:r>
                      <a:r>
                        <a:rPr lang="en-US" sz="1200" b="0" dirty="0" smtClean="0">
                          <a:solidFill>
                            <a:schemeClr val="bg1"/>
                          </a:solidFill>
                          <a:effectLst/>
                        </a:rPr>
                        <a:t>building </a:t>
                      </a:r>
                      <a:r>
                        <a:rPr lang="en-US" sz="1200" b="0" dirty="0">
                          <a:solidFill>
                            <a:schemeClr val="bg1"/>
                          </a:solidFill>
                          <a:effectLst/>
                        </a:rPr>
                        <a:t>conversational interfaces.</a:t>
                      </a:r>
                    </a:p>
                    <a:p>
                      <a:pPr marL="342900" marR="62865" lvl="0" indent="-342900" algn="l">
                        <a:spcBef>
                          <a:spcPts val="0"/>
                        </a:spcBef>
                        <a:spcAft>
                          <a:spcPts val="0"/>
                        </a:spcAft>
                        <a:buSzPts val="1200"/>
                        <a:buFont typeface="Symbol" panose="05050102010706020507" pitchFamily="18" charset="2"/>
                        <a:buChar char=""/>
                        <a:tabLst>
                          <a:tab pos="296545" algn="l"/>
                          <a:tab pos="1510030" algn="l"/>
                        </a:tabLst>
                      </a:pPr>
                      <a:r>
                        <a:rPr lang="en-US" sz="1200" b="0" dirty="0">
                          <a:solidFill>
                            <a:schemeClr val="bg1"/>
                          </a:solidFill>
                          <a:effectLst/>
                        </a:rPr>
                        <a:t>Offers more than 30 </a:t>
                      </a:r>
                      <a:r>
                        <a:rPr lang="en-US" sz="1200" b="0" spc="-15" dirty="0">
                          <a:solidFill>
                            <a:schemeClr val="bg1"/>
                          </a:solidFill>
                          <a:effectLst/>
                        </a:rPr>
                        <a:t>pre- </a:t>
                      </a:r>
                      <a:r>
                        <a:rPr lang="en-US" sz="1200" b="0" dirty="0">
                          <a:solidFill>
                            <a:schemeClr val="bg1"/>
                          </a:solidFill>
                          <a:effectLst/>
                        </a:rPr>
                        <a:t>built agents such </a:t>
                      </a:r>
                      <a:r>
                        <a:rPr lang="en-US" sz="1200" b="0" spc="-35" dirty="0">
                          <a:solidFill>
                            <a:schemeClr val="bg1"/>
                          </a:solidFill>
                          <a:effectLst/>
                        </a:rPr>
                        <a:t>as </a:t>
                      </a:r>
                      <a:r>
                        <a:rPr lang="en-US" sz="1200" b="0" dirty="0" smtClean="0">
                          <a:solidFill>
                            <a:schemeClr val="bg1"/>
                          </a:solidFill>
                          <a:effectLst/>
                        </a:rPr>
                        <a:t>navigation, </a:t>
                      </a:r>
                      <a:r>
                        <a:rPr lang="en-US" sz="1200" b="0" spc="-15" dirty="0" smtClean="0">
                          <a:solidFill>
                            <a:schemeClr val="bg1"/>
                          </a:solidFill>
                          <a:effectLst/>
                        </a:rPr>
                        <a:t>hotel </a:t>
                      </a:r>
                      <a:r>
                        <a:rPr lang="en-US" sz="1200" b="0" dirty="0">
                          <a:solidFill>
                            <a:schemeClr val="bg1"/>
                          </a:solidFill>
                          <a:effectLst/>
                        </a:rPr>
                        <a:t>booking, small </a:t>
                      </a:r>
                      <a:r>
                        <a:rPr lang="en-US" sz="1200" b="0" spc="-20" dirty="0">
                          <a:solidFill>
                            <a:schemeClr val="bg1"/>
                          </a:solidFill>
                          <a:effectLst/>
                        </a:rPr>
                        <a:t>talk, </a:t>
                      </a:r>
                      <a:r>
                        <a:rPr lang="en-US" sz="1200" b="0" spc="-20" dirty="0" smtClean="0">
                          <a:solidFill>
                            <a:schemeClr val="bg1"/>
                          </a:solidFill>
                          <a:effectLst/>
                        </a:rPr>
                        <a:t> </a:t>
                      </a:r>
                      <a:r>
                        <a:rPr lang="en-US" sz="1200" b="0" dirty="0" smtClean="0">
                          <a:solidFill>
                            <a:schemeClr val="bg1"/>
                          </a:solidFill>
                          <a:effectLst/>
                        </a:rPr>
                        <a:t>weather</a:t>
                      </a:r>
                      <a:r>
                        <a:rPr lang="en-US" sz="1200" b="0" dirty="0">
                          <a:solidFill>
                            <a:schemeClr val="bg1"/>
                          </a:solidFill>
                          <a:effectLst/>
                        </a:rPr>
                        <a:t>, news</a:t>
                      </a:r>
                      <a:r>
                        <a:rPr lang="en-US" sz="1200" b="0" spc="-5" dirty="0">
                          <a:solidFill>
                            <a:schemeClr val="bg1"/>
                          </a:solidFill>
                          <a:effectLst/>
                        </a:rPr>
                        <a:t> </a:t>
                      </a:r>
                      <a:r>
                        <a:rPr lang="en-US" sz="1200" b="0" dirty="0">
                          <a:solidFill>
                            <a:schemeClr val="bg1"/>
                          </a:solidFill>
                          <a:effectLst/>
                        </a:rPr>
                        <a:t>etc.</a:t>
                      </a:r>
                      <a:endParaRPr lang="en-US" sz="1200" b="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r>
              <a:tr h="1152335">
                <a:tc>
                  <a:txBody>
                    <a:bodyPr/>
                    <a:lstStyle/>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15"/>
                        </a:spcBef>
                        <a:spcAft>
                          <a:spcPts val="0"/>
                        </a:spcAft>
                      </a:pPr>
                      <a:r>
                        <a:rPr lang="en-US" sz="1200">
                          <a:solidFill>
                            <a:schemeClr val="bg1"/>
                          </a:solidFill>
                          <a:effectLst/>
                        </a:rPr>
                        <a:t> </a:t>
                      </a:r>
                    </a:p>
                    <a:p>
                      <a:pPr marL="56515" marR="52070" algn="l">
                        <a:spcBef>
                          <a:spcPts val="0"/>
                        </a:spcBef>
                        <a:spcAft>
                          <a:spcPts val="0"/>
                        </a:spcAft>
                      </a:pPr>
                      <a:r>
                        <a:rPr lang="en-US" sz="1200">
                          <a:solidFill>
                            <a:schemeClr val="bg1"/>
                          </a:solidFill>
                          <a:effectLst/>
                        </a:rPr>
                        <a:t>Pros</a:t>
                      </a:r>
                      <a:endParaRPr lang="en-US" sz="12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342900" marR="63500" lvl="0" indent="-342900" algn="l">
                        <a:spcBef>
                          <a:spcPts val="0"/>
                        </a:spcBef>
                        <a:spcAft>
                          <a:spcPts val="0"/>
                        </a:spcAft>
                        <a:buSzPts val="1200"/>
                        <a:buFont typeface="Symbol" panose="05050102010706020507" pitchFamily="18" charset="2"/>
                        <a:buChar char=""/>
                        <a:tabLst>
                          <a:tab pos="295910" algn="l"/>
                        </a:tabLst>
                      </a:pPr>
                      <a:r>
                        <a:rPr lang="en-US" sz="1200" b="0" dirty="0">
                          <a:solidFill>
                            <a:schemeClr val="bg1"/>
                          </a:solidFill>
                          <a:effectLst/>
                        </a:rPr>
                        <a:t>The concept of story </a:t>
                      </a:r>
                      <a:r>
                        <a:rPr lang="en-US" sz="1200" b="0" spc="-30" dirty="0">
                          <a:solidFill>
                            <a:schemeClr val="bg1"/>
                          </a:solidFill>
                          <a:effectLst/>
                        </a:rPr>
                        <a:t>is </a:t>
                      </a:r>
                      <a:r>
                        <a:rPr lang="en-US" sz="1200" b="0" dirty="0">
                          <a:solidFill>
                            <a:schemeClr val="bg1"/>
                          </a:solidFill>
                          <a:effectLst/>
                        </a:rPr>
                        <a:t>really powerful </a:t>
                      </a:r>
                      <a:r>
                        <a:rPr lang="en-US" sz="1200" b="0" spc="-25" dirty="0">
                          <a:solidFill>
                            <a:schemeClr val="bg1"/>
                          </a:solidFill>
                          <a:effectLst/>
                        </a:rPr>
                        <a:t>and </a:t>
                      </a:r>
                      <a:r>
                        <a:rPr lang="en-US" sz="1200" b="0" dirty="0">
                          <a:solidFill>
                            <a:schemeClr val="bg1"/>
                          </a:solidFill>
                          <a:effectLst/>
                        </a:rPr>
                        <a:t>allows controlling </a:t>
                      </a:r>
                      <a:r>
                        <a:rPr lang="en-US" sz="1200" b="0" spc="-25" dirty="0">
                          <a:solidFill>
                            <a:schemeClr val="bg1"/>
                          </a:solidFill>
                          <a:effectLst/>
                        </a:rPr>
                        <a:t>the </a:t>
                      </a:r>
                      <a:r>
                        <a:rPr lang="en-US" sz="1200" b="0" dirty="0">
                          <a:solidFill>
                            <a:schemeClr val="bg1"/>
                          </a:solidFill>
                          <a:effectLst/>
                        </a:rPr>
                        <a:t>conversation flow </a:t>
                      </a:r>
                      <a:r>
                        <a:rPr lang="en-US" sz="1200" b="0" spc="-15" dirty="0">
                          <a:solidFill>
                            <a:schemeClr val="bg1"/>
                          </a:solidFill>
                          <a:effectLst/>
                        </a:rPr>
                        <a:t>using </a:t>
                      </a:r>
                      <a:r>
                        <a:rPr lang="en-US" sz="1200" b="0" dirty="0">
                          <a:solidFill>
                            <a:schemeClr val="bg1"/>
                          </a:solidFill>
                          <a:effectLst/>
                        </a:rPr>
                        <a:t>branches and </a:t>
                      </a:r>
                      <a:r>
                        <a:rPr lang="en-US" sz="1200" b="0" spc="-15" dirty="0">
                          <a:solidFill>
                            <a:schemeClr val="bg1"/>
                          </a:solidFill>
                          <a:effectLst/>
                        </a:rPr>
                        <a:t>conditions </a:t>
                      </a:r>
                      <a:r>
                        <a:rPr lang="en-US" sz="1200" b="0" dirty="0">
                          <a:solidFill>
                            <a:schemeClr val="bg1"/>
                          </a:solidFill>
                          <a:effectLst/>
                        </a:rPr>
                        <a:t>on</a:t>
                      </a:r>
                      <a:r>
                        <a:rPr lang="en-US" sz="1200" b="0" spc="-5" dirty="0">
                          <a:solidFill>
                            <a:schemeClr val="bg1"/>
                          </a:solidFill>
                          <a:effectLst/>
                        </a:rPr>
                        <a:t> </a:t>
                      </a:r>
                      <a:r>
                        <a:rPr lang="en-US" sz="1200" b="0" dirty="0">
                          <a:solidFill>
                            <a:schemeClr val="bg1"/>
                          </a:solidFill>
                          <a:effectLst/>
                        </a:rPr>
                        <a:t>actions.</a:t>
                      </a:r>
                    </a:p>
                    <a:p>
                      <a:pPr marL="342900" marR="62230" lvl="0" indent="-342900" algn="l">
                        <a:lnSpc>
                          <a:spcPts val="1380"/>
                        </a:lnSpc>
                        <a:spcBef>
                          <a:spcPts val="90"/>
                        </a:spcBef>
                        <a:spcAft>
                          <a:spcPts val="0"/>
                        </a:spcAft>
                        <a:buSzPts val="1200"/>
                        <a:buFont typeface="Symbol" panose="05050102010706020507" pitchFamily="18" charset="2"/>
                        <a:buChar char=""/>
                        <a:tabLst>
                          <a:tab pos="295910" algn="l"/>
                        </a:tabLst>
                      </a:pPr>
                      <a:r>
                        <a:rPr lang="en-US" sz="1200" b="0" dirty="0">
                          <a:solidFill>
                            <a:schemeClr val="bg1"/>
                          </a:solidFill>
                          <a:effectLst/>
                        </a:rPr>
                        <a:t>An “Inbox” exists, where the requests that could</a:t>
                      </a:r>
                      <a:r>
                        <a:rPr lang="en-US" sz="1200" b="0" spc="-200" dirty="0">
                          <a:solidFill>
                            <a:schemeClr val="bg1"/>
                          </a:solidFill>
                          <a:effectLst/>
                        </a:rPr>
                        <a:t> </a:t>
                      </a:r>
                      <a:r>
                        <a:rPr lang="en-US" sz="1200" b="0" spc="-20" dirty="0">
                          <a:solidFill>
                            <a:schemeClr val="bg1"/>
                          </a:solidFill>
                          <a:effectLst/>
                        </a:rPr>
                        <a:t>not </a:t>
                      </a:r>
                      <a:r>
                        <a:rPr lang="en-US" sz="1200" b="0" dirty="0">
                          <a:solidFill>
                            <a:schemeClr val="bg1"/>
                          </a:solidFill>
                          <a:effectLst/>
                        </a:rPr>
                        <a:t>be processed by </a:t>
                      </a:r>
                      <a:r>
                        <a:rPr lang="en-US" sz="1200" b="0" spc="-25" dirty="0">
                          <a:solidFill>
                            <a:schemeClr val="bg1"/>
                          </a:solidFill>
                          <a:effectLst/>
                        </a:rPr>
                        <a:t>the </a:t>
                      </a:r>
                      <a:r>
                        <a:rPr lang="en-US" sz="1200" b="0" dirty="0" err="1">
                          <a:solidFill>
                            <a:schemeClr val="bg1"/>
                          </a:solidFill>
                          <a:effectLst/>
                        </a:rPr>
                        <a:t>chatbot</a:t>
                      </a:r>
                      <a:r>
                        <a:rPr lang="en-US" sz="1200" b="0" dirty="0">
                          <a:solidFill>
                            <a:schemeClr val="bg1"/>
                          </a:solidFill>
                          <a:effectLst/>
                        </a:rPr>
                        <a:t> are listed, so </a:t>
                      </a:r>
                      <a:r>
                        <a:rPr lang="en-US" sz="1200" b="0" spc="-20" dirty="0">
                          <a:solidFill>
                            <a:schemeClr val="bg1"/>
                          </a:solidFill>
                          <a:effectLst/>
                        </a:rPr>
                        <a:t>the</a:t>
                      </a:r>
                      <a:r>
                        <a:rPr lang="en-US" sz="1200" b="0" spc="260" dirty="0">
                          <a:solidFill>
                            <a:schemeClr val="bg1"/>
                          </a:solidFill>
                          <a:effectLst/>
                        </a:rPr>
                        <a:t> </a:t>
                      </a:r>
                      <a:r>
                        <a:rPr lang="en-US" sz="1200" b="0" dirty="0">
                          <a:solidFill>
                            <a:schemeClr val="bg1"/>
                          </a:solidFill>
                          <a:effectLst/>
                        </a:rPr>
                        <a:t>developers can train </a:t>
                      </a:r>
                      <a:r>
                        <a:rPr lang="en-US" sz="1200" b="0" spc="-25" dirty="0">
                          <a:solidFill>
                            <a:schemeClr val="bg1"/>
                          </a:solidFill>
                          <a:effectLst/>
                        </a:rPr>
                        <a:t>the </a:t>
                      </a:r>
                      <a:r>
                        <a:rPr lang="en-US" sz="1200" b="0" dirty="0">
                          <a:solidFill>
                            <a:schemeClr val="bg1"/>
                          </a:solidFill>
                          <a:effectLst/>
                        </a:rPr>
                        <a:t>bot.</a:t>
                      </a:r>
                      <a:endParaRPr lang="en-US" sz="1200" b="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c>
                  <a:txBody>
                    <a:bodyPr/>
                    <a:lstStyle/>
                    <a:p>
                      <a:pPr marL="342900" marR="63500" lvl="0" indent="-342900" algn="l">
                        <a:spcBef>
                          <a:spcPts val="0"/>
                        </a:spcBef>
                        <a:spcAft>
                          <a:spcPts val="0"/>
                        </a:spcAft>
                        <a:buSzPts val="1200"/>
                        <a:buFont typeface="Symbol" panose="05050102010706020507" pitchFamily="18" charset="2"/>
                        <a:buChar char=""/>
                        <a:tabLst>
                          <a:tab pos="295275" algn="l"/>
                        </a:tabLst>
                      </a:pPr>
                      <a:r>
                        <a:rPr lang="en-US" sz="1200" b="0" dirty="0">
                          <a:solidFill>
                            <a:schemeClr val="bg1"/>
                          </a:solidFill>
                          <a:effectLst/>
                        </a:rPr>
                        <a:t>More feasible </a:t>
                      </a:r>
                      <a:r>
                        <a:rPr lang="en-US" sz="1200" b="0" spc="-25" dirty="0">
                          <a:solidFill>
                            <a:schemeClr val="bg1"/>
                          </a:solidFill>
                          <a:effectLst/>
                        </a:rPr>
                        <a:t>for </a:t>
                      </a:r>
                      <a:r>
                        <a:rPr lang="en-US" sz="1200" b="0" dirty="0">
                          <a:solidFill>
                            <a:schemeClr val="bg1"/>
                          </a:solidFill>
                          <a:effectLst/>
                        </a:rPr>
                        <a:t>professional purposes and .NET</a:t>
                      </a:r>
                      <a:r>
                        <a:rPr lang="en-US" sz="1200" b="0" spc="-10" dirty="0">
                          <a:solidFill>
                            <a:schemeClr val="bg1"/>
                          </a:solidFill>
                          <a:effectLst/>
                        </a:rPr>
                        <a:t> </a:t>
                      </a:r>
                      <a:r>
                        <a:rPr lang="en-US" sz="1200" b="0" dirty="0">
                          <a:solidFill>
                            <a:schemeClr val="bg1"/>
                          </a:solidFill>
                          <a:effectLst/>
                        </a:rPr>
                        <a:t>developers.</a:t>
                      </a:r>
                    </a:p>
                    <a:p>
                      <a:pPr marL="342900" marR="63500" lvl="0" indent="-342900" algn="l">
                        <a:spcBef>
                          <a:spcPts val="0"/>
                        </a:spcBef>
                        <a:spcAft>
                          <a:spcPts val="0"/>
                        </a:spcAft>
                        <a:buSzPts val="1200"/>
                        <a:buFont typeface="Symbol" panose="05050102010706020507" pitchFamily="18" charset="2"/>
                        <a:buChar char=""/>
                        <a:tabLst>
                          <a:tab pos="295275" algn="l"/>
                          <a:tab pos="1137285" algn="l"/>
                        </a:tabLst>
                      </a:pPr>
                      <a:r>
                        <a:rPr lang="en-US" sz="1200" b="0" dirty="0">
                          <a:solidFill>
                            <a:schemeClr val="bg1"/>
                          </a:solidFill>
                          <a:effectLst/>
                        </a:rPr>
                        <a:t>The enterprise version can be integrated with other	</a:t>
                      </a:r>
                      <a:r>
                        <a:rPr lang="en-US" sz="1200" b="0" spc="-15" dirty="0">
                          <a:solidFill>
                            <a:schemeClr val="bg1"/>
                          </a:solidFill>
                          <a:effectLst/>
                        </a:rPr>
                        <a:t>application </a:t>
                      </a:r>
                      <a:r>
                        <a:rPr lang="en-US" sz="1200" b="0" dirty="0">
                          <a:solidFill>
                            <a:schemeClr val="bg1"/>
                          </a:solidFill>
                          <a:effectLst/>
                        </a:rPr>
                        <a:t>provided by </a:t>
                      </a:r>
                      <a:r>
                        <a:rPr lang="en-US" sz="1200" b="0" spc="-15" dirty="0">
                          <a:solidFill>
                            <a:schemeClr val="bg1"/>
                          </a:solidFill>
                          <a:effectLst/>
                        </a:rPr>
                        <a:t>Microsoft </a:t>
                      </a:r>
                      <a:r>
                        <a:rPr lang="en-US" sz="1200" b="0" dirty="0">
                          <a:solidFill>
                            <a:schemeClr val="bg1"/>
                          </a:solidFill>
                          <a:effectLst/>
                        </a:rPr>
                        <a:t>Azure to </a:t>
                      </a:r>
                      <a:r>
                        <a:rPr lang="en-US" sz="1200" b="0" spc="-15" dirty="0">
                          <a:solidFill>
                            <a:schemeClr val="bg1"/>
                          </a:solidFill>
                          <a:effectLst/>
                        </a:rPr>
                        <a:t>enhance </a:t>
                      </a:r>
                      <a:r>
                        <a:rPr lang="en-US" sz="1200" b="0" dirty="0">
                          <a:solidFill>
                            <a:schemeClr val="bg1"/>
                          </a:solidFill>
                          <a:effectLst/>
                        </a:rPr>
                        <a:t>functionalities.</a:t>
                      </a:r>
                      <a:endParaRPr lang="en-US" sz="1200" b="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c>
                  <a:txBody>
                    <a:bodyPr/>
                    <a:lstStyle/>
                    <a:p>
                      <a:pPr marL="342900" marR="62865" lvl="0" indent="-342900" algn="l">
                        <a:spcBef>
                          <a:spcPts val="0"/>
                        </a:spcBef>
                        <a:spcAft>
                          <a:spcPts val="0"/>
                        </a:spcAft>
                        <a:buSzPts val="1200"/>
                        <a:buFont typeface="Symbol" panose="05050102010706020507" pitchFamily="18" charset="2"/>
                        <a:buChar char=""/>
                        <a:tabLst>
                          <a:tab pos="296545" algn="l"/>
                        </a:tabLst>
                      </a:pPr>
                      <a:r>
                        <a:rPr lang="en-US" sz="1200" b="0">
                          <a:solidFill>
                            <a:schemeClr val="bg1"/>
                          </a:solidFill>
                          <a:effectLst/>
                        </a:rPr>
                        <a:t>One-click integration with several </a:t>
                      </a:r>
                      <a:r>
                        <a:rPr lang="en-US" sz="1200" b="0" spc="-15">
                          <a:solidFill>
                            <a:schemeClr val="bg1"/>
                          </a:solidFill>
                          <a:effectLst/>
                        </a:rPr>
                        <a:t>platforms </a:t>
                      </a:r>
                      <a:r>
                        <a:rPr lang="en-US" sz="1200" b="0">
                          <a:solidFill>
                            <a:schemeClr val="bg1"/>
                          </a:solidFill>
                          <a:effectLst/>
                        </a:rPr>
                        <a:t>like Slack, Telegram, Facebook </a:t>
                      </a:r>
                      <a:r>
                        <a:rPr lang="en-US" sz="1200" b="0" spc="-15">
                          <a:solidFill>
                            <a:schemeClr val="bg1"/>
                          </a:solidFill>
                          <a:effectLst/>
                        </a:rPr>
                        <a:t>Messenger, </a:t>
                      </a:r>
                      <a:r>
                        <a:rPr lang="en-US" sz="1200" b="0">
                          <a:solidFill>
                            <a:schemeClr val="bg1"/>
                          </a:solidFill>
                          <a:effectLst/>
                        </a:rPr>
                        <a:t>Twitter, Amazon </a:t>
                      </a:r>
                      <a:r>
                        <a:rPr lang="en-US" sz="1200" b="0" spc="-15">
                          <a:solidFill>
                            <a:schemeClr val="bg1"/>
                          </a:solidFill>
                          <a:effectLst/>
                        </a:rPr>
                        <a:t>Alexa, </a:t>
                      </a:r>
                      <a:r>
                        <a:rPr lang="en-US" sz="1200" b="0">
                          <a:solidFill>
                            <a:schemeClr val="bg1"/>
                          </a:solidFill>
                          <a:effectLst/>
                        </a:rPr>
                        <a:t>Google Assistant etc.</a:t>
                      </a:r>
                    </a:p>
                    <a:p>
                      <a:pPr marL="342900" marR="64135" lvl="0" indent="-342900" algn="l">
                        <a:spcBef>
                          <a:spcPts val="0"/>
                        </a:spcBef>
                        <a:spcAft>
                          <a:spcPts val="0"/>
                        </a:spcAft>
                        <a:buSzPts val="1200"/>
                        <a:buFont typeface="Symbol" panose="05050102010706020507" pitchFamily="18" charset="2"/>
                        <a:buChar char=""/>
                        <a:tabLst>
                          <a:tab pos="296545" algn="l"/>
                        </a:tabLst>
                      </a:pPr>
                      <a:r>
                        <a:rPr lang="en-US" sz="1200" b="0">
                          <a:solidFill>
                            <a:schemeClr val="bg1"/>
                          </a:solidFill>
                          <a:effectLst/>
                        </a:rPr>
                        <a:t>Built-in voice </a:t>
                      </a:r>
                      <a:r>
                        <a:rPr lang="en-US" sz="1200" b="0" spc="-15">
                          <a:solidFill>
                            <a:schemeClr val="bg1"/>
                          </a:solidFill>
                          <a:effectLst/>
                        </a:rPr>
                        <a:t>interface </a:t>
                      </a:r>
                      <a:r>
                        <a:rPr lang="en-US" sz="1200" b="0">
                          <a:solidFill>
                            <a:schemeClr val="bg1"/>
                          </a:solidFill>
                          <a:effectLst/>
                        </a:rPr>
                        <a:t>and support for Node.js, Ruby, Android, </a:t>
                      </a:r>
                      <a:r>
                        <a:rPr lang="en-US" sz="1200" b="0" spc="-20">
                          <a:solidFill>
                            <a:schemeClr val="bg1"/>
                          </a:solidFill>
                          <a:effectLst/>
                        </a:rPr>
                        <a:t>iOS, </a:t>
                      </a:r>
                      <a:r>
                        <a:rPr lang="en-US" sz="1200" b="0">
                          <a:solidFill>
                            <a:schemeClr val="bg1"/>
                          </a:solidFill>
                          <a:effectLst/>
                        </a:rPr>
                        <a:t>Python etc.</a:t>
                      </a:r>
                      <a:r>
                        <a:rPr lang="en-US" sz="1200" b="0" spc="5">
                          <a:solidFill>
                            <a:schemeClr val="bg1"/>
                          </a:solidFill>
                          <a:effectLst/>
                        </a:rPr>
                        <a:t> </a:t>
                      </a:r>
                      <a:r>
                        <a:rPr lang="en-US" sz="1200" b="0">
                          <a:solidFill>
                            <a:schemeClr val="bg1"/>
                          </a:solidFill>
                          <a:effectLst/>
                        </a:rPr>
                        <a:t>SDKs.</a:t>
                      </a:r>
                      <a:endParaRPr lang="en-US" sz="1200" b="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r>
              <a:tr h="968123">
                <a:tc>
                  <a:txBody>
                    <a:bodyPr/>
                    <a:lstStyle/>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0" marR="0" algn="l">
                        <a:spcBef>
                          <a:spcPts val="0"/>
                        </a:spcBef>
                        <a:spcAft>
                          <a:spcPts val="0"/>
                        </a:spcAft>
                      </a:pPr>
                      <a:r>
                        <a:rPr lang="en-US" sz="1200">
                          <a:solidFill>
                            <a:schemeClr val="bg1"/>
                          </a:solidFill>
                          <a:effectLst/>
                        </a:rPr>
                        <a:t> </a:t>
                      </a:r>
                    </a:p>
                    <a:p>
                      <a:pPr marL="56515" marR="52070" algn="l">
                        <a:spcBef>
                          <a:spcPts val="1100"/>
                        </a:spcBef>
                        <a:spcAft>
                          <a:spcPts val="0"/>
                        </a:spcAft>
                      </a:pPr>
                      <a:r>
                        <a:rPr lang="en-US" sz="1200">
                          <a:solidFill>
                            <a:schemeClr val="bg1"/>
                          </a:solidFill>
                          <a:effectLst/>
                        </a:rPr>
                        <a:t>Cons</a:t>
                      </a:r>
                      <a:endParaRPr lang="en-US" sz="1200">
                        <a:solidFill>
                          <a:schemeClr val="bg1"/>
                        </a:solidFill>
                        <a:effectLst/>
                        <a:latin typeface="Times New Roman" panose="02020603050405020304" pitchFamily="18" charset="0"/>
                        <a:ea typeface="Times New Roman" panose="02020603050405020304" pitchFamily="18" charset="0"/>
                      </a:endParaRPr>
                    </a:p>
                  </a:txBody>
                  <a:tcPr marL="0" marR="0" marT="0" marB="0"/>
                </a:tc>
                <a:tc>
                  <a:txBody>
                    <a:bodyPr/>
                    <a:lstStyle/>
                    <a:p>
                      <a:pPr marL="342900" marR="63500" lvl="0" indent="-342900" algn="l">
                        <a:spcBef>
                          <a:spcPts val="0"/>
                        </a:spcBef>
                        <a:spcAft>
                          <a:spcPts val="0"/>
                        </a:spcAft>
                        <a:buSzPts val="1200"/>
                        <a:buFont typeface="Symbol" panose="05050102010706020507" pitchFamily="18" charset="2"/>
                        <a:buChar char=""/>
                        <a:tabLst>
                          <a:tab pos="295910" algn="l"/>
                        </a:tabLst>
                      </a:pPr>
                      <a:r>
                        <a:rPr lang="en-US" sz="1200" b="0">
                          <a:solidFill>
                            <a:schemeClr val="bg1"/>
                          </a:solidFill>
                          <a:effectLst/>
                        </a:rPr>
                        <a:t>wit.ai has integration</a:t>
                      </a:r>
                      <a:r>
                        <a:rPr lang="en-US" sz="1200" b="0" spc="-135">
                          <a:solidFill>
                            <a:schemeClr val="bg1"/>
                          </a:solidFill>
                          <a:effectLst/>
                        </a:rPr>
                        <a:t> </a:t>
                      </a:r>
                      <a:r>
                        <a:rPr lang="en-US" sz="1200" b="0" spc="-15">
                          <a:solidFill>
                            <a:schemeClr val="bg1"/>
                          </a:solidFill>
                          <a:effectLst/>
                        </a:rPr>
                        <a:t>with </a:t>
                      </a:r>
                      <a:r>
                        <a:rPr lang="en-US" sz="1200" b="0">
                          <a:solidFill>
                            <a:schemeClr val="bg1"/>
                          </a:solidFill>
                          <a:effectLst/>
                        </a:rPr>
                        <a:t>Facebook messenger only. Stories are in</a:t>
                      </a:r>
                      <a:r>
                        <a:rPr lang="en-US" sz="1200" b="0" spc="-25">
                          <a:solidFill>
                            <a:schemeClr val="bg1"/>
                          </a:solidFill>
                          <a:effectLst/>
                        </a:rPr>
                        <a:t> </a:t>
                      </a:r>
                      <a:r>
                        <a:rPr lang="en-US" sz="1200" b="0">
                          <a:solidFill>
                            <a:schemeClr val="bg1"/>
                          </a:solidFill>
                          <a:effectLst/>
                        </a:rPr>
                        <a:t>beta.</a:t>
                      </a:r>
                    </a:p>
                    <a:p>
                      <a:pPr marL="342900" marR="62865" lvl="0" indent="-342900" algn="l">
                        <a:spcBef>
                          <a:spcPts val="0"/>
                        </a:spcBef>
                        <a:spcAft>
                          <a:spcPts val="0"/>
                        </a:spcAft>
                        <a:buSzPts val="1200"/>
                        <a:buFont typeface="Symbol" panose="05050102010706020507" pitchFamily="18" charset="2"/>
                        <a:buChar char=""/>
                        <a:tabLst>
                          <a:tab pos="295910" algn="l"/>
                        </a:tabLst>
                      </a:pPr>
                      <a:r>
                        <a:rPr lang="en-US" sz="1200" b="0">
                          <a:solidFill>
                            <a:schemeClr val="bg1"/>
                          </a:solidFill>
                          <a:effectLst/>
                        </a:rPr>
                        <a:t>There</a:t>
                      </a:r>
                      <a:r>
                        <a:rPr lang="en-US" sz="1200" b="0" spc="-65">
                          <a:solidFill>
                            <a:schemeClr val="bg1"/>
                          </a:solidFill>
                          <a:effectLst/>
                        </a:rPr>
                        <a:t> </a:t>
                      </a:r>
                      <a:r>
                        <a:rPr lang="en-US" sz="1200" b="0">
                          <a:solidFill>
                            <a:schemeClr val="bg1"/>
                          </a:solidFill>
                          <a:effectLst/>
                        </a:rPr>
                        <a:t>are</a:t>
                      </a:r>
                      <a:r>
                        <a:rPr lang="en-US" sz="1200" b="0" spc="-60">
                          <a:solidFill>
                            <a:schemeClr val="bg1"/>
                          </a:solidFill>
                          <a:effectLst/>
                        </a:rPr>
                        <a:t> </a:t>
                      </a:r>
                      <a:r>
                        <a:rPr lang="en-US" sz="1200" b="0">
                          <a:solidFill>
                            <a:schemeClr val="bg1"/>
                          </a:solidFill>
                          <a:effectLst/>
                        </a:rPr>
                        <a:t>cases</a:t>
                      </a:r>
                      <a:r>
                        <a:rPr lang="en-US" sz="1200" b="0" spc="-50">
                          <a:solidFill>
                            <a:schemeClr val="bg1"/>
                          </a:solidFill>
                          <a:effectLst/>
                        </a:rPr>
                        <a:t> </a:t>
                      </a:r>
                      <a:r>
                        <a:rPr lang="en-US" sz="1200" b="0">
                          <a:solidFill>
                            <a:schemeClr val="bg1"/>
                          </a:solidFill>
                          <a:effectLst/>
                        </a:rPr>
                        <a:t>where</a:t>
                      </a:r>
                      <a:r>
                        <a:rPr lang="en-US" sz="1200" b="0" spc="-75">
                          <a:solidFill>
                            <a:schemeClr val="bg1"/>
                          </a:solidFill>
                          <a:effectLst/>
                        </a:rPr>
                        <a:t> </a:t>
                      </a:r>
                      <a:r>
                        <a:rPr lang="en-US" sz="1200" b="0">
                          <a:solidFill>
                            <a:schemeClr val="bg1"/>
                          </a:solidFill>
                          <a:effectLst/>
                        </a:rPr>
                        <a:t>it</a:t>
                      </a:r>
                      <a:r>
                        <a:rPr lang="en-US" sz="1200" b="0" spc="-65">
                          <a:solidFill>
                            <a:schemeClr val="bg1"/>
                          </a:solidFill>
                          <a:effectLst/>
                        </a:rPr>
                        <a:t> </a:t>
                      </a:r>
                      <a:r>
                        <a:rPr lang="en-US" sz="1200" b="0">
                          <a:solidFill>
                            <a:schemeClr val="bg1"/>
                          </a:solidFill>
                          <a:effectLst/>
                        </a:rPr>
                        <a:t>is difficult to control </a:t>
                      </a:r>
                      <a:r>
                        <a:rPr lang="en-US" sz="1200" b="0" spc="-35">
                          <a:solidFill>
                            <a:schemeClr val="bg1"/>
                          </a:solidFill>
                          <a:effectLst/>
                        </a:rPr>
                        <a:t>the </a:t>
                      </a:r>
                      <a:r>
                        <a:rPr lang="en-US" sz="1200" b="0">
                          <a:solidFill>
                            <a:schemeClr val="bg1"/>
                          </a:solidFill>
                          <a:effectLst/>
                        </a:rPr>
                        <a:t>flow of the </a:t>
                      </a:r>
                      <a:r>
                        <a:rPr lang="en-US" sz="1200" b="0" spc="-10">
                          <a:solidFill>
                            <a:schemeClr val="bg1"/>
                          </a:solidFill>
                          <a:effectLst/>
                        </a:rPr>
                        <a:t>conversation </a:t>
                      </a:r>
                      <a:r>
                        <a:rPr lang="en-US" sz="1200" b="0">
                          <a:solidFill>
                            <a:schemeClr val="bg1"/>
                          </a:solidFill>
                          <a:effectLst/>
                        </a:rPr>
                        <a:t>and the bot tends </a:t>
                      </a:r>
                      <a:r>
                        <a:rPr lang="en-US" sz="1200" b="0" spc="-35">
                          <a:solidFill>
                            <a:schemeClr val="bg1"/>
                          </a:solidFill>
                          <a:effectLst/>
                        </a:rPr>
                        <a:t>to </a:t>
                      </a:r>
                      <a:r>
                        <a:rPr lang="en-US" sz="1200" b="0">
                          <a:solidFill>
                            <a:schemeClr val="bg1"/>
                          </a:solidFill>
                          <a:effectLst/>
                        </a:rPr>
                        <a:t>misunderstand the</a:t>
                      </a:r>
                      <a:r>
                        <a:rPr lang="en-US" sz="1200" b="0" spc="150">
                          <a:solidFill>
                            <a:schemeClr val="bg1"/>
                          </a:solidFill>
                          <a:effectLst/>
                        </a:rPr>
                        <a:t> </a:t>
                      </a:r>
                      <a:r>
                        <a:rPr lang="en-US" sz="1200" b="0" spc="-20">
                          <a:solidFill>
                            <a:schemeClr val="bg1"/>
                          </a:solidFill>
                          <a:effectLst/>
                        </a:rPr>
                        <a:t>user</a:t>
                      </a:r>
                      <a:endParaRPr lang="en-US" sz="1200" b="0">
                        <a:solidFill>
                          <a:schemeClr val="bg1"/>
                        </a:solidFill>
                        <a:effectLst/>
                      </a:endParaRPr>
                    </a:p>
                    <a:p>
                      <a:pPr marL="295275" marR="0" algn="l">
                        <a:lnSpc>
                          <a:spcPts val="1295"/>
                        </a:lnSpc>
                        <a:spcBef>
                          <a:spcPts val="0"/>
                        </a:spcBef>
                        <a:spcAft>
                          <a:spcPts val="0"/>
                        </a:spcAft>
                      </a:pPr>
                      <a:r>
                        <a:rPr lang="en-US" sz="1200" b="0">
                          <a:solidFill>
                            <a:schemeClr val="bg1"/>
                          </a:solidFill>
                          <a:effectLst/>
                        </a:rPr>
                        <a:t>requests.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0" marR="0" marT="0" marB="0">
                    <a:solidFill>
                      <a:schemeClr val="accent1">
                        <a:lumMod val="20000"/>
                        <a:lumOff val="80000"/>
                      </a:schemeClr>
                    </a:solidFill>
                  </a:tcPr>
                </a:tc>
                <a:tc>
                  <a:txBody>
                    <a:bodyPr/>
                    <a:lstStyle/>
                    <a:p>
                      <a:pPr marL="342900" marR="62230" lvl="0" indent="-342900" algn="l">
                        <a:spcBef>
                          <a:spcPts val="0"/>
                        </a:spcBef>
                        <a:spcAft>
                          <a:spcPts val="0"/>
                        </a:spcAft>
                        <a:buSzPts val="1200"/>
                        <a:buFont typeface="Symbol" panose="05050102010706020507" pitchFamily="18" charset="2"/>
                        <a:buChar char=""/>
                        <a:tabLst>
                          <a:tab pos="295275" algn="l"/>
                        </a:tabLst>
                      </a:pPr>
                      <a:r>
                        <a:rPr lang="en-US" sz="1200" b="0">
                          <a:solidFill>
                            <a:schemeClr val="bg1"/>
                          </a:solidFill>
                          <a:effectLst/>
                        </a:rPr>
                        <a:t>luis.ai has </a:t>
                      </a:r>
                      <a:r>
                        <a:rPr lang="en-US" sz="1200" b="0" spc="-15">
                          <a:solidFill>
                            <a:schemeClr val="bg1"/>
                          </a:solidFill>
                          <a:effectLst/>
                        </a:rPr>
                        <a:t>10,000 </a:t>
                      </a:r>
                      <a:r>
                        <a:rPr lang="en-US" sz="1200" b="0">
                          <a:solidFill>
                            <a:schemeClr val="bg1"/>
                          </a:solidFill>
                          <a:effectLst/>
                        </a:rPr>
                        <a:t>transactions for </a:t>
                      </a:r>
                      <a:r>
                        <a:rPr lang="en-US" sz="1200" b="0" spc="-20">
                          <a:solidFill>
                            <a:schemeClr val="bg1"/>
                          </a:solidFill>
                          <a:effectLst/>
                        </a:rPr>
                        <a:t>each </a:t>
                      </a:r>
                      <a:r>
                        <a:rPr lang="en-US" sz="1200" b="0">
                          <a:solidFill>
                            <a:schemeClr val="bg1"/>
                          </a:solidFill>
                          <a:effectLst/>
                        </a:rPr>
                        <a:t>month and is priced </a:t>
                      </a:r>
                      <a:r>
                        <a:rPr lang="en-US" sz="1200" b="0" spc="-20">
                          <a:solidFill>
                            <a:schemeClr val="bg1"/>
                          </a:solidFill>
                          <a:effectLst/>
                        </a:rPr>
                        <a:t>after </a:t>
                      </a:r>
                      <a:r>
                        <a:rPr lang="en-US" sz="1200" b="0">
                          <a:solidFill>
                            <a:schemeClr val="bg1"/>
                          </a:solidFill>
                          <a:effectLst/>
                        </a:rPr>
                        <a:t>that.</a:t>
                      </a:r>
                      <a:endParaRPr lang="en-US" sz="1200" b="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c>
                  <a:txBody>
                    <a:bodyPr/>
                    <a:lstStyle/>
                    <a:p>
                      <a:pPr marL="342900" marR="63500" lvl="0" indent="-342900" algn="l">
                        <a:spcBef>
                          <a:spcPts val="0"/>
                        </a:spcBef>
                        <a:spcAft>
                          <a:spcPts val="0"/>
                        </a:spcAft>
                        <a:buSzPts val="1200"/>
                        <a:buFont typeface="Symbol" panose="05050102010706020507" pitchFamily="18" charset="2"/>
                        <a:buChar char=""/>
                        <a:tabLst>
                          <a:tab pos="296545" algn="l"/>
                        </a:tabLst>
                      </a:pPr>
                      <a:r>
                        <a:rPr lang="en-US" sz="1200" b="0" dirty="0">
                          <a:solidFill>
                            <a:schemeClr val="bg1"/>
                          </a:solidFill>
                          <a:effectLst/>
                        </a:rPr>
                        <a:t>Priced for enterprises requiring high</a:t>
                      </a:r>
                      <a:r>
                        <a:rPr lang="en-US" sz="1200" b="0" spc="-105" dirty="0">
                          <a:solidFill>
                            <a:schemeClr val="bg1"/>
                          </a:solidFill>
                          <a:effectLst/>
                        </a:rPr>
                        <a:t> </a:t>
                      </a:r>
                      <a:r>
                        <a:rPr lang="en-US" sz="1200" b="0" dirty="0">
                          <a:solidFill>
                            <a:schemeClr val="bg1"/>
                          </a:solidFill>
                          <a:effectLst/>
                        </a:rPr>
                        <a:t>utilization of</a:t>
                      </a:r>
                      <a:r>
                        <a:rPr lang="en-US" sz="1200" b="0" spc="-5" dirty="0">
                          <a:solidFill>
                            <a:schemeClr val="bg1"/>
                          </a:solidFill>
                          <a:effectLst/>
                        </a:rPr>
                        <a:t> </a:t>
                      </a:r>
                      <a:r>
                        <a:rPr lang="en-US" sz="1200" b="0" dirty="0" err="1">
                          <a:solidFill>
                            <a:schemeClr val="bg1"/>
                          </a:solidFill>
                          <a:effectLst/>
                        </a:rPr>
                        <a:t>Dialogflow</a:t>
                      </a:r>
                      <a:endParaRPr lang="en-US" sz="1200" b="0" dirty="0">
                        <a:solidFill>
                          <a:schemeClr val="bg1"/>
                        </a:solidFill>
                        <a:effectLst/>
                      </a:endParaRPr>
                    </a:p>
                    <a:p>
                      <a:pPr marL="342900" marR="64770" lvl="0" indent="-342900" algn="l">
                        <a:spcBef>
                          <a:spcPts val="0"/>
                        </a:spcBef>
                        <a:spcAft>
                          <a:spcPts val="0"/>
                        </a:spcAft>
                        <a:buSzPts val="1200"/>
                        <a:buFont typeface="Symbol" panose="05050102010706020507" pitchFamily="18" charset="2"/>
                        <a:buChar char=""/>
                        <a:tabLst>
                          <a:tab pos="296545" algn="l"/>
                        </a:tabLst>
                      </a:pPr>
                      <a:r>
                        <a:rPr lang="en-US" sz="1200" b="0" dirty="0">
                          <a:solidFill>
                            <a:schemeClr val="bg1"/>
                          </a:solidFill>
                          <a:effectLst/>
                        </a:rPr>
                        <a:t>It is impossible to </a:t>
                      </a:r>
                      <a:r>
                        <a:rPr lang="en-US" sz="1200" b="0" spc="-15" dirty="0">
                          <a:solidFill>
                            <a:schemeClr val="bg1"/>
                          </a:solidFill>
                          <a:effectLst/>
                        </a:rPr>
                        <a:t>block </a:t>
                      </a:r>
                      <a:r>
                        <a:rPr lang="en-US" sz="1200" b="0" dirty="0">
                          <a:solidFill>
                            <a:schemeClr val="bg1"/>
                          </a:solidFill>
                          <a:effectLst/>
                        </a:rPr>
                        <a:t>the matching of an </a:t>
                      </a:r>
                      <a:r>
                        <a:rPr lang="en-US" sz="1200" b="0" spc="-20" dirty="0">
                          <a:solidFill>
                            <a:schemeClr val="bg1"/>
                          </a:solidFill>
                          <a:effectLst/>
                        </a:rPr>
                        <a:t>intent </a:t>
                      </a:r>
                      <a:r>
                        <a:rPr lang="en-US" sz="1200" b="0" dirty="0">
                          <a:solidFill>
                            <a:schemeClr val="bg1"/>
                          </a:solidFill>
                          <a:effectLst/>
                        </a:rPr>
                        <a:t>if a context is</a:t>
                      </a:r>
                      <a:r>
                        <a:rPr lang="en-US" sz="1200" b="0" spc="-20" dirty="0">
                          <a:solidFill>
                            <a:schemeClr val="bg1"/>
                          </a:solidFill>
                          <a:effectLst/>
                        </a:rPr>
                        <a:t> </a:t>
                      </a:r>
                      <a:r>
                        <a:rPr lang="en-US" sz="1200" b="0" dirty="0">
                          <a:solidFill>
                            <a:schemeClr val="bg1"/>
                          </a:solidFill>
                          <a:effectLst/>
                        </a:rPr>
                        <a:t>present.</a:t>
                      </a:r>
                    </a:p>
                    <a:p>
                      <a:pPr marL="342900" marR="66040" lvl="0" indent="-342900" algn="l">
                        <a:spcBef>
                          <a:spcPts val="0"/>
                        </a:spcBef>
                        <a:spcAft>
                          <a:spcPts val="0"/>
                        </a:spcAft>
                        <a:buSzPts val="1200"/>
                        <a:buFont typeface="Symbol" panose="05050102010706020507" pitchFamily="18" charset="2"/>
                        <a:buChar char=""/>
                        <a:tabLst>
                          <a:tab pos="296545" algn="l"/>
                        </a:tabLst>
                      </a:pPr>
                      <a:r>
                        <a:rPr lang="en-US" sz="1200" b="0" dirty="0">
                          <a:solidFill>
                            <a:schemeClr val="bg1"/>
                          </a:solidFill>
                          <a:effectLst/>
                        </a:rPr>
                        <a:t>The training section </a:t>
                      </a:r>
                      <a:r>
                        <a:rPr lang="en-US" sz="1200" b="0" spc="-30" dirty="0">
                          <a:solidFill>
                            <a:schemeClr val="bg1"/>
                          </a:solidFill>
                          <a:effectLst/>
                        </a:rPr>
                        <a:t>is </a:t>
                      </a:r>
                      <a:r>
                        <a:rPr lang="en-US" sz="1200" b="0" dirty="0">
                          <a:solidFill>
                            <a:schemeClr val="bg1"/>
                          </a:solidFill>
                          <a:effectLst/>
                        </a:rPr>
                        <a:t>still in beta</a:t>
                      </a:r>
                      <a:endParaRPr lang="en-US" sz="1200" b="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978517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Healthcare </a:t>
            </a:r>
            <a:r>
              <a:rPr lang="en-US" dirty="0" err="1" smtClean="0"/>
              <a:t>Chatbots</a:t>
            </a:r>
            <a:endParaRPr lang="en-US" dirty="0"/>
          </a:p>
        </p:txBody>
      </p:sp>
      <p:sp>
        <p:nvSpPr>
          <p:cNvPr id="3" name="Content Placeholder 2"/>
          <p:cNvSpPr>
            <a:spLocks noGrp="1"/>
          </p:cNvSpPr>
          <p:nvPr>
            <p:ph idx="1"/>
          </p:nvPr>
        </p:nvSpPr>
        <p:spPr>
          <a:xfrm>
            <a:off x="680321" y="2336873"/>
            <a:ext cx="9613861" cy="2113829"/>
          </a:xfrm>
        </p:spPr>
        <p:txBody>
          <a:bodyPr/>
          <a:lstStyle/>
          <a:p>
            <a:pPr marL="0" indent="0">
              <a:buNone/>
            </a:pPr>
            <a:r>
              <a:rPr lang="en-US" b="1" dirty="0"/>
              <a:t>WHY HEALTHCARE?</a:t>
            </a:r>
            <a:endParaRPr lang="en-US" dirty="0"/>
          </a:p>
          <a:p>
            <a:pPr marL="0" indent="0">
              <a:buNone/>
            </a:pPr>
            <a:r>
              <a:rPr lang="en-US" sz="1600" dirty="0"/>
              <a:t>Technical advancements in the healthcare domain are growing at a rapid pace. Numerous </a:t>
            </a:r>
            <a:r>
              <a:rPr lang="en-US" sz="1600" dirty="0" err="1"/>
              <a:t>chatbots</a:t>
            </a:r>
            <a:r>
              <a:rPr lang="en-US" sz="1600" dirty="0"/>
              <a:t> are already available in the areas of hotel management, travel, food delivery and home automation.</a:t>
            </a:r>
          </a:p>
          <a:p>
            <a:pPr marL="0" indent="0">
              <a:buNone/>
            </a:pPr>
            <a:r>
              <a:rPr lang="en-US" sz="1600" dirty="0" smtClean="0"/>
              <a:t>Development </a:t>
            </a:r>
            <a:r>
              <a:rPr lang="en-US" sz="1600" dirty="0"/>
              <a:t>of </a:t>
            </a:r>
            <a:r>
              <a:rPr lang="en-US" sz="1600" dirty="0" err="1"/>
              <a:t>chatbots</a:t>
            </a:r>
            <a:r>
              <a:rPr lang="en-US" sz="1600" dirty="0"/>
              <a:t> that are customized to individual needs will make healthcare widely available. Some </a:t>
            </a:r>
            <a:r>
              <a:rPr lang="en-US" sz="1600" dirty="0" err="1"/>
              <a:t>chatbots</a:t>
            </a:r>
            <a:r>
              <a:rPr lang="en-US" sz="1600" dirty="0"/>
              <a:t> already being used for general healthcare services like Your.MD, Florence and GYANT</a:t>
            </a:r>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328693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Dialogflow</a:t>
            </a:r>
            <a:endParaRPr lang="en-US" dirty="0"/>
          </a:p>
        </p:txBody>
      </p:sp>
      <p:sp>
        <p:nvSpPr>
          <p:cNvPr id="3" name="Content Placeholder 2"/>
          <p:cNvSpPr>
            <a:spLocks noGrp="1"/>
          </p:cNvSpPr>
          <p:nvPr>
            <p:ph idx="1"/>
          </p:nvPr>
        </p:nvSpPr>
        <p:spPr>
          <a:xfrm>
            <a:off x="680321" y="2336873"/>
            <a:ext cx="9613861" cy="1330058"/>
          </a:xfrm>
        </p:spPr>
        <p:txBody>
          <a:bodyPr>
            <a:normAutofit/>
          </a:bodyPr>
          <a:lstStyle/>
          <a:p>
            <a:pPr marL="0" lvl="0" indent="0">
              <a:buNone/>
            </a:pPr>
            <a:r>
              <a:rPr lang="en-US" sz="1600" dirty="0">
                <a:hlinkClick r:id="rId2"/>
              </a:rPr>
              <a:t>https://</a:t>
            </a:r>
            <a:r>
              <a:rPr lang="en-US" sz="1600" dirty="0" smtClean="0">
                <a:hlinkClick r:id="rId2"/>
              </a:rPr>
              <a:t>nlp-debasis-research.herokuapp.com/</a:t>
            </a:r>
            <a:r>
              <a:rPr lang="en-US" sz="1600" dirty="0" smtClean="0"/>
              <a:t> is </a:t>
            </a:r>
            <a:r>
              <a:rPr lang="en-US" sz="1600" dirty="0"/>
              <a:t>leveraged most of what </a:t>
            </a:r>
            <a:r>
              <a:rPr lang="en-US" sz="1600" dirty="0" err="1"/>
              <a:t>Dialogflow</a:t>
            </a:r>
            <a:r>
              <a:rPr lang="en-US" sz="1600" dirty="0"/>
              <a:t> has to offer to build </a:t>
            </a:r>
            <a:r>
              <a:rPr lang="en-US" sz="1600" dirty="0" err="1"/>
              <a:t>Achelois</a:t>
            </a:r>
            <a:r>
              <a:rPr lang="en-US" sz="1600" dirty="0"/>
              <a:t>. It understands the feelings and problems of a patient struggling with their mental health and provides suggestions to make their life better and </a:t>
            </a:r>
            <a:r>
              <a:rPr lang="en-US" sz="1600" dirty="0" smtClean="0"/>
              <a:t>happy.</a:t>
            </a:r>
          </a:p>
          <a:p>
            <a:pPr marL="0" indent="0">
              <a:buNone/>
            </a:pPr>
            <a:r>
              <a:rPr lang="en-US" sz="1600" dirty="0" err="1" smtClean="0"/>
              <a:t>Achelois</a:t>
            </a:r>
            <a:r>
              <a:rPr lang="en-US" sz="1600" dirty="0" smtClean="0"/>
              <a:t> </a:t>
            </a:r>
            <a:r>
              <a:rPr lang="en-US" sz="1600" dirty="0" err="1" smtClean="0"/>
              <a:t>conversasion</a:t>
            </a:r>
            <a:r>
              <a:rPr lang="en-US" sz="1600" dirty="0" smtClean="0"/>
              <a:t>, </a:t>
            </a:r>
            <a:r>
              <a:rPr lang="en-US" sz="1600" b="1" dirty="0" smtClean="0"/>
              <a:t>Training </a:t>
            </a:r>
            <a:r>
              <a:rPr lang="en-US" sz="1600" b="1" dirty="0"/>
              <a:t>phase for welcome </a:t>
            </a:r>
            <a:r>
              <a:rPr lang="en-US" sz="1600" b="1" dirty="0" smtClean="0"/>
              <a:t>intent respectively (snaps):</a:t>
            </a:r>
            <a:endParaRPr lang="en-US" sz="1600" b="1" dirty="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smtClean="0"/>
          </a:p>
          <a:p>
            <a:pPr marL="0" lvl="0" indent="0">
              <a:buNone/>
            </a:pPr>
            <a:endParaRPr lang="en-US" b="1" dirty="0" smtClean="0"/>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3" cstate="print"/>
          <a:stretch>
            <a:fillRect/>
          </a:stretch>
        </p:blipFill>
        <p:spPr>
          <a:xfrm>
            <a:off x="10808060" y="708455"/>
            <a:ext cx="1186232" cy="1175139"/>
          </a:xfrm>
          <a:prstGeom prst="rect">
            <a:avLst/>
          </a:prstGeom>
        </p:spPr>
      </p:pic>
      <p:pic>
        <p:nvPicPr>
          <p:cNvPr id="7" name="image4.jpeg"/>
          <p:cNvPicPr/>
          <p:nvPr/>
        </p:nvPicPr>
        <p:blipFill>
          <a:blip r:embed="rId4" cstate="print"/>
          <a:stretch>
            <a:fillRect/>
          </a:stretch>
        </p:blipFill>
        <p:spPr>
          <a:xfrm>
            <a:off x="775912" y="3666931"/>
            <a:ext cx="3604895" cy="1525270"/>
          </a:xfrm>
          <a:prstGeom prst="rect">
            <a:avLst/>
          </a:prstGeom>
        </p:spPr>
      </p:pic>
      <p:pic>
        <p:nvPicPr>
          <p:cNvPr id="8" name="image5.png"/>
          <p:cNvPicPr/>
          <p:nvPr/>
        </p:nvPicPr>
        <p:blipFill>
          <a:blip r:embed="rId5" cstate="print"/>
          <a:stretch>
            <a:fillRect/>
          </a:stretch>
        </p:blipFill>
        <p:spPr>
          <a:xfrm>
            <a:off x="4392994" y="3666930"/>
            <a:ext cx="2308805" cy="2948474"/>
          </a:xfrm>
          <a:prstGeom prst="rect">
            <a:avLst/>
          </a:prstGeom>
        </p:spPr>
      </p:pic>
      <p:sp>
        <p:nvSpPr>
          <p:cNvPr id="4" name="TextBox 3"/>
          <p:cNvSpPr txBox="1"/>
          <p:nvPr/>
        </p:nvSpPr>
        <p:spPr>
          <a:xfrm>
            <a:off x="6727367" y="3660344"/>
            <a:ext cx="3685259" cy="3046988"/>
          </a:xfrm>
          <a:prstGeom prst="rect">
            <a:avLst/>
          </a:prstGeom>
          <a:noFill/>
        </p:spPr>
        <p:txBody>
          <a:bodyPr wrap="square" rtlCol="0">
            <a:spAutoFit/>
          </a:bodyPr>
          <a:lstStyle/>
          <a:p>
            <a:r>
              <a:rPr lang="en-US" sz="1200" dirty="0" smtClean="0"/>
              <a:t>The </a:t>
            </a:r>
            <a:r>
              <a:rPr lang="en-US" sz="1200" dirty="0"/>
              <a:t>agent is trained using NLP and machine learning techniques such as word embedding, user data, lexical synonyms, bag- of-words, synonym detection, regular expressions, tokenization, tags, supervised learning etc. and hence was able to detect what the user said</a:t>
            </a:r>
            <a:r>
              <a:rPr lang="en-US" sz="1200" dirty="0" smtClean="0"/>
              <a:t>.</a:t>
            </a:r>
          </a:p>
          <a:p>
            <a:endParaRPr lang="en-US" sz="1200" dirty="0"/>
          </a:p>
          <a:p>
            <a:r>
              <a:rPr lang="en-US" sz="1200" dirty="0" smtClean="0"/>
              <a:t>It does </a:t>
            </a:r>
            <a:r>
              <a:rPr lang="en-US" sz="1200" dirty="0"/>
              <a:t>not need to input all possible user inputs, but only need to put in few sentences or words and the powerful algorithms in </a:t>
            </a:r>
            <a:r>
              <a:rPr lang="en-US" sz="1200" dirty="0" err="1"/>
              <a:t>Dialogflow</a:t>
            </a:r>
            <a:r>
              <a:rPr lang="en-US" sz="1200" dirty="0"/>
              <a:t> takes care of the rest. </a:t>
            </a:r>
            <a:r>
              <a:rPr lang="en-US" sz="1200" dirty="0" smtClean="0"/>
              <a:t>It is observed </a:t>
            </a:r>
            <a:r>
              <a:rPr lang="en-US" sz="1200" dirty="0"/>
              <a:t>a lot of other techniques here in this small example. The case of the words is not taken into consideration, but punctuation and special characters are. The </a:t>
            </a:r>
            <a:r>
              <a:rPr lang="en-US" sz="1200" dirty="0" err="1"/>
              <a:t>Dialogflow</a:t>
            </a:r>
            <a:r>
              <a:rPr lang="en-US" sz="1200" dirty="0"/>
              <a:t> agent needs to know what information is useful for answering the </a:t>
            </a:r>
            <a:r>
              <a:rPr lang="en-US" sz="1200" dirty="0" smtClean="0"/>
              <a:t>user’s request</a:t>
            </a:r>
            <a:r>
              <a:rPr lang="en-US" sz="1200" dirty="0"/>
              <a:t>.</a:t>
            </a:r>
            <a:endParaRPr lang="en-US" sz="1200" dirty="0"/>
          </a:p>
        </p:txBody>
      </p:sp>
    </p:spTree>
    <p:extLst>
      <p:ext uri="{BB962C8B-B14F-4D97-AF65-F5344CB8AC3E}">
        <p14:creationId xmlns:p14="http://schemas.microsoft.com/office/powerpoint/2010/main" val="2889000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&amp; Intent</a:t>
            </a:r>
            <a:endParaRPr lang="en-US" dirty="0"/>
          </a:p>
        </p:txBody>
      </p:sp>
      <p:sp>
        <p:nvSpPr>
          <p:cNvPr id="3" name="Content Placeholder 2"/>
          <p:cNvSpPr>
            <a:spLocks noGrp="1"/>
          </p:cNvSpPr>
          <p:nvPr>
            <p:ph idx="1"/>
          </p:nvPr>
        </p:nvSpPr>
        <p:spPr>
          <a:xfrm>
            <a:off x="680321" y="2341984"/>
            <a:ext cx="9613861" cy="1782147"/>
          </a:xfrm>
        </p:spPr>
        <p:txBody>
          <a:bodyPr>
            <a:normAutofit fontScale="92500" lnSpcReduction="10000"/>
          </a:bodyPr>
          <a:lstStyle/>
          <a:p>
            <a:pPr marL="0" lvl="0" indent="0">
              <a:buNone/>
            </a:pPr>
            <a:r>
              <a:rPr lang="en-US" sz="1900" b="1" dirty="0"/>
              <a:t>Agents: </a:t>
            </a:r>
            <a:r>
              <a:rPr lang="en-US" sz="1600" dirty="0"/>
              <a:t>can be designed to manage a conversation flow in a specific </a:t>
            </a:r>
            <a:r>
              <a:rPr lang="en-US" sz="1600" dirty="0" smtClean="0"/>
              <a:t>way</a:t>
            </a:r>
            <a:endParaRPr lang="en-US" sz="1600" dirty="0"/>
          </a:p>
          <a:p>
            <a:pPr marL="0" indent="0">
              <a:buNone/>
            </a:pPr>
            <a:r>
              <a:rPr lang="en-US" sz="1900" b="1" dirty="0"/>
              <a:t>Intent</a:t>
            </a:r>
            <a:r>
              <a:rPr lang="en-US" sz="1900" dirty="0"/>
              <a:t>: </a:t>
            </a:r>
            <a:r>
              <a:rPr lang="en-US" sz="1600" dirty="0"/>
              <a:t>represents a mapping between what a user says and what action should be </a:t>
            </a:r>
            <a:r>
              <a:rPr lang="en-US" sz="1600" dirty="0" smtClean="0"/>
              <a:t>taken. </a:t>
            </a:r>
          </a:p>
          <a:p>
            <a:pPr marL="0" indent="0">
              <a:buNone/>
            </a:pPr>
            <a:r>
              <a:rPr lang="en-US" sz="1400" dirty="0" smtClean="0"/>
              <a:t>Figure-1 </a:t>
            </a:r>
            <a:r>
              <a:rPr lang="en-US" sz="1400" dirty="0"/>
              <a:t>shows the intents in </a:t>
            </a:r>
            <a:r>
              <a:rPr lang="en-US" sz="1400" dirty="0" smtClean="0"/>
              <a:t>the </a:t>
            </a:r>
            <a:r>
              <a:rPr lang="en-US" sz="1400" dirty="0"/>
              <a:t>agent and </a:t>
            </a:r>
            <a:r>
              <a:rPr lang="en-US" sz="1400" dirty="0" smtClean="0"/>
              <a:t>Figure-2 </a:t>
            </a:r>
            <a:r>
              <a:rPr lang="en-US" sz="1400" dirty="0"/>
              <a:t>shows training phrases for “1.0 – </a:t>
            </a:r>
            <a:r>
              <a:rPr lang="en-US" sz="1400" dirty="0" err="1"/>
              <a:t>getMood</a:t>
            </a:r>
            <a:r>
              <a:rPr lang="en-US" sz="1400" dirty="0"/>
              <a:t>” intent. There are around 40 training phrases for this intent. The reason is, getting the mood of a person is a very diverse question. And the possibilities on how a user might respond depends on each individual</a:t>
            </a:r>
            <a:r>
              <a:rPr lang="en-US" sz="1400" dirty="0" smtClean="0"/>
              <a:t>. Figure-3 </a:t>
            </a:r>
            <a:r>
              <a:rPr lang="en-US" sz="1400" dirty="0"/>
              <a:t>shows the action and parameters for </a:t>
            </a:r>
            <a:r>
              <a:rPr lang="en-US" sz="1400" dirty="0" err="1"/>
              <a:t>getMood</a:t>
            </a:r>
            <a:r>
              <a:rPr lang="en-US" sz="1400" dirty="0"/>
              <a:t> intent. The colors in Figure-1.6 correspond to the entities shown in </a:t>
            </a:r>
            <a:r>
              <a:rPr lang="en-US" sz="1400" dirty="0" smtClean="0"/>
              <a:t>Figure-. </a:t>
            </a:r>
            <a:r>
              <a:rPr lang="en-US" sz="1400" dirty="0"/>
              <a:t>For example, the word awful is negative and is tagged with </a:t>
            </a:r>
            <a:r>
              <a:rPr lang="en-US" sz="1400" dirty="0" err="1"/>
              <a:t>negativeFeelings</a:t>
            </a:r>
            <a:r>
              <a:rPr lang="en-US" sz="1400" dirty="0"/>
              <a:t> entity</a:t>
            </a:r>
            <a:r>
              <a:rPr lang="en-US" sz="1400" dirty="0" smtClean="0"/>
              <a:t>. </a:t>
            </a:r>
            <a:r>
              <a:rPr lang="en-US" sz="1400" dirty="0"/>
              <a:t>Figure-4 shows the agent’s responses which will be provided by the agent when the intent is </a:t>
            </a:r>
            <a:r>
              <a:rPr lang="en-US" sz="1400" dirty="0" smtClean="0"/>
              <a:t>triggered.</a:t>
            </a:r>
            <a:endParaRPr lang="en-US" sz="1400" dirty="0"/>
          </a:p>
          <a:p>
            <a:pPr lvl="0"/>
            <a:endParaRPr lang="en-US" sz="19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pic>
        <p:nvPicPr>
          <p:cNvPr id="10" name="image6.jpeg"/>
          <p:cNvPicPr/>
          <p:nvPr/>
        </p:nvPicPr>
        <p:blipFill>
          <a:blip r:embed="rId3" cstate="print"/>
          <a:stretch>
            <a:fillRect/>
          </a:stretch>
        </p:blipFill>
        <p:spPr>
          <a:xfrm>
            <a:off x="854035" y="4124131"/>
            <a:ext cx="1739875" cy="2621903"/>
          </a:xfrm>
          <a:prstGeom prst="rect">
            <a:avLst/>
          </a:prstGeom>
        </p:spPr>
      </p:pic>
      <p:pic>
        <p:nvPicPr>
          <p:cNvPr id="11" name="image7.png"/>
          <p:cNvPicPr/>
          <p:nvPr/>
        </p:nvPicPr>
        <p:blipFill>
          <a:blip r:embed="rId4" cstate="print"/>
          <a:stretch>
            <a:fillRect/>
          </a:stretch>
        </p:blipFill>
        <p:spPr>
          <a:xfrm>
            <a:off x="2767624" y="4127860"/>
            <a:ext cx="2821413" cy="2618174"/>
          </a:xfrm>
          <a:prstGeom prst="rect">
            <a:avLst/>
          </a:prstGeom>
        </p:spPr>
      </p:pic>
      <p:pic>
        <p:nvPicPr>
          <p:cNvPr id="12" name="image8.jpeg"/>
          <p:cNvPicPr/>
          <p:nvPr/>
        </p:nvPicPr>
        <p:blipFill>
          <a:blip r:embed="rId5" cstate="print"/>
          <a:stretch>
            <a:fillRect/>
          </a:stretch>
        </p:blipFill>
        <p:spPr>
          <a:xfrm>
            <a:off x="5779967" y="4124132"/>
            <a:ext cx="3149429" cy="1679510"/>
          </a:xfrm>
          <a:prstGeom prst="rect">
            <a:avLst/>
          </a:prstGeom>
        </p:spPr>
      </p:pic>
      <p:pic>
        <p:nvPicPr>
          <p:cNvPr id="13" name="image9.jpeg"/>
          <p:cNvPicPr/>
          <p:nvPr/>
        </p:nvPicPr>
        <p:blipFill>
          <a:blip r:embed="rId6" cstate="print"/>
          <a:stretch>
            <a:fillRect/>
          </a:stretch>
        </p:blipFill>
        <p:spPr>
          <a:xfrm>
            <a:off x="9098090" y="4124130"/>
            <a:ext cx="2798441" cy="2621903"/>
          </a:xfrm>
          <a:prstGeom prst="rect">
            <a:avLst/>
          </a:prstGeom>
        </p:spPr>
      </p:pic>
    </p:spTree>
    <p:extLst>
      <p:ext uri="{BB962C8B-B14F-4D97-AF65-F5344CB8AC3E}">
        <p14:creationId xmlns:p14="http://schemas.microsoft.com/office/powerpoint/2010/main" val="1427967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idx="1"/>
          </p:nvPr>
        </p:nvSpPr>
        <p:spPr>
          <a:xfrm>
            <a:off x="680321" y="2336873"/>
            <a:ext cx="9613861" cy="1451356"/>
          </a:xfrm>
        </p:spPr>
        <p:txBody>
          <a:bodyPr>
            <a:normAutofit/>
          </a:bodyPr>
          <a:lstStyle/>
          <a:p>
            <a:r>
              <a:rPr lang="en-US" sz="1200" dirty="0"/>
              <a:t>Entities are powerful tools used for extracting parameter values from natural language inputs. Any important data </a:t>
            </a:r>
            <a:r>
              <a:rPr lang="en-US" sz="1200" dirty="0" smtClean="0"/>
              <a:t>that is intended </a:t>
            </a:r>
            <a:r>
              <a:rPr lang="en-US" sz="1200" dirty="0"/>
              <a:t>to get from a user’s request, will have a corresponding entity. There are three types of entities: system (defined by </a:t>
            </a:r>
            <a:r>
              <a:rPr lang="en-US" sz="1200" dirty="0" err="1"/>
              <a:t>Dialogflow</a:t>
            </a:r>
            <a:r>
              <a:rPr lang="en-US" sz="1200" dirty="0"/>
              <a:t>. Example: given names, address, phone numbers, color, temperature etc.), developer (defined by a developer), and user (built for each individual end-user). Figure-</a:t>
            </a:r>
          </a:p>
          <a:p>
            <a:r>
              <a:rPr lang="en-US" sz="1200" dirty="0" smtClean="0"/>
              <a:t>Figure-1 </a:t>
            </a:r>
            <a:r>
              <a:rPr lang="en-US" sz="1200" dirty="0"/>
              <a:t>shows the entities for “activities”. When the bot wants to learn about the activities that the user likes to do, there are innumerable possibilities and </a:t>
            </a:r>
            <a:r>
              <a:rPr lang="en-US" sz="1200" dirty="0" smtClean="0"/>
              <a:t>have been defined </a:t>
            </a:r>
            <a:r>
              <a:rPr lang="en-US" sz="1200" dirty="0"/>
              <a:t>a few as shown in the figure. But, </a:t>
            </a:r>
            <a:r>
              <a:rPr lang="en-US" sz="1200" dirty="0" err="1"/>
              <a:t>Dialogflow</a:t>
            </a:r>
            <a:r>
              <a:rPr lang="en-US" sz="1200" dirty="0"/>
              <a:t> is intelligent enough to understand all the synonyms and continuously learns more synonyms.</a:t>
            </a:r>
          </a:p>
          <a:p>
            <a:endParaRPr lang="en-US" sz="12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pic>
        <p:nvPicPr>
          <p:cNvPr id="7" name="image10.jpeg"/>
          <p:cNvPicPr/>
          <p:nvPr/>
        </p:nvPicPr>
        <p:blipFill>
          <a:blip r:embed="rId3" cstate="print"/>
          <a:stretch>
            <a:fillRect/>
          </a:stretch>
        </p:blipFill>
        <p:spPr>
          <a:xfrm>
            <a:off x="1000157" y="3718936"/>
            <a:ext cx="4262308" cy="2187342"/>
          </a:xfrm>
          <a:prstGeom prst="rect">
            <a:avLst/>
          </a:prstGeom>
        </p:spPr>
      </p:pic>
      <p:pic>
        <p:nvPicPr>
          <p:cNvPr id="8" name="image11.jpeg"/>
          <p:cNvPicPr/>
          <p:nvPr/>
        </p:nvPicPr>
        <p:blipFill>
          <a:blip r:embed="rId4" cstate="print"/>
          <a:stretch>
            <a:fillRect/>
          </a:stretch>
        </p:blipFill>
        <p:spPr>
          <a:xfrm>
            <a:off x="5487251" y="3718936"/>
            <a:ext cx="2733040" cy="1666875"/>
          </a:xfrm>
          <a:prstGeom prst="rect">
            <a:avLst/>
          </a:prstGeom>
        </p:spPr>
      </p:pic>
      <p:sp>
        <p:nvSpPr>
          <p:cNvPr id="4" name="TextBox 3"/>
          <p:cNvSpPr txBox="1"/>
          <p:nvPr/>
        </p:nvSpPr>
        <p:spPr>
          <a:xfrm>
            <a:off x="8350899" y="3788229"/>
            <a:ext cx="2168069" cy="1938992"/>
          </a:xfrm>
          <a:prstGeom prst="rect">
            <a:avLst/>
          </a:prstGeom>
          <a:noFill/>
        </p:spPr>
        <p:txBody>
          <a:bodyPr wrap="square" rtlCol="0">
            <a:spAutoFit/>
          </a:bodyPr>
          <a:lstStyle/>
          <a:p>
            <a:r>
              <a:rPr lang="en-US" sz="1200" dirty="0" smtClean="0"/>
              <a:t>Figure-2 </a:t>
            </a:r>
            <a:r>
              <a:rPr lang="en-US" sz="1200" dirty="0"/>
              <a:t>shows the “activities” entity usage in the conversation. Although, there is no such activity as “I like playing computer games” in </a:t>
            </a:r>
            <a:r>
              <a:rPr lang="en-US" sz="1200" dirty="0" smtClean="0"/>
              <a:t>this entity </a:t>
            </a:r>
            <a:r>
              <a:rPr lang="en-US" sz="1200" dirty="0"/>
              <a:t>list, </a:t>
            </a:r>
            <a:r>
              <a:rPr lang="en-US" sz="1200" dirty="0" err="1"/>
              <a:t>Dialogflow</a:t>
            </a:r>
            <a:r>
              <a:rPr lang="en-US" sz="1200" dirty="0"/>
              <a:t> recognizes that “playing computer games” is an activity that a person would like to do.</a:t>
            </a:r>
            <a:endParaRPr lang="en-US" sz="1200" dirty="0"/>
          </a:p>
        </p:txBody>
      </p:sp>
    </p:spTree>
    <p:extLst>
      <p:ext uri="{BB962C8B-B14F-4D97-AF65-F5344CB8AC3E}">
        <p14:creationId xmlns:p14="http://schemas.microsoft.com/office/powerpoint/2010/main" val="568059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a:t>
            </a:r>
            <a:endParaRPr lang="en-US" dirty="0"/>
          </a:p>
        </p:txBody>
      </p:sp>
      <p:sp>
        <p:nvSpPr>
          <p:cNvPr id="3" name="Content Placeholder 2"/>
          <p:cNvSpPr>
            <a:spLocks noGrp="1"/>
          </p:cNvSpPr>
          <p:nvPr>
            <p:ph idx="1"/>
          </p:nvPr>
        </p:nvSpPr>
        <p:spPr>
          <a:xfrm>
            <a:off x="680321" y="2336873"/>
            <a:ext cx="9613861" cy="1498009"/>
          </a:xfrm>
        </p:spPr>
        <p:txBody>
          <a:bodyPr>
            <a:noAutofit/>
          </a:bodyPr>
          <a:lstStyle/>
          <a:p>
            <a:pPr marL="0" indent="0">
              <a:buNone/>
            </a:pPr>
            <a:r>
              <a:rPr lang="en-US" sz="1400" dirty="0"/>
              <a:t>Contexts represent the current context of a user’s request. This is helpful for differentiating phrases which may be vague or have different meanings depending on the user’s preferences, location or the topic of conversation. Contexts are designed for passing on information from previous conversations and can be used to manage the conversation flow. Each intent can have several input and output contexts. The output contexts from an intent will act as an input context to another intent. </a:t>
            </a:r>
            <a:r>
              <a:rPr lang="en-US" sz="1400" dirty="0" smtClean="0"/>
              <a:t>Figure-1 </a:t>
            </a:r>
            <a:r>
              <a:rPr lang="en-US" sz="1400" dirty="0"/>
              <a:t>shows an example of the context for “5.0 – </a:t>
            </a:r>
            <a:r>
              <a:rPr lang="en-US" sz="1400" dirty="0" err="1"/>
              <a:t>askAppetite</a:t>
            </a:r>
            <a:r>
              <a:rPr lang="en-US" sz="1400" dirty="0"/>
              <a:t>” intent. Based on the user’s response, the decision tree can branch in different ways and go to respective intents based on the output context.</a:t>
            </a:r>
            <a:endParaRPr lang="en-US" sz="14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pic>
        <p:nvPicPr>
          <p:cNvPr id="7" name="image12.jpeg"/>
          <p:cNvPicPr/>
          <p:nvPr/>
        </p:nvPicPr>
        <p:blipFill>
          <a:blip r:embed="rId3" cstate="print"/>
          <a:stretch>
            <a:fillRect/>
          </a:stretch>
        </p:blipFill>
        <p:spPr>
          <a:xfrm>
            <a:off x="791064" y="4027299"/>
            <a:ext cx="3369310" cy="1229360"/>
          </a:xfrm>
          <a:prstGeom prst="rect">
            <a:avLst/>
          </a:prstGeom>
        </p:spPr>
      </p:pic>
    </p:spTree>
    <p:extLst>
      <p:ext uri="{BB962C8B-B14F-4D97-AF65-F5344CB8AC3E}">
        <p14:creationId xmlns:p14="http://schemas.microsoft.com/office/powerpoint/2010/main" val="3987815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for </a:t>
            </a:r>
            <a:r>
              <a:rPr lang="en-US" dirty="0" err="1" smtClean="0"/>
              <a:t>Achelois</a:t>
            </a:r>
            <a:endParaRPr lang="en-US" dirty="0"/>
          </a:p>
        </p:txBody>
      </p:sp>
      <p:sp>
        <p:nvSpPr>
          <p:cNvPr id="3" name="Content Placeholder 2"/>
          <p:cNvSpPr>
            <a:spLocks noGrp="1"/>
          </p:cNvSpPr>
          <p:nvPr>
            <p:ph idx="1"/>
          </p:nvPr>
        </p:nvSpPr>
        <p:spPr>
          <a:xfrm>
            <a:off x="680321" y="2336873"/>
            <a:ext cx="5540818" cy="3599316"/>
          </a:xfrm>
        </p:spPr>
        <p:txBody>
          <a:bodyPr>
            <a:normAutofit/>
          </a:bodyPr>
          <a:lstStyle/>
          <a:p>
            <a:pPr marL="0" indent="0">
              <a:buNone/>
            </a:pPr>
            <a:r>
              <a:rPr lang="en-US" sz="1400" dirty="0"/>
              <a:t>Agents work based on decision trees and at each step of the conversation flow, it can have multiple paths to proceed and determines the best path based on the previous outcome and input. </a:t>
            </a:r>
            <a:r>
              <a:rPr lang="en-US" sz="1400" dirty="0" smtClean="0"/>
              <a:t>Figure-1 </a:t>
            </a:r>
            <a:r>
              <a:rPr lang="en-US" sz="1400" dirty="0"/>
              <a:t>shows a small part of the decisions taken by </a:t>
            </a:r>
            <a:r>
              <a:rPr lang="en-US" sz="1400" dirty="0" err="1"/>
              <a:t>Achelois</a:t>
            </a:r>
            <a:r>
              <a:rPr lang="en-US" sz="1400" dirty="0"/>
              <a:t>. This figure covers a portion of the illness such as weight loss, excessive sleep and interested activities</a:t>
            </a:r>
            <a:endParaRPr lang="en-US" sz="14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pic>
        <p:nvPicPr>
          <p:cNvPr id="7" name="image13.jpeg"/>
          <p:cNvPicPr/>
          <p:nvPr/>
        </p:nvPicPr>
        <p:blipFill>
          <a:blip r:embed="rId3" cstate="print"/>
          <a:stretch>
            <a:fillRect/>
          </a:stretch>
        </p:blipFill>
        <p:spPr>
          <a:xfrm>
            <a:off x="6221139" y="2336873"/>
            <a:ext cx="4182499" cy="4386237"/>
          </a:xfrm>
          <a:prstGeom prst="rect">
            <a:avLst/>
          </a:prstGeom>
        </p:spPr>
      </p:pic>
    </p:spTree>
    <p:extLst>
      <p:ext uri="{BB962C8B-B14F-4D97-AF65-F5344CB8AC3E}">
        <p14:creationId xmlns:p14="http://schemas.microsoft.com/office/powerpoint/2010/main" val="3953504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Ingenious web application with </a:t>
            </a:r>
            <a:r>
              <a:rPr lang="en-US" dirty="0" err="1" smtClean="0"/>
              <a:t>Achelois</a:t>
            </a:r>
            <a:endParaRPr lang="en-US" dirty="0"/>
          </a:p>
        </p:txBody>
      </p:sp>
      <p:sp>
        <p:nvSpPr>
          <p:cNvPr id="3" name="Content Placeholder 2"/>
          <p:cNvSpPr>
            <a:spLocks noGrp="1"/>
          </p:cNvSpPr>
          <p:nvPr>
            <p:ph idx="1"/>
          </p:nvPr>
        </p:nvSpPr>
        <p:spPr>
          <a:xfrm>
            <a:off x="680321" y="2336872"/>
            <a:ext cx="9613861" cy="2113829"/>
          </a:xfrm>
        </p:spPr>
        <p:txBody>
          <a:bodyPr>
            <a:normAutofit fontScale="92500" lnSpcReduction="20000"/>
          </a:bodyPr>
          <a:lstStyle/>
          <a:p>
            <a:pPr>
              <a:lnSpc>
                <a:spcPct val="100000"/>
              </a:lnSpc>
            </a:pPr>
            <a:r>
              <a:rPr lang="en-US" sz="1400" dirty="0" smtClean="0"/>
              <a:t>Just </a:t>
            </a:r>
            <a:r>
              <a:rPr lang="en-US" sz="1400" dirty="0"/>
              <a:t>say “Deploy NLP app” to Google Assistant on the phone (Google Assistant can figure out similar sentences as well!).</a:t>
            </a:r>
          </a:p>
          <a:p>
            <a:pPr>
              <a:lnSpc>
                <a:spcPct val="100000"/>
              </a:lnSpc>
            </a:pPr>
            <a:r>
              <a:rPr lang="en-US" sz="1400" dirty="0" smtClean="0"/>
              <a:t>IFTTT </a:t>
            </a:r>
            <a:r>
              <a:rPr lang="en-US" sz="1400" dirty="0"/>
              <a:t>has plenty of integrations and we have integrated Google Assistant and Slack to IFTTT. When there is a deploy command to Google Assistant, IFTTT intervenes and posts a message on Slack. This can be any channel or the Slack bot.</a:t>
            </a:r>
          </a:p>
          <a:p>
            <a:pPr>
              <a:lnSpc>
                <a:spcPct val="100000"/>
              </a:lnSpc>
            </a:pPr>
            <a:r>
              <a:rPr lang="en-US" sz="1400" dirty="0" smtClean="0"/>
              <a:t>Two </a:t>
            </a:r>
            <a:r>
              <a:rPr lang="en-US" sz="1400" dirty="0"/>
              <a:t>very simple </a:t>
            </a:r>
            <a:r>
              <a:rPr lang="en-US" sz="1400" dirty="0" err="1"/>
              <a:t>Django</a:t>
            </a:r>
            <a:r>
              <a:rPr lang="en-US" sz="1400" dirty="0"/>
              <a:t> </a:t>
            </a:r>
            <a:r>
              <a:rPr lang="en-US" sz="1400" dirty="0" smtClean="0"/>
              <a:t>applications are </a:t>
            </a:r>
            <a:r>
              <a:rPr lang="en-US" sz="1400" dirty="0"/>
              <a:t>developed. The first application just listens to a channel or the Slack bot in real-time.</a:t>
            </a:r>
          </a:p>
          <a:p>
            <a:pPr>
              <a:lnSpc>
                <a:spcPct val="100000"/>
              </a:lnSpc>
            </a:pPr>
            <a:r>
              <a:rPr lang="en-US" sz="1400" dirty="0"/>
              <a:t>When there is a deploy post on </a:t>
            </a:r>
            <a:r>
              <a:rPr lang="en-US" sz="1400" dirty="0"/>
              <a:t>Slack, the </a:t>
            </a:r>
            <a:r>
              <a:rPr lang="en-US" sz="1400" dirty="0" smtClean="0"/>
              <a:t>application </a:t>
            </a:r>
            <a:r>
              <a:rPr lang="en-US" sz="1400" dirty="0"/>
              <a:t>picks it up and performs an empty commit of the other </a:t>
            </a:r>
            <a:r>
              <a:rPr lang="en-US" sz="1400" dirty="0" err="1"/>
              <a:t>Django</a:t>
            </a:r>
            <a:r>
              <a:rPr lang="en-US" sz="1400" dirty="0"/>
              <a:t> application </a:t>
            </a:r>
            <a:r>
              <a:rPr lang="en-US" sz="1400" dirty="0" smtClean="0"/>
              <a:t>to </a:t>
            </a:r>
            <a:r>
              <a:rPr lang="en-US" sz="1400" dirty="0" err="1"/>
              <a:t>GitHub</a:t>
            </a:r>
            <a:r>
              <a:rPr lang="en-US" sz="1400" dirty="0"/>
              <a:t> repository.</a:t>
            </a:r>
          </a:p>
          <a:p>
            <a:pPr>
              <a:lnSpc>
                <a:spcPct val="100000"/>
              </a:lnSpc>
            </a:pPr>
            <a:r>
              <a:rPr lang="en-US" sz="1400" dirty="0" smtClean="0"/>
              <a:t>The second </a:t>
            </a:r>
            <a:r>
              <a:rPr lang="en-US" sz="1400" dirty="0" err="1" smtClean="0"/>
              <a:t>Django</a:t>
            </a:r>
            <a:r>
              <a:rPr lang="en-US" sz="1400" dirty="0" smtClean="0"/>
              <a:t> application hosted at </a:t>
            </a:r>
            <a:r>
              <a:rPr lang="en-US" sz="1400" dirty="0">
                <a:hlinkClick r:id="rId2"/>
              </a:rPr>
              <a:t>https://nlp-debasis-research.herokuapp.com</a:t>
            </a:r>
            <a:r>
              <a:rPr lang="en-US" sz="1400" dirty="0" smtClean="0">
                <a:hlinkClick r:id="rId2"/>
              </a:rPr>
              <a:t>/</a:t>
            </a:r>
            <a:r>
              <a:rPr lang="en-US" sz="1400" dirty="0" smtClean="0"/>
              <a:t>, is the web application that has </a:t>
            </a:r>
            <a:r>
              <a:rPr lang="en-US" sz="1400" dirty="0" err="1" smtClean="0"/>
              <a:t>Achelois</a:t>
            </a:r>
            <a:r>
              <a:rPr lang="en-US" sz="1400" dirty="0" smtClean="0"/>
              <a:t> in it and few other things. This web application is deployed on </a:t>
            </a:r>
            <a:r>
              <a:rPr lang="en-US" sz="1400" dirty="0" err="1" smtClean="0"/>
              <a:t>Heroku</a:t>
            </a:r>
            <a:r>
              <a:rPr lang="en-US" sz="1400" dirty="0" smtClean="0"/>
              <a:t>.</a:t>
            </a:r>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3" cstate="print"/>
          <a:stretch>
            <a:fillRect/>
          </a:stretch>
        </p:blipFill>
        <p:spPr>
          <a:xfrm>
            <a:off x="10808060" y="708455"/>
            <a:ext cx="1186232" cy="1175139"/>
          </a:xfrm>
          <a:prstGeom prst="rect">
            <a:avLst/>
          </a:prstGeom>
        </p:spPr>
      </p:pic>
      <p:pic>
        <p:nvPicPr>
          <p:cNvPr id="7" name="image14.jpeg"/>
          <p:cNvPicPr/>
          <p:nvPr/>
        </p:nvPicPr>
        <p:blipFill>
          <a:blip r:embed="rId4" cstate="print"/>
          <a:stretch>
            <a:fillRect/>
          </a:stretch>
        </p:blipFill>
        <p:spPr>
          <a:xfrm>
            <a:off x="1003980" y="4450701"/>
            <a:ext cx="6395196" cy="2197100"/>
          </a:xfrm>
          <a:prstGeom prst="rect">
            <a:avLst/>
          </a:prstGeom>
        </p:spPr>
      </p:pic>
    </p:spTree>
    <p:extLst>
      <p:ext uri="{BB962C8B-B14F-4D97-AF65-F5344CB8AC3E}">
        <p14:creationId xmlns:p14="http://schemas.microsoft.com/office/powerpoint/2010/main" val="2730210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a:t>
            </a:r>
            <a:r>
              <a:rPr lang="en-US" dirty="0" err="1" smtClean="0"/>
              <a:t>Chabots</a:t>
            </a:r>
            <a:r>
              <a:rPr lang="en-US" dirty="0" smtClean="0"/>
              <a:t> in </a:t>
            </a:r>
            <a:r>
              <a:rPr lang="en-US" dirty="0" err="1" smtClean="0"/>
              <a:t>Healthcase</a:t>
            </a:r>
            <a:endParaRPr lang="en-US" dirty="0"/>
          </a:p>
        </p:txBody>
      </p:sp>
      <p:sp>
        <p:nvSpPr>
          <p:cNvPr id="3" name="Content Placeholder 2"/>
          <p:cNvSpPr>
            <a:spLocks noGrp="1"/>
          </p:cNvSpPr>
          <p:nvPr>
            <p:ph idx="1"/>
          </p:nvPr>
        </p:nvSpPr>
        <p:spPr/>
        <p:txBody>
          <a:bodyPr>
            <a:normAutofit lnSpcReduction="10000"/>
          </a:bodyPr>
          <a:lstStyle/>
          <a:p>
            <a:pPr lvl="0"/>
            <a:r>
              <a:rPr lang="en-US" dirty="0"/>
              <a:t>The most challenging aspect of advancement in the development of </a:t>
            </a:r>
            <a:r>
              <a:rPr lang="en-US" dirty="0" err="1"/>
              <a:t>chatbots</a:t>
            </a:r>
            <a:r>
              <a:rPr lang="en-US" dirty="0"/>
              <a:t> is that, tools in healthcare must meet </a:t>
            </a:r>
            <a:r>
              <a:rPr lang="en-US" dirty="0" smtClean="0"/>
              <a:t>the </a:t>
            </a:r>
            <a:r>
              <a:rPr lang="en-US" dirty="0"/>
              <a:t>basic technology expectations, informing and connecting, but they must also comfort us in </a:t>
            </a:r>
            <a:r>
              <a:rPr lang="en-US" dirty="0" smtClean="0"/>
              <a:t>the time </a:t>
            </a:r>
            <a:r>
              <a:rPr lang="en-US" dirty="0"/>
              <a:t>of need. They must make things bearable, hopeful</a:t>
            </a:r>
          </a:p>
          <a:p>
            <a:endParaRPr lang="en-US" dirty="0"/>
          </a:p>
          <a:p>
            <a:pPr lvl="0"/>
            <a:r>
              <a:rPr lang="en-US" dirty="0"/>
              <a:t>Another challenge with respect to healthcare domain in general is that the data is sparse. Even if large datasets are available, it is difficult to feed them to the bot as the responses from patients are unpredictable</a:t>
            </a:r>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4232932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680321" y="2336873"/>
            <a:ext cx="9613861" cy="3905307"/>
          </a:xfrm>
        </p:spPr>
        <p:txBody>
          <a:bodyPr>
            <a:normAutofit fontScale="55000" lnSpcReduction="20000"/>
          </a:bodyPr>
          <a:lstStyle/>
          <a:p>
            <a:r>
              <a:rPr lang="en-US" dirty="0"/>
              <a:t>(</a:t>
            </a:r>
            <a:r>
              <a:rPr lang="en-US" dirty="0" err="1"/>
              <a:t>n.d.</a:t>
            </a:r>
            <a:r>
              <a:rPr lang="en-US" dirty="0"/>
              <a:t>). Retrieved from https://dialogflow.com/ Abdul-Kader, S. A. (</a:t>
            </a:r>
            <a:r>
              <a:rPr lang="en-US" dirty="0" err="1"/>
              <a:t>n.d.</a:t>
            </a:r>
            <a:r>
              <a:rPr lang="en-US" dirty="0"/>
              <a:t>).</a:t>
            </a:r>
          </a:p>
          <a:p>
            <a:r>
              <a:rPr lang="en-US" i="1" dirty="0"/>
              <a:t>Build natural and rich conversational experiences</a:t>
            </a:r>
            <a:r>
              <a:rPr lang="en-US" dirty="0"/>
              <a:t>. (</a:t>
            </a:r>
            <a:r>
              <a:rPr lang="en-US" dirty="0" err="1"/>
              <a:t>n.d.</a:t>
            </a:r>
            <a:r>
              <a:rPr lang="en-US" dirty="0"/>
              <a:t>). Retrieved from Google </a:t>
            </a:r>
            <a:r>
              <a:rPr lang="en-US" dirty="0" err="1"/>
              <a:t>DialogFlow</a:t>
            </a:r>
            <a:r>
              <a:rPr lang="en-US" dirty="0"/>
              <a:t>: https://dialogflow.com/</a:t>
            </a:r>
          </a:p>
          <a:p>
            <a:r>
              <a:rPr lang="en-US" dirty="0"/>
              <a:t>Javier. (2015). </a:t>
            </a:r>
            <a:r>
              <a:rPr lang="en-US" i="1" dirty="0"/>
              <a:t>Building a </a:t>
            </a:r>
            <a:r>
              <a:rPr lang="en-US" i="1" dirty="0" err="1"/>
              <a:t>Chatbot</a:t>
            </a:r>
            <a:r>
              <a:rPr lang="en-US" i="1" dirty="0"/>
              <a:t>: analysis &amp; limitations of modern platforms</a:t>
            </a:r>
            <a:r>
              <a:rPr lang="en-US" dirty="0"/>
              <a:t>. Retrieved from </a:t>
            </a:r>
            <a:r>
              <a:rPr lang="en-US" dirty="0" err="1"/>
              <a:t>tryo</a:t>
            </a:r>
            <a:r>
              <a:rPr lang="en-US" dirty="0"/>
              <a:t> labs: https://tryolabs.com/blog/2017/01/25/building-a-chatbot-analysis--limitations-of-modern- platforms/</a:t>
            </a:r>
          </a:p>
          <a:p>
            <a:r>
              <a:rPr lang="en-US" dirty="0" err="1"/>
              <a:t>Sameera</a:t>
            </a:r>
            <a:r>
              <a:rPr lang="en-US" dirty="0"/>
              <a:t> A. Abdul-Kader, D. J. (2015). </a:t>
            </a:r>
            <a:r>
              <a:rPr lang="en-US" i="1" dirty="0"/>
              <a:t>Survey on </a:t>
            </a:r>
            <a:r>
              <a:rPr lang="en-US" i="1" dirty="0" err="1"/>
              <a:t>Chatbot</a:t>
            </a:r>
            <a:r>
              <a:rPr lang="en-US" i="1" dirty="0"/>
              <a:t> Design Techniques in Speech Conversation Systems. </a:t>
            </a:r>
            <a:r>
              <a:rPr lang="en-US" dirty="0"/>
              <a:t>International Journal of Advanced Computer Science and Applications.</a:t>
            </a:r>
          </a:p>
          <a:p>
            <a:r>
              <a:rPr lang="en-US" dirty="0" err="1"/>
              <a:t>Woudenberg</a:t>
            </a:r>
            <a:r>
              <a:rPr lang="en-US" dirty="0"/>
              <a:t>, A. v. (2014). </a:t>
            </a:r>
            <a:r>
              <a:rPr lang="en-US" i="1" dirty="0" err="1"/>
              <a:t>Chatbots</a:t>
            </a:r>
            <a:r>
              <a:rPr lang="en-US" i="1" dirty="0"/>
              <a:t> and Dialogue Systems: A Hybrid Approach. </a:t>
            </a:r>
            <a:r>
              <a:rPr lang="en-US" dirty="0"/>
              <a:t>Open University of the Netherlands.</a:t>
            </a:r>
          </a:p>
          <a:p>
            <a:r>
              <a:rPr lang="en-US" dirty="0"/>
              <a:t>https://docs.microsoft.com/en-us/azure/bot-service/dotnet/bot-builder-dotnet-manage-conversation-flow https://blog.algorithmia.com/introduction-natural-language-processing-nlp/</a:t>
            </a:r>
          </a:p>
          <a:p>
            <a:r>
              <a:rPr lang="en-US" dirty="0">
                <a:hlinkClick r:id="rId2"/>
              </a:rPr>
              <a:t>https://wit.ai/</a:t>
            </a:r>
            <a:r>
              <a:rPr lang="en-US" dirty="0"/>
              <a:t> </a:t>
            </a:r>
            <a:r>
              <a:rPr lang="en-US" dirty="0">
                <a:hlinkClick r:id="rId3"/>
              </a:rPr>
              <a:t>https://www.luis.ai/home</a:t>
            </a:r>
            <a:endParaRPr lang="en-US" dirty="0"/>
          </a:p>
          <a:p>
            <a:r>
              <a:rPr lang="en-US" dirty="0">
                <a:hlinkClick r:id="rId4"/>
              </a:rPr>
              <a:t>http://medicalfuturist.com/chatbots-health-assistants/</a:t>
            </a:r>
            <a:r>
              <a:rPr lang="en-US" dirty="0"/>
              <a:t> </a:t>
            </a:r>
            <a:r>
              <a:rPr lang="en-US" dirty="0">
                <a:hlinkClick r:id="rId5"/>
              </a:rPr>
              <a:t>https://www.techemergence.com/chatbots-for-healthcare-comparison</a:t>
            </a:r>
            <a:r>
              <a:rPr lang="en-US" dirty="0" smtClean="0">
                <a:hlinkClick r:id="rId5"/>
              </a:rPr>
              <a:t>/</a:t>
            </a:r>
            <a:endParaRPr lang="en-US" dirty="0" smtClean="0"/>
          </a:p>
          <a:p>
            <a:r>
              <a:rPr lang="en-US" dirty="0"/>
              <a:t>The source code of the web application is available on </a:t>
            </a:r>
            <a:r>
              <a:rPr lang="en-US" dirty="0" err="1"/>
              <a:t>GitHub</a:t>
            </a:r>
            <a:r>
              <a:rPr lang="en-US" dirty="0"/>
              <a:t>: </a:t>
            </a:r>
            <a:r>
              <a:rPr lang="en-US" dirty="0">
                <a:hlinkClick r:id="rId6"/>
              </a:rPr>
              <a:t>https://</a:t>
            </a:r>
            <a:r>
              <a:rPr lang="en-US" dirty="0" smtClean="0">
                <a:hlinkClick r:id="rId6"/>
              </a:rPr>
              <a:t>github.com/dev5680/nlp-debasis-research</a:t>
            </a:r>
            <a:r>
              <a:rPr lang="en-US" dirty="0" smtClean="0"/>
              <a:t> </a:t>
            </a:r>
          </a:p>
          <a:p>
            <a:r>
              <a:rPr lang="en-US" dirty="0" smtClean="0"/>
              <a:t>The website URL is:</a:t>
            </a:r>
          </a:p>
          <a:p>
            <a:r>
              <a:rPr lang="en-US" dirty="0">
                <a:hlinkClick r:id="rId7"/>
              </a:rPr>
              <a:t>https://</a:t>
            </a:r>
            <a:r>
              <a:rPr lang="en-US" dirty="0" smtClean="0">
                <a:hlinkClick r:id="rId7"/>
              </a:rPr>
              <a:t>nlp-debasis-research.herokuapp.com/</a:t>
            </a:r>
            <a:endParaRPr lang="en-US" dirty="0"/>
          </a:p>
          <a:p>
            <a:r>
              <a:rPr lang="en-US" dirty="0" smtClean="0"/>
              <a:t> The </a:t>
            </a:r>
            <a:r>
              <a:rPr lang="en-US" dirty="0"/>
              <a:t>following video demonstrates </a:t>
            </a:r>
            <a:r>
              <a:rPr lang="en-US" dirty="0" err="1"/>
              <a:t>Achelois</a:t>
            </a:r>
            <a:r>
              <a:rPr lang="en-US" dirty="0"/>
              <a:t> in action: </a:t>
            </a:r>
            <a:r>
              <a:rPr lang="en-US" dirty="0">
                <a:hlinkClick r:id="rId8"/>
              </a:rPr>
              <a:t>https://</a:t>
            </a:r>
            <a:r>
              <a:rPr lang="en-US" dirty="0" smtClean="0">
                <a:hlinkClick r:id="rId8"/>
              </a:rPr>
              <a:t>www.dropbox.com/home?preview=Achelois_video_demo.mov</a:t>
            </a:r>
            <a:endParaRPr lang="en-US" dirty="0"/>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9"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426312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0321" y="2336873"/>
            <a:ext cx="9613861" cy="4294586"/>
          </a:xfrm>
        </p:spPr>
        <p:txBody>
          <a:bodyPr>
            <a:normAutofit/>
          </a:bodyPr>
          <a:lstStyle/>
          <a:p>
            <a:r>
              <a:rPr lang="en-US" b="1" u="sng" dirty="0"/>
              <a:t>Human-Computer Interaction (HCI</a:t>
            </a:r>
            <a:r>
              <a:rPr lang="en-US" b="1" u="sng" dirty="0" smtClean="0"/>
              <a:t>)</a:t>
            </a:r>
            <a:r>
              <a:rPr lang="en-US" b="1" dirty="0" smtClean="0"/>
              <a:t> </a:t>
            </a:r>
            <a:r>
              <a:rPr lang="en-US" sz="1600" dirty="0"/>
              <a:t>researches the design and use of computer technology, focused on the interfaces between people (users) and </a:t>
            </a:r>
            <a:r>
              <a:rPr lang="en-US" sz="1600" dirty="0" smtClean="0"/>
              <a:t>computers. </a:t>
            </a:r>
            <a:r>
              <a:rPr lang="en-US" sz="1600" dirty="0"/>
              <a:t>The flow of information between the human and computer has several aspects: visual based, audio based, machine environment, input flow, output flow and feedback</a:t>
            </a:r>
            <a:r>
              <a:rPr lang="en-US" sz="1600" dirty="0" smtClean="0"/>
              <a:t>. </a:t>
            </a:r>
            <a:r>
              <a:rPr lang="en-US" sz="1600" dirty="0"/>
              <a:t>This is exactly what </a:t>
            </a:r>
            <a:r>
              <a:rPr lang="en-US" sz="1600" dirty="0" smtClean="0"/>
              <a:t>is </a:t>
            </a:r>
            <a:r>
              <a:rPr lang="en-US" sz="1600" dirty="0"/>
              <a:t>achieved in </a:t>
            </a:r>
            <a:r>
              <a:rPr lang="en-US" sz="1600" dirty="0" smtClean="0"/>
              <a:t>the </a:t>
            </a:r>
            <a:r>
              <a:rPr lang="en-US" sz="1600" dirty="0" err="1" smtClean="0"/>
              <a:t>chatbot</a:t>
            </a:r>
            <a:r>
              <a:rPr lang="en-US" sz="1600" dirty="0" smtClean="0"/>
              <a:t> </a:t>
            </a:r>
            <a:r>
              <a:rPr lang="en-US" sz="1600" dirty="0"/>
              <a:t>by taking mental illness as a use case and building a conversation with the user (patient). </a:t>
            </a:r>
            <a:endParaRPr lang="en-US" sz="1600" b="1" dirty="0" smtClean="0"/>
          </a:p>
          <a:p>
            <a:r>
              <a:rPr lang="en-US" u="sng" dirty="0"/>
              <a:t>A </a:t>
            </a:r>
            <a:r>
              <a:rPr lang="en-US" b="1" u="sng" dirty="0"/>
              <a:t>dialog system </a:t>
            </a:r>
            <a:r>
              <a:rPr lang="en-US" u="sng" dirty="0"/>
              <a:t>or </a:t>
            </a:r>
            <a:r>
              <a:rPr lang="en-US" b="1" u="sng" dirty="0"/>
              <a:t>conversational agent (CA</a:t>
            </a:r>
            <a:r>
              <a:rPr lang="en-US" b="1" u="sng" dirty="0" smtClean="0"/>
              <a:t>)</a:t>
            </a:r>
            <a:r>
              <a:rPr lang="en-US" b="1" dirty="0" smtClean="0"/>
              <a:t> </a:t>
            </a:r>
            <a:r>
              <a:rPr lang="en-US" sz="1600" dirty="0"/>
              <a:t>is a computer system intended to converse with a human, with a coherent structure. </a:t>
            </a:r>
            <a:r>
              <a:rPr lang="en-US" sz="1600" b="1" dirty="0" err="1"/>
              <a:t>Chatbots</a:t>
            </a:r>
            <a:r>
              <a:rPr lang="en-US" sz="1600" b="1" dirty="0"/>
              <a:t> </a:t>
            </a:r>
            <a:r>
              <a:rPr lang="en-US" sz="1600" dirty="0"/>
              <a:t>are typically used in dialog systems for various practical purposes and use sophisticated NLP </a:t>
            </a:r>
            <a:r>
              <a:rPr lang="en-US" sz="1600" dirty="0" smtClean="0"/>
              <a:t>systems to </a:t>
            </a:r>
            <a:r>
              <a:rPr lang="en-US" sz="1600" dirty="0"/>
              <a:t>impersonate a human in a real-time written conversation with a </a:t>
            </a:r>
            <a:r>
              <a:rPr lang="en-US" sz="1600" dirty="0" smtClean="0"/>
              <a:t>human.</a:t>
            </a:r>
            <a:endParaRPr lang="en-US" sz="1600" dirty="0"/>
          </a:p>
          <a:p>
            <a:r>
              <a:rPr lang="en-US" b="1" u="sng" dirty="0" err="1"/>
              <a:t>Dialogflow</a:t>
            </a:r>
            <a:r>
              <a:rPr lang="en-US" b="1" dirty="0"/>
              <a:t> </a:t>
            </a:r>
            <a:r>
              <a:rPr lang="en-US" sz="1600" dirty="0"/>
              <a:t>is Google-owned </a:t>
            </a:r>
            <a:r>
              <a:rPr lang="en-US" sz="1600" dirty="0" smtClean="0"/>
              <a:t>HCI technologies </a:t>
            </a:r>
            <a:r>
              <a:rPr lang="en-US" sz="1600" dirty="0"/>
              <a:t>based on </a:t>
            </a:r>
            <a:r>
              <a:rPr lang="en-US" sz="1600" dirty="0" smtClean="0"/>
              <a:t>NL </a:t>
            </a:r>
            <a:r>
              <a:rPr lang="en-US" sz="1600" dirty="0"/>
              <a:t>conversations. </a:t>
            </a:r>
            <a:r>
              <a:rPr lang="en-US" sz="1600" dirty="0" err="1"/>
              <a:t>Dialogflow</a:t>
            </a:r>
            <a:r>
              <a:rPr lang="en-US" sz="1600" dirty="0"/>
              <a:t> helps </a:t>
            </a:r>
            <a:r>
              <a:rPr lang="en-US" sz="1600" dirty="0" smtClean="0"/>
              <a:t>to </a:t>
            </a:r>
            <a:r>
              <a:rPr lang="en-US" sz="1600" dirty="0"/>
              <a:t>build natural and rich conversational experiences that gives users new ways to interact with the product by building engaging voice and text- based conversational interfaces powered by AI. </a:t>
            </a:r>
            <a:endParaRPr lang="en-US" sz="1600" dirty="0" smtClean="0"/>
          </a:p>
          <a:p>
            <a:r>
              <a:rPr lang="en-US" b="1" u="sng" dirty="0" err="1" smtClean="0"/>
              <a:t>Achelois</a:t>
            </a:r>
            <a:r>
              <a:rPr lang="en-US" sz="1700" b="1" dirty="0" smtClean="0"/>
              <a:t> </a:t>
            </a:r>
            <a:r>
              <a:rPr lang="en-US" sz="1600" dirty="0"/>
              <a:t>built using </a:t>
            </a:r>
            <a:r>
              <a:rPr lang="en-US" sz="1600" dirty="0" err="1"/>
              <a:t>Dialogflow</a:t>
            </a:r>
            <a:r>
              <a:rPr lang="en-US" sz="1600" dirty="0"/>
              <a:t> to understand the mental health of a patient and have a conversation with them by understanding their problems, suggesting remedies and trying to make them </a:t>
            </a:r>
            <a:r>
              <a:rPr lang="en-US" sz="1600" dirty="0" smtClean="0"/>
              <a:t>happy.</a:t>
            </a:r>
            <a:endParaRPr lang="en-US" sz="1600" b="1" u="sng"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251115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Techniques and Research</a:t>
            </a:r>
          </a:p>
        </p:txBody>
      </p:sp>
      <p:sp>
        <p:nvSpPr>
          <p:cNvPr id="3" name="Content Placeholder 2"/>
          <p:cNvSpPr>
            <a:spLocks noGrp="1"/>
          </p:cNvSpPr>
          <p:nvPr>
            <p:ph idx="1"/>
          </p:nvPr>
        </p:nvSpPr>
        <p:spPr>
          <a:xfrm>
            <a:off x="680321" y="2336872"/>
            <a:ext cx="9613861" cy="4261635"/>
          </a:xfrm>
        </p:spPr>
        <p:txBody>
          <a:bodyPr>
            <a:normAutofit lnSpcReduction="10000"/>
          </a:bodyPr>
          <a:lstStyle/>
          <a:p>
            <a:r>
              <a:rPr lang="en-US" u="sng" dirty="0" smtClean="0"/>
              <a:t>Natural Language Understanding (NLU)</a:t>
            </a:r>
            <a:r>
              <a:rPr lang="en-US" dirty="0" smtClean="0"/>
              <a:t> </a:t>
            </a:r>
            <a:r>
              <a:rPr lang="en-US" sz="1600" dirty="0"/>
              <a:t>involves the process of extracting meanings from text inputs. In this direction, the basic design steps </a:t>
            </a:r>
            <a:r>
              <a:rPr lang="en-US" sz="1600" dirty="0" smtClean="0"/>
              <a:t>include</a:t>
            </a:r>
          </a:p>
          <a:p>
            <a:pPr lvl="1">
              <a:buFont typeface="Courier New" panose="02070309020205020404" pitchFamily="49" charset="0"/>
              <a:buChar char="o"/>
            </a:pPr>
            <a:r>
              <a:rPr lang="en-US" sz="1700" b="1" dirty="0"/>
              <a:t>Syntactic Parsing</a:t>
            </a:r>
            <a:r>
              <a:rPr lang="en-US" sz="1700" dirty="0"/>
              <a:t> - determines the function of each word (part-of-speech), the way words are related to each other, how they are grouped into phrases and how they can modify each other. </a:t>
            </a:r>
            <a:r>
              <a:rPr lang="en-US" sz="1700" dirty="0"/>
              <a:t>The </a:t>
            </a:r>
            <a:r>
              <a:rPr lang="en-US" sz="1700" dirty="0" smtClean="0"/>
              <a:t>context-free grammar </a:t>
            </a:r>
            <a:r>
              <a:rPr lang="en-US" sz="1700" dirty="0"/>
              <a:t>(CFG) definition and parsers implementation are the common NLP techniques used in this step</a:t>
            </a:r>
            <a:r>
              <a:rPr lang="en-US" sz="1700" dirty="0" smtClean="0"/>
              <a:t>.</a:t>
            </a:r>
          </a:p>
          <a:p>
            <a:pPr lvl="1">
              <a:buFont typeface="Courier New" panose="02070309020205020404" pitchFamily="49" charset="0"/>
              <a:buChar char="o"/>
            </a:pPr>
            <a:endParaRPr lang="en-US" sz="1700" dirty="0"/>
          </a:p>
          <a:p>
            <a:pPr lvl="1">
              <a:buFont typeface="Courier New" panose="02070309020205020404" pitchFamily="49" charset="0"/>
              <a:buChar char="o"/>
            </a:pPr>
            <a:r>
              <a:rPr lang="en-US" sz="1700" dirty="0"/>
              <a:t>Semantic Parsing - The role of a semantic parser is to extract the context-independent meaning of a written sentence. </a:t>
            </a:r>
            <a:r>
              <a:rPr lang="en-US" sz="1700" dirty="0"/>
              <a:t>The discriminative methods such as support vector machines (SVM) and statistical methods such as decision trees and classification and regression trees (CART) are used to find the most probable parse tree that fits the sentence</a:t>
            </a:r>
            <a:r>
              <a:rPr lang="en-US" sz="1700" dirty="0" smtClean="0"/>
              <a:t>.</a:t>
            </a:r>
          </a:p>
          <a:p>
            <a:pPr marL="457200" lvl="1" indent="0">
              <a:buNone/>
            </a:pPr>
            <a:endParaRPr lang="en-US" sz="1700" dirty="0"/>
          </a:p>
          <a:p>
            <a:pPr lvl="1">
              <a:buFont typeface="Courier New" panose="02070309020205020404" pitchFamily="49" charset="0"/>
              <a:buChar char="o"/>
            </a:pPr>
            <a:r>
              <a:rPr lang="en-US" sz="1700" dirty="0"/>
              <a:t>Contextual Interpretation - refines the semantic interpretation by taking advantage of information at the discourse level and, removing remaining ambiguities such as anaphors, pronouns and ellipses. </a:t>
            </a:r>
            <a:r>
              <a:rPr lang="en-US" sz="1700" dirty="0"/>
              <a:t>Discourse entity (DE) list maintains a set of constants referring to objects that have been evoked in previous sentences and can subsequently be referred implicitly</a:t>
            </a:r>
            <a:r>
              <a:rPr lang="en-US" sz="1700" dirty="0" smtClean="0"/>
              <a:t>.</a:t>
            </a:r>
            <a:endParaRPr lang="en-US" sz="17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2984697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Generation (NLG)</a:t>
            </a:r>
            <a:endParaRPr lang="en-US" dirty="0"/>
          </a:p>
        </p:txBody>
      </p:sp>
      <p:sp>
        <p:nvSpPr>
          <p:cNvPr id="3" name="Content Placeholder 2"/>
          <p:cNvSpPr>
            <a:spLocks noGrp="1"/>
          </p:cNvSpPr>
          <p:nvPr>
            <p:ph idx="1"/>
          </p:nvPr>
        </p:nvSpPr>
        <p:spPr>
          <a:xfrm>
            <a:off x="680321" y="2336873"/>
            <a:ext cx="9613861" cy="4287862"/>
          </a:xfrm>
        </p:spPr>
        <p:txBody>
          <a:bodyPr>
            <a:normAutofit fontScale="92500" lnSpcReduction="10000"/>
          </a:bodyPr>
          <a:lstStyle/>
          <a:p>
            <a:pPr marL="0" indent="0">
              <a:buNone/>
            </a:pPr>
            <a:r>
              <a:rPr lang="en-US" sz="1900" dirty="0"/>
              <a:t>NLG involves the building of responses for the </a:t>
            </a:r>
            <a:r>
              <a:rPr lang="en-US" sz="1900" dirty="0" err="1"/>
              <a:t>chatbots</a:t>
            </a:r>
            <a:r>
              <a:rPr lang="en-US" sz="1900" dirty="0"/>
              <a:t> based on the processing done in the NLU step. (</a:t>
            </a:r>
            <a:r>
              <a:rPr lang="en-US" sz="1900" dirty="0" err="1"/>
              <a:t>Sameera</a:t>
            </a:r>
            <a:r>
              <a:rPr lang="en-US" sz="1900" dirty="0"/>
              <a:t> A. Abdul-Kader, 2015</a:t>
            </a:r>
            <a:r>
              <a:rPr lang="en-US" sz="1900" dirty="0" smtClean="0"/>
              <a:t>)</a:t>
            </a:r>
            <a:endParaRPr lang="en-US" sz="1900" dirty="0"/>
          </a:p>
          <a:p>
            <a:pPr lvl="0"/>
            <a:r>
              <a:rPr lang="en-US" sz="1900" b="1" dirty="0"/>
              <a:t>Artificial Intelligence Markup Language (AIML) </a:t>
            </a:r>
            <a:r>
              <a:rPr lang="en-US" sz="1900" dirty="0"/>
              <a:t>– an XML-compliant language designed to develop the AI flows in dialogue systems. Its purpose is to simplify the job of conversation modelling. The general structure of the AIML objects looks as follows:</a:t>
            </a:r>
          </a:p>
          <a:p>
            <a:pPr marL="457200" lvl="1" indent="0">
              <a:buNone/>
            </a:pPr>
            <a:r>
              <a:rPr lang="en-US" sz="1600" dirty="0"/>
              <a:t>&lt;category&gt;</a:t>
            </a:r>
          </a:p>
          <a:p>
            <a:pPr marL="457200" lvl="1" indent="0">
              <a:buNone/>
            </a:pPr>
            <a:r>
              <a:rPr lang="en-US" sz="1600" dirty="0" smtClean="0"/>
              <a:t>      &lt;</a:t>
            </a:r>
            <a:r>
              <a:rPr lang="en-US" sz="1600" dirty="0"/>
              <a:t>pattern&gt; </a:t>
            </a:r>
            <a:r>
              <a:rPr lang="en-US" sz="1600" b="1" dirty="0"/>
              <a:t>User input </a:t>
            </a:r>
            <a:r>
              <a:rPr lang="en-US" sz="1600" dirty="0"/>
              <a:t>&lt;/pattern&gt;</a:t>
            </a:r>
          </a:p>
          <a:p>
            <a:pPr marL="457200" lvl="1" indent="0">
              <a:buNone/>
            </a:pPr>
            <a:r>
              <a:rPr lang="en-US" sz="1600" dirty="0" smtClean="0"/>
              <a:t>      &lt;</a:t>
            </a:r>
            <a:r>
              <a:rPr lang="en-US" sz="1600" dirty="0"/>
              <a:t>template&gt; </a:t>
            </a:r>
            <a:r>
              <a:rPr lang="en-US" sz="1600" b="1" dirty="0"/>
              <a:t>Corresponding response to the user input </a:t>
            </a:r>
            <a:r>
              <a:rPr lang="en-US" sz="1600" dirty="0"/>
              <a:t>&lt;/template&gt;</a:t>
            </a:r>
          </a:p>
          <a:p>
            <a:pPr marL="457200" lvl="1" indent="0">
              <a:buNone/>
            </a:pPr>
            <a:r>
              <a:rPr lang="en-US" sz="1600" dirty="0"/>
              <a:t>&lt;/category&gt;</a:t>
            </a:r>
          </a:p>
          <a:p>
            <a:pPr marL="0" indent="0">
              <a:buNone/>
            </a:pPr>
            <a:r>
              <a:rPr lang="en-US" sz="1900" dirty="0"/>
              <a:t>The important elements of AIML are:</a:t>
            </a:r>
          </a:p>
          <a:p>
            <a:pPr lvl="1"/>
            <a:r>
              <a:rPr lang="en-US" sz="1500" b="1" dirty="0"/>
              <a:t>Categories </a:t>
            </a:r>
            <a:r>
              <a:rPr lang="en-US" sz="1500" dirty="0"/>
              <a:t>– basic units of knowledge consisting of patterns and templates</a:t>
            </a:r>
          </a:p>
          <a:p>
            <a:pPr lvl="1"/>
            <a:r>
              <a:rPr lang="en-US" sz="1500" b="1" dirty="0"/>
              <a:t>Recursion </a:t>
            </a:r>
            <a:r>
              <a:rPr lang="en-US" sz="1500" dirty="0"/>
              <a:t>– used to recursively match the other categories and thereby, simplify the complex grammatical forms. It is represented as </a:t>
            </a:r>
            <a:r>
              <a:rPr lang="en-US" sz="1500" i="1" dirty="0"/>
              <a:t>&lt;</a:t>
            </a:r>
            <a:r>
              <a:rPr lang="en-US" sz="1500" i="1" dirty="0" err="1"/>
              <a:t>srai</a:t>
            </a:r>
            <a:r>
              <a:rPr lang="en-US" sz="1500" i="1" dirty="0"/>
              <a:t>&gt; </a:t>
            </a:r>
            <a:r>
              <a:rPr lang="en-US" sz="1500" dirty="0"/>
              <a:t>tag</a:t>
            </a:r>
          </a:p>
          <a:p>
            <a:pPr lvl="1"/>
            <a:r>
              <a:rPr lang="en-US" sz="1500" b="1" dirty="0"/>
              <a:t>Context </a:t>
            </a:r>
            <a:r>
              <a:rPr lang="en-US" sz="1500" dirty="0"/>
              <a:t>– the category tag uses the context </a:t>
            </a:r>
            <a:r>
              <a:rPr lang="en-US" sz="1500" i="1" dirty="0"/>
              <a:t>&lt;that&gt; </a:t>
            </a:r>
            <a:r>
              <a:rPr lang="en-US" sz="1500" dirty="0"/>
              <a:t>tag to refer to the previous input of the user</a:t>
            </a:r>
          </a:p>
          <a:p>
            <a:pPr lvl="1"/>
            <a:r>
              <a:rPr lang="en-US" sz="1500" b="1" dirty="0"/>
              <a:t>Variables </a:t>
            </a:r>
            <a:r>
              <a:rPr lang="en-US" sz="1500" dirty="0"/>
              <a:t>– used to support the getting and setting of commonly used texts using </a:t>
            </a:r>
            <a:r>
              <a:rPr lang="en-US" sz="1500" i="1" dirty="0"/>
              <a:t>&lt;get&gt; </a:t>
            </a:r>
            <a:r>
              <a:rPr lang="en-US" sz="1500" dirty="0"/>
              <a:t>and </a:t>
            </a:r>
            <a:r>
              <a:rPr lang="en-US" sz="1500" i="1" dirty="0"/>
              <a:t>&lt;set&gt;</a:t>
            </a:r>
            <a:endParaRPr lang="en-US" sz="1500" dirty="0"/>
          </a:p>
          <a:p>
            <a:pPr lvl="1"/>
            <a:r>
              <a:rPr lang="en-US" sz="1500" dirty="0"/>
              <a:t>tags that are generally used to store proper nouns.</a:t>
            </a:r>
          </a:p>
          <a:p>
            <a:pPr lvl="1"/>
            <a:r>
              <a:rPr lang="en-US" sz="1500" b="1" dirty="0"/>
              <a:t>Pronoun Swapping </a:t>
            </a:r>
            <a:r>
              <a:rPr lang="en-US" sz="1500" dirty="0"/>
              <a:t>– used for replacement of pronouns such as ‘you’re’ with ‘I’m’ and ‘your’ with ‘my’ etc.</a:t>
            </a:r>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318407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Generation (NLG)</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Pattern matching </a:t>
            </a:r>
            <a:r>
              <a:rPr lang="en-US" dirty="0"/>
              <a:t>– mainly used in question-answering </a:t>
            </a:r>
            <a:r>
              <a:rPr lang="en-US" dirty="0" err="1"/>
              <a:t>chatbot</a:t>
            </a:r>
            <a:r>
              <a:rPr lang="en-US" dirty="0"/>
              <a:t> systems for simple statements and natural language enquiring.</a:t>
            </a:r>
            <a:endParaRPr lang="en-US" sz="2000" dirty="0"/>
          </a:p>
          <a:p>
            <a:pPr lvl="0"/>
            <a:r>
              <a:rPr lang="en-US" b="1" dirty="0"/>
              <a:t>Response generation </a:t>
            </a:r>
            <a:r>
              <a:rPr lang="en-US" dirty="0"/>
              <a:t>(</a:t>
            </a:r>
            <a:r>
              <a:rPr lang="en-US" dirty="0" err="1"/>
              <a:t>Woudenberg</a:t>
            </a:r>
            <a:r>
              <a:rPr lang="en-US" dirty="0"/>
              <a:t>, 2014)</a:t>
            </a:r>
            <a:endParaRPr lang="en-US" sz="2000" dirty="0"/>
          </a:p>
          <a:p>
            <a:pPr lvl="1"/>
            <a:r>
              <a:rPr lang="en-US" dirty="0"/>
              <a:t>Document planning – brakes the high-level communicative goals into structured representations of atomic communicative goals</a:t>
            </a:r>
            <a:endParaRPr lang="en-US" sz="1800" dirty="0"/>
          </a:p>
          <a:p>
            <a:pPr lvl="1"/>
            <a:r>
              <a:rPr lang="en-US" dirty="0" err="1"/>
              <a:t>Microplanning</a:t>
            </a:r>
            <a:r>
              <a:rPr lang="en-US" dirty="0"/>
              <a:t> (Sentence planning) – is the phase where the number of generated clauses is decided in order to produce language with improved naturalness. Methods such as semantic grammars – reverse parsing are used in generation of unnatural proto-phrases.</a:t>
            </a:r>
            <a:endParaRPr lang="en-US" sz="1800" dirty="0"/>
          </a:p>
          <a:p>
            <a:pPr lvl="1"/>
            <a:r>
              <a:rPr lang="en-US" dirty="0" smtClean="0"/>
              <a:t>Surface </a:t>
            </a:r>
            <a:r>
              <a:rPr lang="en-US" dirty="0"/>
              <a:t>realization – the process of transforming the abstract structure obtained in the </a:t>
            </a:r>
            <a:r>
              <a:rPr lang="en-US" dirty="0" err="1"/>
              <a:t>microplanning</a:t>
            </a:r>
            <a:r>
              <a:rPr lang="en-US" dirty="0"/>
              <a:t> stage into surface linguistic structures by adding function words, inflecting words, determining word order etc.</a:t>
            </a:r>
            <a:endParaRPr lang="en-US" sz="1800" dirty="0"/>
          </a:p>
          <a:p>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409999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Generation (NLG)</a:t>
            </a:r>
            <a:endParaRPr lang="en-US" dirty="0"/>
          </a:p>
        </p:txBody>
      </p:sp>
      <p:sp>
        <p:nvSpPr>
          <p:cNvPr id="3" name="Content Placeholder 2"/>
          <p:cNvSpPr>
            <a:spLocks noGrp="1"/>
          </p:cNvSpPr>
          <p:nvPr>
            <p:ph idx="1"/>
          </p:nvPr>
        </p:nvSpPr>
        <p:spPr/>
        <p:txBody>
          <a:bodyPr>
            <a:normAutofit fontScale="62500" lnSpcReduction="20000"/>
          </a:bodyPr>
          <a:lstStyle/>
          <a:p>
            <a:pPr lvl="0"/>
            <a:r>
              <a:rPr lang="en-US" sz="2900" b="1" dirty="0"/>
              <a:t>Chat script </a:t>
            </a:r>
            <a:r>
              <a:rPr lang="en-US" sz="2900" dirty="0"/>
              <a:t>- the technique that helps when no matches occur in AIML. It concentrates on the best syntax to build a sensible default answer.</a:t>
            </a:r>
          </a:p>
          <a:p>
            <a:pPr lvl="0"/>
            <a:r>
              <a:rPr lang="en-US" sz="2900" b="1" dirty="0"/>
              <a:t>Markov chain </a:t>
            </a:r>
            <a:r>
              <a:rPr lang="en-US" sz="2900" dirty="0"/>
              <a:t>- used to build responses that are more probabilistically applicable and consequently are more correct. The idea of Markov chains is that there is a fixed probability of occurrences for each letter or word in the same textual data set.</a:t>
            </a:r>
          </a:p>
          <a:p>
            <a:pPr lvl="0"/>
            <a:r>
              <a:rPr lang="en-US" sz="2900" b="1" dirty="0"/>
              <a:t>Language tricks </a:t>
            </a:r>
            <a:r>
              <a:rPr lang="en-US" sz="2900" dirty="0"/>
              <a:t>- includes the sentences, phrases, paragraphs available in </a:t>
            </a:r>
            <a:r>
              <a:rPr lang="en-US" sz="2900" dirty="0" err="1"/>
              <a:t>chatbots</a:t>
            </a:r>
            <a:r>
              <a:rPr lang="en-US" sz="2900" dirty="0"/>
              <a:t> in order to add variety to the knowledge base and make it more convincing. The types of language tricks are: canned responses, typing errors and simulating key strokes, model of personal history and Non-Sequitur (not a logical conclusion). Each of these language tricks is used to satisfy a specific purpose and to provide alternative answers to questions.</a:t>
            </a:r>
          </a:p>
          <a:p>
            <a:pPr lvl="0"/>
            <a:r>
              <a:rPr lang="en-US" sz="2900" b="1" dirty="0"/>
              <a:t>Ontologies/Semantic networks </a:t>
            </a:r>
            <a:r>
              <a:rPr lang="en-US" sz="2900" dirty="0"/>
              <a:t>– consists of set of relationally and hierarchically interrelated concepts. The aim of using ontologies in a </a:t>
            </a:r>
            <a:r>
              <a:rPr lang="en-US" sz="2900" dirty="0" err="1"/>
              <a:t>chatbot</a:t>
            </a:r>
            <a:r>
              <a:rPr lang="en-US" sz="2900" dirty="0"/>
              <a:t> is to compute the relation to synonyms, hyponyms and other relations which are natural language concept names. The interconnection between these concepts can be represented in a graph enabling the computer to search by using particular rules for reasoning.</a:t>
            </a:r>
          </a:p>
          <a:p>
            <a:pPr marL="0" indent="0">
              <a:buNone/>
            </a:pPr>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1215016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 Processing</a:t>
            </a:r>
            <a:endParaRPr lang="en-US" dirty="0"/>
          </a:p>
        </p:txBody>
      </p:sp>
      <p:sp>
        <p:nvSpPr>
          <p:cNvPr id="3" name="Content Placeholder 2"/>
          <p:cNvSpPr>
            <a:spLocks noGrp="1"/>
          </p:cNvSpPr>
          <p:nvPr>
            <p:ph idx="1"/>
          </p:nvPr>
        </p:nvSpPr>
        <p:spPr/>
        <p:txBody>
          <a:bodyPr>
            <a:normAutofit lnSpcReduction="10000"/>
          </a:bodyPr>
          <a:lstStyle/>
          <a:p>
            <a:r>
              <a:rPr lang="en-US" sz="1600" dirty="0"/>
              <a:t>Aims at building a man-machine dialog based on turn-taking process wherein the information is transferred from one participant – the user and the other participant – dialog manager (DM). The process of dialogue management involves implementation of the interaction strategy to organize the sequence of system dialogues to achieve the common goal of the user and </a:t>
            </a:r>
            <a:r>
              <a:rPr lang="en-US" sz="1600" dirty="0" err="1"/>
              <a:t>chatbot</a:t>
            </a:r>
            <a:r>
              <a:rPr lang="en-US" sz="1600" dirty="0"/>
              <a:t>. The level of user satisfaction of a </a:t>
            </a:r>
            <a:r>
              <a:rPr lang="en-US" sz="1600" dirty="0" err="1"/>
              <a:t>chatbot</a:t>
            </a:r>
            <a:r>
              <a:rPr lang="en-US" sz="1600" dirty="0"/>
              <a:t> is heavily influenced by the concept of “Degree of Initiative” –</a:t>
            </a:r>
          </a:p>
          <a:p>
            <a:pPr lvl="1">
              <a:buFont typeface="Courier New" panose="02070309020205020404" pitchFamily="49" charset="0"/>
              <a:buChar char="o"/>
            </a:pPr>
            <a:r>
              <a:rPr lang="en-US" sz="1600" dirty="0"/>
              <a:t>System-Led – an initiative that is completely controlled by the system wherein it asks precise questions to the user and expects information or answers from the user</a:t>
            </a:r>
          </a:p>
          <a:p>
            <a:pPr lvl="1">
              <a:buFont typeface="Courier New" panose="02070309020205020404" pitchFamily="49" charset="0"/>
              <a:buChar char="o"/>
            </a:pPr>
            <a:r>
              <a:rPr lang="en-US" sz="1600" dirty="0"/>
              <a:t>User-Led – an initiative that is led by the user while the system is expected to provide information to the user queries without asking for more details</a:t>
            </a:r>
          </a:p>
          <a:p>
            <a:pPr lvl="1">
              <a:buFont typeface="Courier New" panose="02070309020205020404" pitchFamily="49" charset="0"/>
              <a:buChar char="o"/>
            </a:pPr>
            <a:r>
              <a:rPr lang="en-US" sz="1600" dirty="0"/>
              <a:t>Mixed-Initiative – an initiative in which both the participants interact cooperatively to achieve the conversation goal. For example</a:t>
            </a:r>
            <a:r>
              <a:rPr lang="en-US" sz="1600" dirty="0" smtClean="0"/>
              <a:t>, </a:t>
            </a:r>
            <a:r>
              <a:rPr lang="en-US" sz="1600" dirty="0"/>
              <a:t>health </a:t>
            </a:r>
            <a:r>
              <a:rPr lang="en-US" sz="1600" dirty="0" err="1"/>
              <a:t>chatbot</a:t>
            </a:r>
            <a:r>
              <a:rPr lang="en-US" sz="1600" dirty="0"/>
              <a:t> shares the control between the user and system.</a:t>
            </a:r>
          </a:p>
          <a:p>
            <a:r>
              <a:rPr lang="en-US" sz="1600" dirty="0"/>
              <a:t>Relational databases enable the </a:t>
            </a:r>
            <a:r>
              <a:rPr lang="en-US" sz="1600" dirty="0" err="1"/>
              <a:t>chatbot</a:t>
            </a:r>
            <a:r>
              <a:rPr lang="en-US" sz="1600" dirty="0"/>
              <a:t> to remember past conversations and make the conversation more continuous and meaningful by building knowledge bases. The Structured Query Language (SQL) allows generation of queries and query block nesting to save the conversation history. This mainly makes the search of a word and phrase match easier.</a:t>
            </a:r>
          </a:p>
          <a:p>
            <a:endParaRPr lang="en-US" sz="1200"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spTree>
    <p:extLst>
      <p:ext uri="{BB962C8B-B14F-4D97-AF65-F5344CB8AC3E}">
        <p14:creationId xmlns:p14="http://schemas.microsoft.com/office/powerpoint/2010/main" val="275035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a:t>
            </a:r>
            <a:r>
              <a:rPr lang="en-US" dirty="0" err="1" smtClean="0"/>
              <a:t>chatbot</a:t>
            </a:r>
            <a:r>
              <a:rPr lang="en-US" dirty="0" smtClean="0"/>
              <a:t> models</a:t>
            </a:r>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020717028"/>
              </p:ext>
            </p:extLst>
          </p:nvPr>
        </p:nvGraphicFramePr>
        <p:xfrm>
          <a:off x="695924" y="3227485"/>
          <a:ext cx="6569075" cy="1309370"/>
        </p:xfrm>
        <a:graphic>
          <a:graphicData uri="http://schemas.openxmlformats.org/drawingml/2006/table">
            <a:tbl>
              <a:tblPr firstRow="1" firstCol="1" lastRow="1" lastCol="1" bandRow="1" bandCol="1">
                <a:tableStyleId>{5C22544A-7EE6-4342-B048-85BDC9FD1C3A}</a:tableStyleId>
              </a:tblPr>
              <a:tblGrid>
                <a:gridCol w="2169160"/>
                <a:gridCol w="2171700"/>
                <a:gridCol w="2228215"/>
              </a:tblGrid>
              <a:tr h="255270">
                <a:tc>
                  <a:txBody>
                    <a:bodyPr/>
                    <a:lstStyle/>
                    <a:p>
                      <a:pPr marL="0" marR="0">
                        <a:spcBef>
                          <a:spcPts val="0"/>
                        </a:spcBef>
                        <a:spcAft>
                          <a:spcPts val="0"/>
                        </a:spcAft>
                      </a:pPr>
                      <a:r>
                        <a:rPr lang="en-US" sz="1200" dirty="0">
                          <a:effectLst/>
                        </a:rPr>
                        <a:t> </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527050" marR="0">
                        <a:spcBef>
                          <a:spcPts val="305"/>
                        </a:spcBef>
                        <a:spcAft>
                          <a:spcPts val="0"/>
                        </a:spcAft>
                      </a:pPr>
                      <a:r>
                        <a:rPr lang="en-US" sz="1200" dirty="0">
                          <a:effectLst/>
                        </a:rPr>
                        <a:t>Retrieval - Based</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516255" marR="0">
                        <a:spcBef>
                          <a:spcPts val="305"/>
                        </a:spcBef>
                        <a:spcAft>
                          <a:spcPts val="0"/>
                        </a:spcAft>
                      </a:pPr>
                      <a:r>
                        <a:rPr lang="en-US" sz="1200">
                          <a:effectLst/>
                        </a:rPr>
                        <a:t>Generator - Based</a:t>
                      </a:r>
                      <a:endParaRPr lang="en-US" sz="1100">
                        <a:effectLst/>
                        <a:latin typeface="Times New Roman" panose="02020603050405020304" pitchFamily="18" charset="0"/>
                        <a:ea typeface="Times New Roman" panose="02020603050405020304" pitchFamily="18" charset="0"/>
                      </a:endParaRPr>
                    </a:p>
                  </a:txBody>
                  <a:tcPr marL="0" marR="0" marT="0" marB="0"/>
                </a:tc>
              </a:tr>
              <a:tr h="349885">
                <a:tc>
                  <a:txBody>
                    <a:bodyPr/>
                    <a:lstStyle/>
                    <a:p>
                      <a:pPr marL="67945" marR="0">
                        <a:spcBef>
                          <a:spcPts val="690"/>
                        </a:spcBef>
                        <a:spcAft>
                          <a:spcPts val="0"/>
                        </a:spcAft>
                      </a:pPr>
                      <a:r>
                        <a:rPr lang="en-US" sz="1200">
                          <a:effectLst/>
                        </a:rPr>
                        <a:t>Description</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894080" marR="71755" indent="-806450">
                        <a:lnSpc>
                          <a:spcPts val="1380"/>
                        </a:lnSpc>
                        <a:spcBef>
                          <a:spcPts val="10"/>
                        </a:spcBef>
                        <a:spcAft>
                          <a:spcPts val="0"/>
                        </a:spcAft>
                      </a:pPr>
                      <a:r>
                        <a:rPr lang="en-US" sz="1200" dirty="0">
                          <a:effectLst/>
                        </a:rPr>
                        <a:t>Simple and pre-defined heuristic model</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445135" marR="216535" indent="-208915">
                        <a:lnSpc>
                          <a:spcPts val="1380"/>
                        </a:lnSpc>
                        <a:spcBef>
                          <a:spcPts val="10"/>
                        </a:spcBef>
                        <a:spcAft>
                          <a:spcPts val="0"/>
                        </a:spcAft>
                      </a:pPr>
                      <a:r>
                        <a:rPr lang="en-US" sz="1200" dirty="0">
                          <a:effectLst/>
                        </a:rPr>
                        <a:t>Smart model generating new response from scratch</a:t>
                      </a:r>
                      <a:endParaRPr lang="en-US" sz="1100" dirty="0">
                        <a:effectLst/>
                        <a:latin typeface="Times New Roman" panose="02020603050405020304" pitchFamily="18" charset="0"/>
                        <a:ea typeface="Times New Roman" panose="02020603050405020304" pitchFamily="18" charset="0"/>
                      </a:endParaRPr>
                    </a:p>
                  </a:txBody>
                  <a:tcPr marL="0" marR="0" marT="0" marB="0"/>
                </a:tc>
              </a:tr>
              <a:tr h="349885">
                <a:tc>
                  <a:txBody>
                    <a:bodyPr/>
                    <a:lstStyle/>
                    <a:p>
                      <a:pPr marL="67945" marR="0">
                        <a:lnSpc>
                          <a:spcPts val="1360"/>
                        </a:lnSpc>
                        <a:spcBef>
                          <a:spcPts val="0"/>
                        </a:spcBef>
                        <a:spcAft>
                          <a:spcPts val="0"/>
                        </a:spcAft>
                      </a:pPr>
                      <a:r>
                        <a:rPr lang="en-US" sz="1200" dirty="0">
                          <a:effectLst/>
                        </a:rPr>
                        <a:t>Grammatical errors in</a:t>
                      </a:r>
                      <a:endParaRPr lang="en-US" sz="1100" dirty="0">
                        <a:effectLst/>
                      </a:endParaRPr>
                    </a:p>
                    <a:p>
                      <a:pPr marL="67945" marR="0">
                        <a:lnSpc>
                          <a:spcPts val="1295"/>
                        </a:lnSpc>
                        <a:spcBef>
                          <a:spcPts val="0"/>
                        </a:spcBef>
                        <a:spcAft>
                          <a:spcPts val="0"/>
                        </a:spcAft>
                      </a:pPr>
                      <a:r>
                        <a:rPr lang="en-US" sz="1200" dirty="0">
                          <a:effectLst/>
                        </a:rPr>
                        <a:t>responses</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16865" marR="311785" algn="ctr">
                        <a:lnSpc>
                          <a:spcPts val="1360"/>
                        </a:lnSpc>
                        <a:spcBef>
                          <a:spcPts val="0"/>
                        </a:spcBef>
                        <a:spcAft>
                          <a:spcPts val="0"/>
                        </a:spcAft>
                      </a:pPr>
                      <a:r>
                        <a:rPr lang="en-US" sz="1200" dirty="0">
                          <a:effectLst/>
                        </a:rPr>
                        <a:t>Rarely involves errors in</a:t>
                      </a:r>
                      <a:endParaRPr lang="en-US" sz="1100" dirty="0">
                        <a:effectLst/>
                      </a:endParaRPr>
                    </a:p>
                    <a:p>
                      <a:pPr marL="316230" marR="311785" algn="ctr">
                        <a:lnSpc>
                          <a:spcPts val="1295"/>
                        </a:lnSpc>
                        <a:spcBef>
                          <a:spcPts val="0"/>
                        </a:spcBef>
                        <a:spcAft>
                          <a:spcPts val="0"/>
                        </a:spcAft>
                      </a:pPr>
                      <a:r>
                        <a:rPr lang="en-US" sz="1200" dirty="0">
                          <a:effectLst/>
                        </a:rPr>
                        <a:t>grammar</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216535" marR="210820" algn="ctr">
                        <a:lnSpc>
                          <a:spcPts val="1360"/>
                        </a:lnSpc>
                        <a:spcBef>
                          <a:spcPts val="0"/>
                        </a:spcBef>
                        <a:spcAft>
                          <a:spcPts val="0"/>
                        </a:spcAft>
                      </a:pPr>
                      <a:r>
                        <a:rPr lang="en-US" sz="1200" dirty="0">
                          <a:effectLst/>
                        </a:rPr>
                        <a:t>Can be prone to grammatical</a:t>
                      </a:r>
                      <a:endParaRPr lang="en-US" sz="1100" dirty="0">
                        <a:effectLst/>
                      </a:endParaRPr>
                    </a:p>
                    <a:p>
                      <a:pPr marL="215265" marR="210820" algn="ctr">
                        <a:lnSpc>
                          <a:spcPts val="1295"/>
                        </a:lnSpc>
                        <a:spcBef>
                          <a:spcPts val="0"/>
                        </a:spcBef>
                        <a:spcAft>
                          <a:spcPts val="0"/>
                        </a:spcAft>
                      </a:pPr>
                      <a:r>
                        <a:rPr lang="en-US" sz="1200" dirty="0">
                          <a:effectLst/>
                        </a:rPr>
                        <a:t>errors</a:t>
                      </a:r>
                      <a:endParaRPr lang="en-US"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9472277"/>
              </p:ext>
            </p:extLst>
          </p:nvPr>
        </p:nvGraphicFramePr>
        <p:xfrm>
          <a:off x="687685" y="4553227"/>
          <a:ext cx="6569075" cy="1203325"/>
        </p:xfrm>
        <a:graphic>
          <a:graphicData uri="http://schemas.openxmlformats.org/drawingml/2006/table">
            <a:tbl>
              <a:tblPr firstRow="1" firstCol="1" lastRow="1" lastCol="1" bandRow="1" bandCol="1">
                <a:tableStyleId>{5C22544A-7EE6-4342-B048-85BDC9FD1C3A}</a:tableStyleId>
              </a:tblPr>
              <a:tblGrid>
                <a:gridCol w="2169160"/>
                <a:gridCol w="2171700"/>
                <a:gridCol w="2228215"/>
              </a:tblGrid>
              <a:tr h="174625">
                <a:tc>
                  <a:txBody>
                    <a:bodyPr/>
                    <a:lstStyle/>
                    <a:p>
                      <a:pPr marL="67945" marR="0">
                        <a:lnSpc>
                          <a:spcPts val="1280"/>
                        </a:lnSpc>
                        <a:spcBef>
                          <a:spcPts val="0"/>
                        </a:spcBef>
                        <a:spcAft>
                          <a:spcPts val="0"/>
                        </a:spcAft>
                      </a:pPr>
                      <a:r>
                        <a:rPr lang="en-US" sz="1200" dirty="0">
                          <a:effectLst/>
                        </a:rPr>
                        <a:t>Behavior towards unseen cases</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14960" marR="311785" algn="ctr">
                        <a:lnSpc>
                          <a:spcPts val="1280"/>
                        </a:lnSpc>
                        <a:spcBef>
                          <a:spcPts val="0"/>
                        </a:spcBef>
                        <a:spcAft>
                          <a:spcPts val="0"/>
                        </a:spcAft>
                      </a:pPr>
                      <a:r>
                        <a:rPr lang="en-US" sz="1200">
                          <a:effectLst/>
                        </a:rPr>
                        <a:t>Not handled</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216535" marR="208915" algn="ctr">
                        <a:lnSpc>
                          <a:spcPts val="1280"/>
                        </a:lnSpc>
                        <a:spcBef>
                          <a:spcPts val="0"/>
                        </a:spcBef>
                        <a:spcAft>
                          <a:spcPts val="0"/>
                        </a:spcAft>
                      </a:pPr>
                      <a:r>
                        <a:rPr lang="en-US" sz="1200" dirty="0">
                          <a:effectLst/>
                        </a:rPr>
                        <a:t>Handles efficiently</a:t>
                      </a:r>
                      <a:endParaRPr lang="en-US" sz="1100" dirty="0">
                        <a:effectLst/>
                        <a:latin typeface="Times New Roman" panose="02020603050405020304" pitchFamily="18" charset="0"/>
                        <a:ea typeface="Times New Roman" panose="02020603050405020304" pitchFamily="18" charset="0"/>
                      </a:endParaRPr>
                    </a:p>
                  </a:txBody>
                  <a:tcPr marL="0" marR="0" marT="0" marB="0"/>
                </a:tc>
              </a:tr>
              <a:tr h="350520">
                <a:tc>
                  <a:txBody>
                    <a:bodyPr/>
                    <a:lstStyle/>
                    <a:p>
                      <a:pPr marL="67945" marR="0">
                        <a:spcBef>
                          <a:spcPts val="690"/>
                        </a:spcBef>
                        <a:spcAft>
                          <a:spcPts val="0"/>
                        </a:spcAft>
                      </a:pPr>
                      <a:r>
                        <a:rPr lang="en-US" sz="1200">
                          <a:effectLst/>
                        </a:rPr>
                        <a:t>Contextual responses</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314325" marR="311785" algn="ctr">
                        <a:lnSpc>
                          <a:spcPts val="1375"/>
                        </a:lnSpc>
                        <a:spcBef>
                          <a:spcPts val="0"/>
                        </a:spcBef>
                        <a:spcAft>
                          <a:spcPts val="0"/>
                        </a:spcAft>
                      </a:pPr>
                      <a:r>
                        <a:rPr lang="en-US" sz="1200" dirty="0">
                          <a:effectLst/>
                        </a:rPr>
                        <a:t>Not considered</a:t>
                      </a:r>
                      <a:endParaRPr lang="en-US"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792480" marR="153670" indent="-621030">
                        <a:lnSpc>
                          <a:spcPts val="1380"/>
                        </a:lnSpc>
                        <a:spcBef>
                          <a:spcPts val="10"/>
                        </a:spcBef>
                        <a:spcAft>
                          <a:spcPts val="0"/>
                        </a:spcAft>
                      </a:pPr>
                      <a:r>
                        <a:rPr lang="en-US" sz="1200" dirty="0">
                          <a:effectLst/>
                        </a:rPr>
                        <a:t>Considers context for response generation</a:t>
                      </a:r>
                      <a:endParaRPr lang="en-US" sz="1100" dirty="0">
                        <a:effectLst/>
                        <a:latin typeface="Times New Roman" panose="02020603050405020304" pitchFamily="18" charset="0"/>
                        <a:ea typeface="Times New Roman" panose="02020603050405020304" pitchFamily="18" charset="0"/>
                      </a:endParaRPr>
                    </a:p>
                  </a:txBody>
                  <a:tcPr marL="0" marR="0" marT="0" marB="0"/>
                </a:tc>
              </a:tr>
              <a:tr h="0">
                <a:tc>
                  <a:txBody>
                    <a:bodyPr/>
                    <a:lstStyle/>
                    <a:p>
                      <a:pPr marL="67945" marR="0">
                        <a:lnSpc>
                          <a:spcPts val="1280"/>
                        </a:lnSpc>
                        <a:spcBef>
                          <a:spcPts val="0"/>
                        </a:spcBef>
                        <a:spcAft>
                          <a:spcPts val="0"/>
                        </a:spcAft>
                      </a:pPr>
                      <a:r>
                        <a:rPr lang="en-US" sz="1200">
                          <a:effectLst/>
                        </a:rPr>
                        <a:t>Length of conversation</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316865" marR="311150" algn="ctr">
                        <a:lnSpc>
                          <a:spcPts val="1280"/>
                        </a:lnSpc>
                        <a:spcBef>
                          <a:spcPts val="0"/>
                        </a:spcBef>
                        <a:spcAft>
                          <a:spcPts val="0"/>
                        </a:spcAft>
                      </a:pPr>
                      <a:r>
                        <a:rPr lang="en-US" sz="1200">
                          <a:effectLst/>
                        </a:rPr>
                        <a:t>Long</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216535" marR="210820" algn="ctr">
                        <a:lnSpc>
                          <a:spcPts val="1280"/>
                        </a:lnSpc>
                        <a:spcBef>
                          <a:spcPts val="0"/>
                        </a:spcBef>
                        <a:spcAft>
                          <a:spcPts val="0"/>
                        </a:spcAft>
                      </a:pPr>
                      <a:r>
                        <a:rPr lang="en-US" sz="1200">
                          <a:effectLst/>
                        </a:rPr>
                        <a:t>Short</a:t>
                      </a:r>
                      <a:endParaRPr lang="en-US" sz="1100">
                        <a:effectLst/>
                        <a:latin typeface="Times New Roman" panose="02020603050405020304" pitchFamily="18" charset="0"/>
                        <a:ea typeface="Times New Roman" panose="02020603050405020304" pitchFamily="18" charset="0"/>
                      </a:endParaRPr>
                    </a:p>
                  </a:txBody>
                  <a:tcPr marL="0" marR="0" marT="0" marB="0"/>
                </a:tc>
              </a:tr>
              <a:tr h="174625">
                <a:tc>
                  <a:txBody>
                    <a:bodyPr/>
                    <a:lstStyle/>
                    <a:p>
                      <a:pPr marL="67945" marR="0">
                        <a:lnSpc>
                          <a:spcPts val="1280"/>
                        </a:lnSpc>
                        <a:spcBef>
                          <a:spcPts val="0"/>
                        </a:spcBef>
                        <a:spcAft>
                          <a:spcPts val="0"/>
                        </a:spcAft>
                      </a:pPr>
                      <a:r>
                        <a:rPr lang="en-US" sz="1200">
                          <a:effectLst/>
                        </a:rPr>
                        <a:t>Domain</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316230" marR="311785" algn="ctr">
                        <a:lnSpc>
                          <a:spcPts val="1280"/>
                        </a:lnSpc>
                        <a:spcBef>
                          <a:spcPts val="0"/>
                        </a:spcBef>
                        <a:spcAft>
                          <a:spcPts val="0"/>
                        </a:spcAft>
                      </a:pPr>
                      <a:r>
                        <a:rPr lang="en-US" sz="1200">
                          <a:effectLst/>
                        </a:rPr>
                        <a:t>Open</a:t>
                      </a:r>
                      <a:endParaRPr lang="en-US" sz="1100">
                        <a:effectLst/>
                        <a:latin typeface="Times New Roman" panose="02020603050405020304" pitchFamily="18" charset="0"/>
                        <a:ea typeface="Times New Roman" panose="02020603050405020304" pitchFamily="18" charset="0"/>
                      </a:endParaRPr>
                    </a:p>
                  </a:txBody>
                  <a:tcPr marL="0" marR="0" marT="0" marB="0"/>
                </a:tc>
                <a:tc>
                  <a:txBody>
                    <a:bodyPr/>
                    <a:lstStyle/>
                    <a:p>
                      <a:pPr marL="216535" marR="209550" algn="ctr">
                        <a:lnSpc>
                          <a:spcPts val="1280"/>
                        </a:lnSpc>
                        <a:spcBef>
                          <a:spcPts val="0"/>
                        </a:spcBef>
                        <a:spcAft>
                          <a:spcPts val="0"/>
                        </a:spcAft>
                      </a:pPr>
                      <a:r>
                        <a:rPr lang="en-US" sz="1200" dirty="0">
                          <a:effectLst/>
                        </a:rPr>
                        <a:t>Closed</a:t>
                      </a:r>
                      <a:endParaRPr lang="en-US"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15" name="TextBox 14"/>
          <p:cNvSpPr txBox="1"/>
          <p:nvPr/>
        </p:nvSpPr>
        <p:spPr>
          <a:xfrm>
            <a:off x="557604" y="2662603"/>
            <a:ext cx="4929647" cy="369332"/>
          </a:xfrm>
          <a:prstGeom prst="rect">
            <a:avLst/>
          </a:prstGeom>
          <a:noFill/>
        </p:spPr>
        <p:txBody>
          <a:bodyPr wrap="square" rtlCol="0">
            <a:spAutoFit/>
          </a:bodyPr>
          <a:lstStyle/>
          <a:p>
            <a:r>
              <a:rPr lang="en-US" dirty="0" smtClean="0"/>
              <a:t>There are two </a:t>
            </a:r>
            <a:r>
              <a:rPr lang="en-US" dirty="0"/>
              <a:t>types of </a:t>
            </a:r>
            <a:r>
              <a:rPr lang="en-US" dirty="0" err="1"/>
              <a:t>chatbot</a:t>
            </a:r>
            <a:r>
              <a:rPr lang="en-US" dirty="0"/>
              <a:t> models</a:t>
            </a:r>
            <a:endParaRPr lang="en-US" dirty="0"/>
          </a:p>
        </p:txBody>
      </p:sp>
    </p:spTree>
    <p:extLst>
      <p:ext uri="{BB962C8B-B14F-4D97-AF65-F5344CB8AC3E}">
        <p14:creationId xmlns:p14="http://schemas.microsoft.com/office/powerpoint/2010/main" val="2084354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Chatbot</a:t>
            </a:r>
            <a:r>
              <a:rPr lang="en-US" dirty="0" smtClean="0"/>
              <a:t> processing mechanism</a:t>
            </a:r>
            <a:endParaRPr lang="en-US" dirty="0"/>
          </a:p>
        </p:txBody>
      </p:sp>
      <p:cxnSp>
        <p:nvCxnSpPr>
          <p:cNvPr id="5" name="Straight Connector 4"/>
          <p:cNvCxnSpPr/>
          <p:nvPr/>
        </p:nvCxnSpPr>
        <p:spPr>
          <a:xfrm>
            <a:off x="24713" y="1581665"/>
            <a:ext cx="10387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4.png" descr="Image result for syracuse university logo"/>
          <p:cNvPicPr/>
          <p:nvPr/>
        </p:nvPicPr>
        <p:blipFill>
          <a:blip r:embed="rId2" cstate="print"/>
          <a:stretch>
            <a:fillRect/>
          </a:stretch>
        </p:blipFill>
        <p:spPr>
          <a:xfrm>
            <a:off x="10808060" y="708455"/>
            <a:ext cx="1186232" cy="1175139"/>
          </a:xfrm>
          <a:prstGeom prst="rect">
            <a:avLst/>
          </a:prstGeom>
        </p:spPr>
      </p:pic>
      <p:pic>
        <p:nvPicPr>
          <p:cNvPr id="7" name="image1.png"/>
          <p:cNvPicPr/>
          <p:nvPr/>
        </p:nvPicPr>
        <p:blipFill>
          <a:blip r:embed="rId3" cstate="print"/>
          <a:stretch>
            <a:fillRect/>
          </a:stretch>
        </p:blipFill>
        <p:spPr>
          <a:xfrm>
            <a:off x="836843" y="2007163"/>
            <a:ext cx="4715463" cy="4739628"/>
          </a:xfrm>
          <a:prstGeom prst="rect">
            <a:avLst/>
          </a:prstGeom>
        </p:spPr>
      </p:pic>
    </p:spTree>
    <p:extLst>
      <p:ext uri="{BB962C8B-B14F-4D97-AF65-F5344CB8AC3E}">
        <p14:creationId xmlns:p14="http://schemas.microsoft.com/office/powerpoint/2010/main" val="1556318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316</TotalTime>
  <Words>2789</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Symbol</vt:lpstr>
      <vt:lpstr>Times New Roman</vt:lpstr>
      <vt:lpstr>Trebuchet MS</vt:lpstr>
      <vt:lpstr>Berlin</vt:lpstr>
      <vt:lpstr>Natural Language Processing Application Investigation Report</vt:lpstr>
      <vt:lpstr>Introduction</vt:lpstr>
      <vt:lpstr>NLP Techniques and Research</vt:lpstr>
      <vt:lpstr>Natural Language Generation (NLG)</vt:lpstr>
      <vt:lpstr>Natural Language Generation (NLG)</vt:lpstr>
      <vt:lpstr>Natural Language Generation (NLG)</vt:lpstr>
      <vt:lpstr>Dialogue Processing</vt:lpstr>
      <vt:lpstr>Types of chatbot models</vt:lpstr>
      <vt:lpstr>Chatbot processing mechanism</vt:lpstr>
      <vt:lpstr>Various Chatbots, Pros and Cons</vt:lpstr>
      <vt:lpstr>Healthcare Chatbots</vt:lpstr>
      <vt:lpstr>Dialogflow</vt:lpstr>
      <vt:lpstr>Agent &amp; Intent</vt:lpstr>
      <vt:lpstr>Entities</vt:lpstr>
      <vt:lpstr>Contexts</vt:lpstr>
      <vt:lpstr>Decision tree for Achelois</vt:lpstr>
      <vt:lpstr>Ingenious web application with Achelois</vt:lpstr>
      <vt:lpstr>Future of Chabots in Healthcase</vt:lpstr>
      <vt:lpstr>References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Application Investigation Report</dc:title>
  <dc:creator>temp</dc:creator>
  <cp:lastModifiedBy>temp</cp:lastModifiedBy>
  <cp:revision>37</cp:revision>
  <dcterms:created xsi:type="dcterms:W3CDTF">2019-12-16T02:49:11Z</dcterms:created>
  <dcterms:modified xsi:type="dcterms:W3CDTF">2019-12-16T08:05:21Z</dcterms:modified>
</cp:coreProperties>
</file>