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4" r:id="rId4"/>
    <p:sldId id="260" r:id="rId5"/>
    <p:sldId id="267" r:id="rId6"/>
    <p:sldId id="268" r:id="rId7"/>
    <p:sldId id="269" r:id="rId8"/>
    <p:sldId id="270" r:id="rId9"/>
    <p:sldId id="26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D63"/>
    <a:srgbClr val="112E51"/>
    <a:srgbClr val="3D93B2"/>
    <a:srgbClr val="BE2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F49B-D7E8-4AF6-B739-05B956C43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CEB47-9849-49E3-B09B-18BD5704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38DC-17D2-4A52-9DF5-F14B8D00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CB2E-A465-4A05-AC5D-5D6714DC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B6ED-12C8-4BCC-8340-FB751A8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F273-6E97-4E54-9140-447F66AD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5C1AA-8960-495F-A891-92C5DF80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A287-76F5-4272-8790-E931F8E1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6D54-11B6-4B2C-8F3D-7F57172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FC47-239F-485E-B890-5497EE4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33997-4D81-48CF-8AD0-54149D355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357DD-C848-431E-A59A-165E6E44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29B-F3E7-483F-A8F4-548EFB86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A4D1-F774-4EEC-B0CF-A6DCAF4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0A44-6E63-49BA-B0F1-0100EAF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8C7F-6EB8-4637-8F26-1DF2583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054B-DE3A-4DD8-8E07-A9657802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D0FB-351A-4226-863E-074ABB1F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DB74-377F-431E-B79C-A1A713B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6520-B0E2-4504-BD42-F701F3AD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B22C-5F35-4459-A46A-C1293FB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F5BC-A328-454F-B9CF-C54FEF0C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6EF8-9810-4A51-9CEF-3782E0EC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2394-EBE2-4946-9EFD-005D49F3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DCD7-5309-4EB0-AD6A-836D891B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B8C7-1EF2-4E89-975F-2D22D185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699C-F505-4CDA-942C-720C49B07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F23E-4DF5-4479-A449-893725FE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6F54A-5B25-45E8-BB91-E6FA64B6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7ED6-4E4A-4321-A5A2-35A63F50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32C80-F9E9-4110-8D7D-2711D5F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C2BC-733F-423E-A1C2-1859646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E558-389F-4065-9BCF-90A3180D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9DB7-3A64-423C-83D2-C249A230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AE17-AE9D-46E2-BF8C-129EBBBA1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D5741-9CAF-4CDA-862A-D0614FF8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5393-5259-4CFE-A6A0-53CAF461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E25D7-FF87-4F41-B3E5-7C4C68A4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A4E12-EB6A-42DC-BCC7-9BC4099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B25F-38AC-4F97-9D66-2F638623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82671-F054-4B46-AC35-538E1D1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BAC4C-AE93-47EF-912B-10EAE388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3E98A-AF12-47C5-BDBC-C69B63BB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E5D88-56E5-47AA-9405-5FE3BF58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31DA9-E9BE-4291-BAC7-23B6C791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8A70-C716-4F0E-95C5-D29B806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E240-8B2D-4AB5-8ABE-F7BCB31A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A161-F9CC-428D-8DC1-B1F790A4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9805F-1696-4D43-9F85-EC7A5674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1D64-40A8-49C7-9665-269ED4B2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77FC-488D-48C9-BC13-4378563C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73B0E-0E07-4553-B760-1CD694A8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7C86-A94C-4DC8-9E22-EDD14659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639B2-4371-4692-A461-123BE04DA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BAF48-3BB9-4A8B-B9BA-1D621BF2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1D49-72AB-4617-A6FF-57035ABD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0CDF-52D9-4722-B26A-074CDEE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3D908-701E-4B99-A074-99795490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BB9CD-0D14-4321-9B17-6965BFF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CA37-D088-4F9D-9137-2917112E6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AAAB-7879-43D7-A246-8209EE12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4582-7D98-4C1E-91CA-4522C9E0BF5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4A64-DE6B-4E24-BDAF-F204273C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244C-6A93-49AC-8099-25A5FDC42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catherinelegros/yelp-profile-redesign-case-study-5d15f40235f3" TargetMode="External"/><Relationship Id="rId4" Type="http://schemas.openxmlformats.org/officeDocument/2006/relationships/hyperlink" Target="https://www.kaggle.com/iarunava/imdb-movie-reviews-datas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ist718 project </a:t>
            </a:r>
            <a:r>
              <a:rPr lang="en-US" sz="3600" b="1" u="sng" dirty="0" err="1">
                <a:solidFill>
                  <a:srgbClr val="BE2418"/>
                </a:solidFill>
                <a:latin typeface="Comic Sans MS" panose="030F0702030302020204" pitchFamily="66" charset="0"/>
              </a:rPr>
              <a:t>checkin</a:t>
            </a:r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 #2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1C88-F202-4253-9477-BD82C621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99" y="1140644"/>
            <a:ext cx="6613865" cy="57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appendix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CD7AA55-0AAB-4897-B509-97A851C28839}"/>
              </a:ext>
            </a:extLst>
          </p:cNvPr>
          <p:cNvSpPr/>
          <p:nvPr/>
        </p:nvSpPr>
        <p:spPr>
          <a:xfrm>
            <a:off x="2184144" y="1619719"/>
            <a:ext cx="307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https://www.yelp.com/dataset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1F4951-FA13-43C6-8583-3041561B0CCD}"/>
              </a:ext>
            </a:extLst>
          </p:cNvPr>
          <p:cNvSpPr/>
          <p:nvPr/>
        </p:nvSpPr>
        <p:spPr>
          <a:xfrm>
            <a:off x="2184144" y="2092007"/>
            <a:ext cx="7250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https://www.kaggle.com/iarunava/imdb-movie-reviews-dataset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BD72DF-AA31-447A-8142-6EB13813CB86}"/>
              </a:ext>
            </a:extLst>
          </p:cNvPr>
          <p:cNvSpPr/>
          <p:nvPr/>
        </p:nvSpPr>
        <p:spPr>
          <a:xfrm>
            <a:off x="2184144" y="2564294"/>
            <a:ext cx="8522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https://medium.com/@catherinelegros/yelp-profile-redesign-case-study-5d15f40235f3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843ED-E58F-4184-B3C2-CA939DCCCA0A}"/>
              </a:ext>
            </a:extLst>
          </p:cNvPr>
          <p:cNvSpPr/>
          <p:nvPr/>
        </p:nvSpPr>
        <p:spPr>
          <a:xfrm>
            <a:off x="2192266" y="3244334"/>
            <a:ext cx="401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https://nlpforhackers.io/topic-modeling/</a:t>
            </a:r>
          </a:p>
        </p:txBody>
      </p:sp>
    </p:spTree>
    <p:extLst>
      <p:ext uri="{BB962C8B-B14F-4D97-AF65-F5344CB8AC3E}">
        <p14:creationId xmlns:p14="http://schemas.microsoft.com/office/powerpoint/2010/main" val="127854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20D404-083C-412C-8B21-7AEC44D4D2DB}"/>
              </a:ext>
            </a:extLst>
          </p:cNvPr>
          <p:cNvSpPr/>
          <p:nvPr/>
        </p:nvSpPr>
        <p:spPr>
          <a:xfrm>
            <a:off x="2717558" y="2787101"/>
            <a:ext cx="2262813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can we access it?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1D9F94-85C5-4EDE-8730-20601EE3019C}"/>
              </a:ext>
            </a:extLst>
          </p:cNvPr>
          <p:cNvSpPr/>
          <p:nvPr/>
        </p:nvSpPr>
        <p:spPr>
          <a:xfrm>
            <a:off x="2717559" y="1610619"/>
            <a:ext cx="2262814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do we have data?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ist718 project </a:t>
            </a:r>
            <a:r>
              <a:rPr lang="en-US" sz="3600" b="1" u="sng" dirty="0" err="1">
                <a:solidFill>
                  <a:srgbClr val="BE2418"/>
                </a:solidFill>
                <a:latin typeface="Comic Sans MS" panose="030F0702030302020204" pitchFamily="66" charset="0"/>
              </a:rPr>
              <a:t>checkin</a:t>
            </a:r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 #2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71FF03-3641-447E-AFAB-AA663347AE18}"/>
              </a:ext>
            </a:extLst>
          </p:cNvPr>
          <p:cNvSpPr/>
          <p:nvPr/>
        </p:nvSpPr>
        <p:spPr>
          <a:xfrm>
            <a:off x="2717559" y="3963583"/>
            <a:ext cx="2262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12E34-B510-4AE5-9C28-E436C9136C50}"/>
              </a:ext>
            </a:extLst>
          </p:cNvPr>
          <p:cNvSpPr/>
          <p:nvPr/>
        </p:nvSpPr>
        <p:spPr>
          <a:xfrm>
            <a:off x="2717559" y="5140065"/>
            <a:ext cx="2262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what models?</a:t>
            </a:r>
          </a:p>
        </p:txBody>
      </p:sp>
      <p:pic>
        <p:nvPicPr>
          <p:cNvPr id="24" name="Picture 4" descr="yelp logo">
            <a:extLst>
              <a:ext uri="{FF2B5EF4-FFF2-40B4-BE49-F238E27FC236}">
                <a16:creationId xmlns:a16="http://schemas.microsoft.com/office/drawing/2014/main" id="{44797ADC-17CC-4B80-AB66-CBB618C8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9" y="1643084"/>
            <a:ext cx="545054" cy="4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d&amp;b hoovers logo">
            <a:extLst>
              <a:ext uri="{FF2B5EF4-FFF2-40B4-BE49-F238E27FC236}">
                <a16:creationId xmlns:a16="http://schemas.microsoft.com/office/drawing/2014/main" id="{E166F827-BC82-4630-A3F7-6A484A88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87" y="1732444"/>
            <a:ext cx="1170414" cy="2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eck Mark, Tick Mark, Check, Correct">
            <a:extLst>
              <a:ext uri="{FF2B5EF4-FFF2-40B4-BE49-F238E27FC236}">
                <a16:creationId xmlns:a16="http://schemas.microsoft.com/office/drawing/2014/main" id="{20E3F60F-F634-4D9A-842B-59AFE9DD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93" y="1681355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heck Mark, Tick Mark, Check, Correct">
            <a:extLst>
              <a:ext uri="{FF2B5EF4-FFF2-40B4-BE49-F238E27FC236}">
                <a16:creationId xmlns:a16="http://schemas.microsoft.com/office/drawing/2014/main" id="{429B3B8F-FF75-454F-A088-ACBA4FC3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80" y="1681355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A87E0ED0-B6E9-49DB-AD14-222937714EC6}"/>
              </a:ext>
            </a:extLst>
          </p:cNvPr>
          <p:cNvSpPr txBox="1">
            <a:spLocks/>
          </p:cNvSpPr>
          <p:nvPr/>
        </p:nvSpPr>
        <p:spPr>
          <a:xfrm>
            <a:off x="9118058" y="1599449"/>
            <a:ext cx="376561" cy="489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x</a:t>
            </a: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F9B9244-ACB2-4016-8FC6-7EAAEF21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814" y="1456261"/>
            <a:ext cx="775519" cy="77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nstagram logo png">
            <a:extLst>
              <a:ext uri="{FF2B5EF4-FFF2-40B4-BE49-F238E27FC236}">
                <a16:creationId xmlns:a16="http://schemas.microsoft.com/office/drawing/2014/main" id="{DE06AB68-27F6-45D8-B8AE-FF4F2DDF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306" y="1596624"/>
            <a:ext cx="501598" cy="48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6D6662C5-BC17-4245-9FBE-F2ECD2982985}"/>
              </a:ext>
            </a:extLst>
          </p:cNvPr>
          <p:cNvSpPr txBox="1">
            <a:spLocks/>
          </p:cNvSpPr>
          <p:nvPr/>
        </p:nvSpPr>
        <p:spPr>
          <a:xfrm>
            <a:off x="10534278" y="1596624"/>
            <a:ext cx="376561" cy="489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FFF43-4361-4F64-80C6-D399F67C9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799" y="2429826"/>
            <a:ext cx="2835620" cy="1203692"/>
          </a:xfrm>
          <a:prstGeom prst="rect">
            <a:avLst/>
          </a:prstGeom>
        </p:spPr>
      </p:pic>
      <p:pic>
        <p:nvPicPr>
          <p:cNvPr id="59" name="Picture 2" descr="Check Mark, Tick Mark, Check, Correct">
            <a:extLst>
              <a:ext uri="{FF2B5EF4-FFF2-40B4-BE49-F238E27FC236}">
                <a16:creationId xmlns:a16="http://schemas.microsoft.com/office/drawing/2014/main" id="{CC40E2E5-5472-4B56-8D37-96C8D4AD5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00" y="2869007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0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can we access the data?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85A622-3262-461E-908F-A352F87F4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8021"/>
              </p:ext>
            </p:extLst>
          </p:nvPr>
        </p:nvGraphicFramePr>
        <p:xfrm>
          <a:off x="2405232" y="1760220"/>
          <a:ext cx="8128000" cy="3337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2031">
                  <a:extLst>
                    <a:ext uri="{9D8B030D-6E8A-4147-A177-3AD203B41FA5}">
                      <a16:colId xmlns:a16="http://schemas.microsoft.com/office/drawing/2014/main" val="2401143591"/>
                    </a:ext>
                  </a:extLst>
                </a:gridCol>
                <a:gridCol w="3116062">
                  <a:extLst>
                    <a:ext uri="{9D8B030D-6E8A-4147-A177-3AD203B41FA5}">
                      <a16:colId xmlns:a16="http://schemas.microsoft.com/office/drawing/2014/main" val="639709728"/>
                    </a:ext>
                  </a:extLst>
                </a:gridCol>
                <a:gridCol w="3289907">
                  <a:extLst>
                    <a:ext uri="{9D8B030D-6E8A-4147-A177-3AD203B41FA5}">
                      <a16:colId xmlns:a16="http://schemas.microsoft.com/office/drawing/2014/main" val="3950814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Yelp count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3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yelp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192,609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8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BE2418"/>
                          </a:solidFill>
                        </a:rPr>
                        <a:t>checkins</a:t>
                      </a:r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161,950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7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6,685,900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6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1,637,138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4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photos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5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tips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1,223,094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8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D&amp;B Hoovers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financial and category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27,524 (NV, AZ – Restaurants)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Census/Tax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population, wealth,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179,796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6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5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20D404-083C-412C-8B21-7AEC44D4D2DB}"/>
              </a:ext>
            </a:extLst>
          </p:cNvPr>
          <p:cNvSpPr/>
          <p:nvPr/>
        </p:nvSpPr>
        <p:spPr>
          <a:xfrm>
            <a:off x="1335223" y="3447201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users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1D9F94-85C5-4EDE-8730-20601EE3019C}"/>
              </a:ext>
            </a:extLst>
          </p:cNvPr>
          <p:cNvSpPr/>
          <p:nvPr/>
        </p:nvSpPr>
        <p:spPr>
          <a:xfrm>
            <a:off x="2941895" y="1914070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checkins</a:t>
            </a:r>
            <a:endParaRPr lang="en-US" dirty="0">
              <a:ln w="6350" cap="rnd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575E150-1FDA-48ED-9811-EDA096741976}"/>
              </a:ext>
            </a:extLst>
          </p:cNvPr>
          <p:cNvCxnSpPr>
            <a:cxnSpLocks/>
            <a:stCxn id="31" idx="3"/>
            <a:endCxn id="36" idx="2"/>
          </p:cNvCxnSpPr>
          <p:nvPr/>
        </p:nvCxnSpPr>
        <p:spPr>
          <a:xfrm flipV="1">
            <a:off x="4704991" y="2554481"/>
            <a:ext cx="2187200" cy="1739520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06569B5-16E5-42A0-AD14-AD8EBC31CB98}"/>
              </a:ext>
            </a:extLst>
          </p:cNvPr>
          <p:cNvCxnSpPr>
            <a:cxnSpLocks/>
            <a:stCxn id="31" idx="1"/>
            <a:endCxn id="25" idx="2"/>
          </p:cNvCxnSpPr>
          <p:nvPr/>
        </p:nvCxnSpPr>
        <p:spPr>
          <a:xfrm rot="10800000">
            <a:off x="1852699" y="3936345"/>
            <a:ext cx="1817343" cy="357657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4F035EC-BFD7-426D-987E-C95CAFDD3B88}"/>
              </a:ext>
            </a:extLst>
          </p:cNvPr>
          <p:cNvCxnSpPr>
            <a:cxnSpLocks/>
            <a:stCxn id="89" idx="3"/>
            <a:endCxn id="36" idx="1"/>
          </p:cNvCxnSpPr>
          <p:nvPr/>
        </p:nvCxnSpPr>
        <p:spPr>
          <a:xfrm>
            <a:off x="3976845" y="2158642"/>
            <a:ext cx="2397871" cy="151268"/>
          </a:xfrm>
          <a:prstGeom prst="curvedConnector3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F3DE324-0988-490E-9B70-A405013E98B9}"/>
              </a:ext>
            </a:extLst>
          </p:cNvPr>
          <p:cNvCxnSpPr>
            <a:cxnSpLocks/>
            <a:stCxn id="28" idx="1"/>
            <a:endCxn id="25" idx="0"/>
          </p:cNvCxnSpPr>
          <p:nvPr/>
        </p:nvCxnSpPr>
        <p:spPr>
          <a:xfrm rot="10800000" flipV="1">
            <a:off x="1852698" y="3181761"/>
            <a:ext cx="1455134" cy="265440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6D2A95-951C-4DF3-96EC-C9C3179FB671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 flipV="1">
            <a:off x="5062549" y="2554481"/>
            <a:ext cx="1829642" cy="2904219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conceptual data model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CC90C8A-9BD2-44AD-9494-DD2B3733D0E4}"/>
              </a:ext>
            </a:extLst>
          </p:cNvPr>
          <p:cNvCxnSpPr>
            <a:cxnSpLocks/>
            <a:stCxn id="36" idx="3"/>
            <a:endCxn id="88" idx="1"/>
          </p:cNvCxnSpPr>
          <p:nvPr/>
        </p:nvCxnSpPr>
        <p:spPr>
          <a:xfrm flipV="1">
            <a:off x="7409666" y="1850162"/>
            <a:ext cx="810705" cy="459748"/>
          </a:xfrm>
          <a:prstGeom prst="curvedConnector3">
            <a:avLst/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957F07D-6B9A-4889-AB30-83BFCB5A976E}"/>
              </a:ext>
            </a:extLst>
          </p:cNvPr>
          <p:cNvCxnSpPr>
            <a:cxnSpLocks/>
            <a:stCxn id="36" idx="1"/>
            <a:endCxn id="28" idx="3"/>
          </p:cNvCxnSpPr>
          <p:nvPr/>
        </p:nvCxnSpPr>
        <p:spPr>
          <a:xfrm rot="10800000" flipV="1">
            <a:off x="4342782" y="2309909"/>
            <a:ext cx="2031934" cy="871851"/>
          </a:xfrm>
          <a:prstGeom prst="curvedConnector3">
            <a:avLst>
              <a:gd name="adj1" fmla="val 50000"/>
            </a:avLst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F3C492-2E4A-406C-8684-C871B78D07F9}"/>
              </a:ext>
            </a:extLst>
          </p:cNvPr>
          <p:cNvSpPr/>
          <p:nvPr/>
        </p:nvSpPr>
        <p:spPr>
          <a:xfrm>
            <a:off x="8220371" y="137554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address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8A272F9-FFA6-4737-B898-A07414961D80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 flipV="1">
            <a:off x="7409666" y="1524527"/>
            <a:ext cx="810705" cy="78538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41F1E7F9-075F-40A6-9A71-E1C6CE05FD3B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7409666" y="2175797"/>
            <a:ext cx="810705" cy="13411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71FF03-3641-447E-AFAB-AA663347AE18}"/>
              </a:ext>
            </a:extLst>
          </p:cNvPr>
          <p:cNvSpPr/>
          <p:nvPr/>
        </p:nvSpPr>
        <p:spPr>
          <a:xfrm>
            <a:off x="3307832" y="2937189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tips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12E34-B510-4AE5-9C28-E436C9136C50}"/>
              </a:ext>
            </a:extLst>
          </p:cNvPr>
          <p:cNvSpPr/>
          <p:nvPr/>
        </p:nvSpPr>
        <p:spPr>
          <a:xfrm>
            <a:off x="3670041" y="4049429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reviews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8A31DC-B442-47EF-9458-4A1EAA051393}"/>
              </a:ext>
            </a:extLst>
          </p:cNvPr>
          <p:cNvSpPr/>
          <p:nvPr/>
        </p:nvSpPr>
        <p:spPr>
          <a:xfrm>
            <a:off x="4027599" y="5214128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photos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CD14DE7-52C5-410F-A3FD-AF46FC05ED5C}"/>
              </a:ext>
            </a:extLst>
          </p:cNvPr>
          <p:cNvSpPr/>
          <p:nvPr/>
        </p:nvSpPr>
        <p:spPr>
          <a:xfrm>
            <a:off x="6374716" y="2065338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rgbClr val="3D93B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business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011CE15-89FC-43F6-B8EF-6335E98ECDA8}"/>
              </a:ext>
            </a:extLst>
          </p:cNvPr>
          <p:cNvCxnSpPr>
            <a:cxnSpLocks/>
            <a:stCxn id="36" idx="3"/>
            <a:endCxn id="92" idx="1"/>
          </p:cNvCxnSpPr>
          <p:nvPr/>
        </p:nvCxnSpPr>
        <p:spPr>
          <a:xfrm>
            <a:off x="7409666" y="2309910"/>
            <a:ext cx="810705" cy="19152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F4479A4-4455-4496-AE1B-393139E015AC}"/>
              </a:ext>
            </a:extLst>
          </p:cNvPr>
          <p:cNvSpPr/>
          <p:nvPr/>
        </p:nvSpPr>
        <p:spPr>
          <a:xfrm>
            <a:off x="8220371" y="1701180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categories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4A9A63B-B76A-41B4-B44A-06A5A8C16F3E}"/>
              </a:ext>
            </a:extLst>
          </p:cNvPr>
          <p:cNvSpPr/>
          <p:nvPr/>
        </p:nvSpPr>
        <p:spPr>
          <a:xfrm>
            <a:off x="8220371" y="202681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attributes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3880702-F974-4480-B774-87C0EE9F0B58}"/>
              </a:ext>
            </a:extLst>
          </p:cNvPr>
          <p:cNvSpPr/>
          <p:nvPr/>
        </p:nvSpPr>
        <p:spPr>
          <a:xfrm>
            <a:off x="8220371" y="2352451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geolocation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4CC8045-1562-4C74-BAAC-37AA37EE406B}"/>
              </a:ext>
            </a:extLst>
          </p:cNvPr>
          <p:cNvSpPr/>
          <p:nvPr/>
        </p:nvSpPr>
        <p:spPr>
          <a:xfrm>
            <a:off x="8220370" y="2650414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ratings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13EBD42-1DD7-4F2C-A281-74A7607C3BD9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>
            <a:off x="7409666" y="2309910"/>
            <a:ext cx="810704" cy="489486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d&amp;b hoovers logo">
            <a:extLst>
              <a:ext uri="{FF2B5EF4-FFF2-40B4-BE49-F238E27FC236}">
                <a16:creationId xmlns:a16="http://schemas.microsoft.com/office/drawing/2014/main" id="{8E302B48-E1BD-4C10-88A9-C2C5A3D1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33" y="3632414"/>
            <a:ext cx="2187200" cy="4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5493E18-4A62-411E-83F9-20123D268436}"/>
              </a:ext>
            </a:extLst>
          </p:cNvPr>
          <p:cNvCxnSpPr>
            <a:cxnSpLocks/>
            <a:stCxn id="3076" idx="1"/>
            <a:endCxn id="36" idx="2"/>
          </p:cNvCxnSpPr>
          <p:nvPr/>
        </p:nvCxnSpPr>
        <p:spPr>
          <a:xfrm rot="10800000">
            <a:off x="6892191" y="2554482"/>
            <a:ext cx="1210342" cy="1286441"/>
          </a:xfrm>
          <a:prstGeom prst="curvedConnector2">
            <a:avLst/>
          </a:prstGeom>
          <a:ln w="254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CBA6EB7-9640-4378-BE75-2783BB975B7B}"/>
              </a:ext>
            </a:extLst>
          </p:cNvPr>
          <p:cNvCxnSpPr>
            <a:cxnSpLocks/>
            <a:stCxn id="3076" idx="2"/>
            <a:endCxn id="107" idx="1"/>
          </p:cNvCxnSpPr>
          <p:nvPr/>
        </p:nvCxnSpPr>
        <p:spPr>
          <a:xfrm rot="16200000" flipH="1">
            <a:off x="9447841" y="3797721"/>
            <a:ext cx="244571" cy="747986"/>
          </a:xfrm>
          <a:prstGeom prst="curvedConnector2">
            <a:avLst/>
          </a:prstGeom>
          <a:ln w="127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545291F-D668-4A95-9F00-1E3CE5212A7C}"/>
              </a:ext>
            </a:extLst>
          </p:cNvPr>
          <p:cNvSpPr/>
          <p:nvPr/>
        </p:nvSpPr>
        <p:spPr>
          <a:xfrm>
            <a:off x="9944119" y="4145018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3D93B2"/>
                </a:solidFill>
              </a:rPr>
              <a:t>financial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FB3F3668-F9D9-4CE4-80F0-274695E68582}"/>
              </a:ext>
            </a:extLst>
          </p:cNvPr>
          <p:cNvCxnSpPr>
            <a:cxnSpLocks/>
            <a:stCxn id="3076" idx="2"/>
          </p:cNvCxnSpPr>
          <p:nvPr/>
        </p:nvCxnSpPr>
        <p:spPr>
          <a:xfrm rot="16200000" flipH="1">
            <a:off x="9290180" y="3955381"/>
            <a:ext cx="559891" cy="747985"/>
          </a:xfrm>
          <a:prstGeom prst="curvedConnector2">
            <a:avLst/>
          </a:prstGeom>
          <a:ln w="127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49C871E-A3BB-4AD4-8CDD-43011CFB1E1F}"/>
              </a:ext>
            </a:extLst>
          </p:cNvPr>
          <p:cNvSpPr/>
          <p:nvPr/>
        </p:nvSpPr>
        <p:spPr>
          <a:xfrm>
            <a:off x="9944119" y="4442982"/>
            <a:ext cx="1721139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3D93B2"/>
                </a:solidFill>
              </a:rPr>
              <a:t>classification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528F29E4-D626-464E-A2E7-26635E7F99D1}"/>
              </a:ext>
            </a:extLst>
          </p:cNvPr>
          <p:cNvCxnSpPr>
            <a:cxnSpLocks/>
            <a:stCxn id="111" idx="1"/>
            <a:endCxn id="36" idx="2"/>
          </p:cNvCxnSpPr>
          <p:nvPr/>
        </p:nvCxnSpPr>
        <p:spPr>
          <a:xfrm rot="10800000">
            <a:off x="6892191" y="2554481"/>
            <a:ext cx="1210342" cy="2846836"/>
          </a:xfrm>
          <a:prstGeom prst="curvedConnector2">
            <a:avLst/>
          </a:prstGeom>
          <a:ln w="254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F5FC6CF-26EF-448B-A4AE-E0E5145D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533" y="5142185"/>
            <a:ext cx="1248769" cy="518264"/>
          </a:xfrm>
          <a:prstGeom prst="rect">
            <a:avLst/>
          </a:prstGeom>
        </p:spPr>
      </p:pic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9C92954-2B7F-4738-AA2A-EADF20FD951E}"/>
              </a:ext>
            </a:extLst>
          </p:cNvPr>
          <p:cNvCxnSpPr>
            <a:cxnSpLocks/>
            <a:stCxn id="111" idx="2"/>
            <a:endCxn id="120" idx="1"/>
          </p:cNvCxnSpPr>
          <p:nvPr/>
        </p:nvCxnSpPr>
        <p:spPr>
          <a:xfrm rot="16200000" flipH="1">
            <a:off x="9028881" y="5358486"/>
            <a:ext cx="277398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1BDA9967-7F64-4A5E-95C6-73CB5A14C1EF}"/>
              </a:ext>
            </a:extLst>
          </p:cNvPr>
          <p:cNvSpPr/>
          <p:nvPr/>
        </p:nvSpPr>
        <p:spPr>
          <a:xfrm>
            <a:off x="9608242" y="578886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financial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73A52DCF-F148-4859-BF89-E32DB1438A19}"/>
              </a:ext>
            </a:extLst>
          </p:cNvPr>
          <p:cNvCxnSpPr>
            <a:cxnSpLocks/>
            <a:stCxn id="111" idx="2"/>
            <a:endCxn id="123" idx="1"/>
          </p:cNvCxnSpPr>
          <p:nvPr/>
        </p:nvCxnSpPr>
        <p:spPr>
          <a:xfrm rot="16200000" flipH="1">
            <a:off x="8909599" y="5477768"/>
            <a:ext cx="515962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E5BCA95-DDFA-4EE6-B736-A1BF4C40602A}"/>
              </a:ext>
            </a:extLst>
          </p:cNvPr>
          <p:cNvSpPr/>
          <p:nvPr/>
        </p:nvSpPr>
        <p:spPr>
          <a:xfrm>
            <a:off x="9608242" y="6027429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wealth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1024C23-70B0-4C20-86AF-B44FD248640A}"/>
              </a:ext>
            </a:extLst>
          </p:cNvPr>
          <p:cNvCxnSpPr>
            <a:cxnSpLocks/>
            <a:stCxn id="111" idx="2"/>
            <a:endCxn id="126" idx="1"/>
          </p:cNvCxnSpPr>
          <p:nvPr/>
        </p:nvCxnSpPr>
        <p:spPr>
          <a:xfrm rot="16200000" flipH="1">
            <a:off x="8790317" y="5597050"/>
            <a:ext cx="754526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2199FBA-F306-4B38-9540-22F297CC7A27}"/>
              </a:ext>
            </a:extLst>
          </p:cNvPr>
          <p:cNvSpPr/>
          <p:nvPr/>
        </p:nvSpPr>
        <p:spPr>
          <a:xfrm>
            <a:off x="9608242" y="6265993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growth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81AD430-C1C5-424A-AAC6-2CD15A9C3635}"/>
              </a:ext>
            </a:extLst>
          </p:cNvPr>
          <p:cNvSpPr/>
          <p:nvPr/>
        </p:nvSpPr>
        <p:spPr>
          <a:xfrm>
            <a:off x="6826928" y="1701180"/>
            <a:ext cx="257453" cy="297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B032EE9-6F90-42BA-AD23-2AA988EA77CA}"/>
              </a:ext>
            </a:extLst>
          </p:cNvPr>
          <p:cNvSpPr/>
          <p:nvPr/>
        </p:nvSpPr>
        <p:spPr>
          <a:xfrm>
            <a:off x="4769918" y="3751464"/>
            <a:ext cx="257453" cy="297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0C5FA14-EA81-4FDB-A176-82E2C2BA9DB4}"/>
              </a:ext>
            </a:extLst>
          </p:cNvPr>
          <p:cNvSpPr/>
          <p:nvPr/>
        </p:nvSpPr>
        <p:spPr>
          <a:xfrm>
            <a:off x="2430638" y="3280018"/>
            <a:ext cx="257453" cy="297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515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77A257-9F4F-40B4-BA2A-C0B843C9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51" y="1140644"/>
            <a:ext cx="5394497" cy="53735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715CD8-8EBC-4DCA-84E1-27AB6B09C4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our geographic area of interest</a:t>
            </a:r>
          </a:p>
        </p:txBody>
      </p:sp>
      <p:pic>
        <p:nvPicPr>
          <p:cNvPr id="8" name="Picture 4" descr="yelp logo">
            <a:extLst>
              <a:ext uri="{FF2B5EF4-FFF2-40B4-BE49-F238E27FC236}">
                <a16:creationId xmlns:a16="http://schemas.microsoft.com/office/drawing/2014/main" id="{5578C38D-E865-4B67-AA2F-0F8A7D183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7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0045BF-1585-4570-807A-C3DFC81E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14" y="365126"/>
            <a:ext cx="6708371" cy="63125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metro map with business opportunities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5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boxplot of restaurant reviews NV; AZ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E1FEE4-2F6E-42A2-B034-98FABA78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76" y="1700551"/>
            <a:ext cx="8136848" cy="47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6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forecast # restaurant reviews NV; AZ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2C1D729-7755-44DB-BA17-1F66F10F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52" y="1518128"/>
            <a:ext cx="8535896" cy="508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3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20D404-083C-412C-8B21-7AEC44D4D2DB}"/>
              </a:ext>
            </a:extLst>
          </p:cNvPr>
          <p:cNvSpPr/>
          <p:nvPr/>
        </p:nvSpPr>
        <p:spPr>
          <a:xfrm>
            <a:off x="2182795" y="2175303"/>
            <a:ext cx="477519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verify authenticity of reviews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1D9F94-85C5-4EDE-8730-20601EE3019C}"/>
              </a:ext>
            </a:extLst>
          </p:cNvPr>
          <p:cNvSpPr/>
          <p:nvPr/>
        </p:nvSpPr>
        <p:spPr>
          <a:xfrm>
            <a:off x="2182796" y="1610619"/>
            <a:ext cx="4775194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sentiment by review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model execution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71FF03-3641-447E-AFAB-AA663347AE18}"/>
              </a:ext>
            </a:extLst>
          </p:cNvPr>
          <p:cNvSpPr/>
          <p:nvPr/>
        </p:nvSpPr>
        <p:spPr>
          <a:xfrm>
            <a:off x="2182796" y="3304671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quality and consistency of reviewer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12E34-B510-4AE5-9C28-E436C9136C50}"/>
              </a:ext>
            </a:extLst>
          </p:cNvPr>
          <p:cNvSpPr/>
          <p:nvPr/>
        </p:nvSpPr>
        <p:spPr>
          <a:xfrm>
            <a:off x="2182796" y="3869355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quality of photos (Chinese or Italian)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96422-F23B-4862-B028-FE87861B9C69}"/>
              </a:ext>
            </a:extLst>
          </p:cNvPr>
          <p:cNvSpPr/>
          <p:nvPr/>
        </p:nvSpPr>
        <p:spPr>
          <a:xfrm>
            <a:off x="2193151" y="4434039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star ratings from reviews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459428-0B08-4D2D-B0BB-EC51CAC437BA}"/>
              </a:ext>
            </a:extLst>
          </p:cNvPr>
          <p:cNvSpPr/>
          <p:nvPr/>
        </p:nvSpPr>
        <p:spPr>
          <a:xfrm>
            <a:off x="2206477" y="4998723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opportunities for business improvement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67E34-3D6D-4A56-90B4-C19B5275447B}"/>
              </a:ext>
            </a:extLst>
          </p:cNvPr>
          <p:cNvSpPr/>
          <p:nvPr/>
        </p:nvSpPr>
        <p:spPr>
          <a:xfrm>
            <a:off x="2206477" y="5563407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association rules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0CADDD-1905-4DBC-9533-EC0438297017}"/>
              </a:ext>
            </a:extLst>
          </p:cNvPr>
          <p:cNvSpPr/>
          <p:nvPr/>
        </p:nvSpPr>
        <p:spPr>
          <a:xfrm>
            <a:off x="7378625" y="2739986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LDA (Jensen)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57886E-1F1E-48E0-94ED-708DF0824F54}"/>
              </a:ext>
            </a:extLst>
          </p:cNvPr>
          <p:cNvSpPr/>
          <p:nvPr/>
        </p:nvSpPr>
        <p:spPr>
          <a:xfrm>
            <a:off x="7378625" y="1610618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SVM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217E37-6E2E-4553-88B9-0BE4E37B2234}"/>
              </a:ext>
            </a:extLst>
          </p:cNvPr>
          <p:cNvSpPr/>
          <p:nvPr/>
        </p:nvSpPr>
        <p:spPr>
          <a:xfrm>
            <a:off x="2199076" y="6128088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forecast number of reviews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2A61C6-E86C-41EB-8560-DB949D555448}"/>
              </a:ext>
            </a:extLst>
          </p:cNvPr>
          <p:cNvSpPr/>
          <p:nvPr/>
        </p:nvSpPr>
        <p:spPr>
          <a:xfrm>
            <a:off x="7378625" y="6128087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Prophet; ARIMA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6E8C00-6EF6-40F8-A8C4-792A6210F497}"/>
              </a:ext>
            </a:extLst>
          </p:cNvPr>
          <p:cNvSpPr/>
          <p:nvPr/>
        </p:nvSpPr>
        <p:spPr>
          <a:xfrm>
            <a:off x="7378625" y="5564474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AR; </a:t>
            </a:r>
            <a:r>
              <a:rPr lang="en-US" dirty="0" err="1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apriori</a:t>
            </a:r>
            <a:endParaRPr lang="en-US" dirty="0">
              <a:ln w="6350" cap="rnd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8F8ED0-53E8-469B-A9B6-3BC5BB9ADDB3}"/>
              </a:ext>
            </a:extLst>
          </p:cNvPr>
          <p:cNvSpPr/>
          <p:nvPr/>
        </p:nvSpPr>
        <p:spPr>
          <a:xfrm>
            <a:off x="7378625" y="3869354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Multilayer Perceptron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A9496-D1BA-4458-B638-3EC79B1E561D}"/>
              </a:ext>
            </a:extLst>
          </p:cNvPr>
          <p:cNvSpPr/>
          <p:nvPr/>
        </p:nvSpPr>
        <p:spPr>
          <a:xfrm>
            <a:off x="2182795" y="2739987"/>
            <a:ext cx="479887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Topic modeling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1F3C96-B6B4-41D9-A953-A98E0746107E}"/>
              </a:ext>
            </a:extLst>
          </p:cNvPr>
          <p:cNvSpPr/>
          <p:nvPr/>
        </p:nvSpPr>
        <p:spPr>
          <a:xfrm>
            <a:off x="7378625" y="2169869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477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12558</TotalTime>
  <Words>215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Paterson</dc:creator>
  <cp:lastModifiedBy>Rich Paterson</cp:lastModifiedBy>
  <cp:revision>44</cp:revision>
  <dcterms:created xsi:type="dcterms:W3CDTF">2019-05-17T13:26:18Z</dcterms:created>
  <dcterms:modified xsi:type="dcterms:W3CDTF">2019-06-02T16:44:05Z</dcterms:modified>
</cp:coreProperties>
</file>