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0" r:id="rId4"/>
    <p:sldId id="264" r:id="rId5"/>
    <p:sldId id="269" r:id="rId6"/>
    <p:sldId id="270" r:id="rId7"/>
    <p:sldId id="278" r:id="rId8"/>
    <p:sldId id="275" r:id="rId9"/>
    <p:sldId id="271" r:id="rId10"/>
    <p:sldId id="272" r:id="rId11"/>
    <p:sldId id="277" r:id="rId12"/>
    <p:sldId id="274" r:id="rId13"/>
    <p:sldId id="276" r:id="rId14"/>
    <p:sldId id="279" r:id="rId15"/>
    <p:sldId id="280" r:id="rId16"/>
    <p:sldId id="267" r:id="rId17"/>
    <p:sldId id="268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418"/>
    <a:srgbClr val="EB6D63"/>
    <a:srgbClr val="112E51"/>
    <a:srgbClr val="3D9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F49B-D7E8-4AF6-B739-05B956C43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CEB47-9849-49E3-B09B-18BD5704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38DC-17D2-4A52-9DF5-F14B8D00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CB2E-A465-4A05-AC5D-5D6714DC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B6ED-12C8-4BCC-8340-FB751A8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F273-6E97-4E54-9140-447F66AD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5C1AA-8960-495F-A891-92C5DF80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A287-76F5-4272-8790-E931F8E1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6D54-11B6-4B2C-8F3D-7F571722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FC47-239F-485E-B890-5497EE4D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33997-4D81-48CF-8AD0-54149D355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357DD-C848-431E-A59A-165E6E44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529B-F3E7-483F-A8F4-548EFB86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A4D1-F774-4EEC-B0CF-A6DCAF42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0A44-6E63-49BA-B0F1-0100EAF3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8C7F-6EB8-4637-8F26-1DF2583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054B-DE3A-4DD8-8E07-A9657802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D0FB-351A-4226-863E-074ABB1F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DB74-377F-431E-B79C-A1A713B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6520-B0E2-4504-BD42-F701F3AD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B22C-5F35-4459-A46A-C1293FB1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F5BC-A328-454F-B9CF-C54FEF0C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6EF8-9810-4A51-9CEF-3782E0EC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2394-EBE2-4946-9EFD-005D49F3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DCD7-5309-4EB0-AD6A-836D891B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B8C7-1EF2-4E89-975F-2D22D185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699C-F505-4CDA-942C-720C49B07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5F23E-4DF5-4479-A449-893725FE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6F54A-5B25-45E8-BB91-E6FA64B6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7ED6-4E4A-4321-A5A2-35A63F50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32C80-F9E9-4110-8D7D-2711D5F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C2BC-733F-423E-A1C2-1859646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E558-389F-4065-9BCF-90A3180D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9DB7-3A64-423C-83D2-C249A230C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AE17-AE9D-46E2-BF8C-129EBBBA1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D5741-9CAF-4CDA-862A-D0614FF8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B5393-5259-4CFE-A6A0-53CAF461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E25D7-FF87-4F41-B3E5-7C4C68A4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A4E12-EB6A-42DC-BCC7-9BC40997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B25F-38AC-4F97-9D66-2F638623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82671-F054-4B46-AC35-538E1D1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BAC4C-AE93-47EF-912B-10EAE388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3E98A-AF12-47C5-BDBC-C69B63BB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E5D88-56E5-47AA-9405-5FE3BF58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31DA9-E9BE-4291-BAC7-23B6C791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8A70-C716-4F0E-95C5-D29B806D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E240-8B2D-4AB5-8ABE-F7BCB31A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A161-F9CC-428D-8DC1-B1F790A4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9805F-1696-4D43-9F85-EC7A5674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1D64-40A8-49C7-9665-269ED4B2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177FC-488D-48C9-BC13-4378563C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73B0E-0E07-4553-B760-1CD694A8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7C86-A94C-4DC8-9E22-EDD14659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639B2-4371-4692-A461-123BE04DA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BAF48-3BB9-4A8B-B9BA-1D621BF2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1D49-72AB-4617-A6FF-57035ABD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00CDF-52D9-4722-B26A-074CDEED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3D908-701E-4B99-A074-99795490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BB9CD-0D14-4321-9B17-6965BFF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2CA37-D088-4F9D-9137-2917112E6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AAAB-7879-43D7-A246-8209EE12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4582-7D98-4C1E-91CA-4522C9E0BF5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4A64-DE6B-4E24-BDAF-F204273C0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244C-6A93-49AC-8099-25A5FDC42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162C-2993-4D71-AE8F-4F2A5AB3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catherinelegros/yelp-profile-redesign-case-study-5d15f40235f3" TargetMode="External"/><Relationship Id="rId4" Type="http://schemas.openxmlformats.org/officeDocument/2006/relationships/hyperlink" Target="https://www.kaggle.com/iarunava/imdb-movie-reviews-datas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ist718 project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01C88-F202-4253-9477-BD82C621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1140644"/>
            <a:ext cx="6613865" cy="5715114"/>
          </a:xfrm>
          <a:prstGeom prst="rect">
            <a:avLst/>
          </a:prstGeom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509134BB-41E5-4DB3-8BBB-2A5A8425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authenticity of reviews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A387C-9C18-4439-A00F-A7E6DD1F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57" y="1828800"/>
            <a:ext cx="5095875" cy="3200400"/>
          </a:xfrm>
          <a:prstGeom prst="rect">
            <a:avLst/>
          </a:prstGeom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E5B91671-797C-4FEF-9B18-F1B9F5EC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1F8536-2447-401E-B502-0A27C97ECFAC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2626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topic modeling of reviews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1B6F5-E8DD-46B1-B1EF-6949CE10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" y="1904215"/>
            <a:ext cx="3760319" cy="4543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BF27A-3B40-4BEE-8E83-4F1F6386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75" y="1904215"/>
            <a:ext cx="3760319" cy="4540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930A1E-84A2-4592-B254-A56569E1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118" y="1871221"/>
            <a:ext cx="3778504" cy="45404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8B4BD63-46F1-4300-9D64-3C113C7EE0FD}"/>
              </a:ext>
            </a:extLst>
          </p:cNvPr>
          <p:cNvSpPr txBox="1">
            <a:spLocks/>
          </p:cNvSpPr>
          <p:nvPr/>
        </p:nvSpPr>
        <p:spPr>
          <a:xfrm>
            <a:off x="301657" y="1426902"/>
            <a:ext cx="3760319" cy="47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topic 1: food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667519-D7D3-4D79-8D37-C1D5CB6FB2A1}"/>
              </a:ext>
            </a:extLst>
          </p:cNvPr>
          <p:cNvSpPr txBox="1">
            <a:spLocks/>
          </p:cNvSpPr>
          <p:nvPr/>
        </p:nvSpPr>
        <p:spPr>
          <a:xfrm>
            <a:off x="4214375" y="1426902"/>
            <a:ext cx="3760319" cy="47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topic 2: service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92BB41-A159-4614-AF4C-B10CD3168220}"/>
              </a:ext>
            </a:extLst>
          </p:cNvPr>
          <p:cNvSpPr txBox="1">
            <a:spLocks/>
          </p:cNvSpPr>
          <p:nvPr/>
        </p:nvSpPr>
        <p:spPr>
          <a:xfrm>
            <a:off x="8126118" y="1426901"/>
            <a:ext cx="3760319" cy="47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topic 3: experience</a:t>
            </a:r>
          </a:p>
        </p:txBody>
      </p:sp>
      <p:pic>
        <p:nvPicPr>
          <p:cNvPr id="16" name="Picture 4" descr="yelp logo">
            <a:extLst>
              <a:ext uri="{FF2B5EF4-FFF2-40B4-BE49-F238E27FC236}">
                <a16:creationId xmlns:a16="http://schemas.microsoft.com/office/drawing/2014/main" id="{9C9C0867-0A66-4375-96AF-63036A9D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2B96E87-FB2D-4D24-8A16-7BCAAFF3607B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25722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Top 30 reviews for Nevada</a:t>
            </a:r>
          </a:p>
        </p:txBody>
      </p:sp>
      <p:pic>
        <p:nvPicPr>
          <p:cNvPr id="8" name="Picture 4" descr="yelp logo">
            <a:extLst>
              <a:ext uri="{FF2B5EF4-FFF2-40B4-BE49-F238E27FC236}">
                <a16:creationId xmlns:a16="http://schemas.microsoft.com/office/drawing/2014/main" id="{BECCCFB9-2BB7-44A5-87DA-097F1750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3C9092-08BC-40F0-8835-E4029FA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067246"/>
            <a:ext cx="7629524" cy="579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392FF1-F2F2-463D-8A48-C8F9E1E6FCF2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69336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review dashboard for Bacchanal Buffet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BCDBE5-4024-49D2-9016-55880C025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38" y="2795444"/>
            <a:ext cx="3107955" cy="2071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0D7A8-1F19-4B9E-A0B6-A3E53C396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04" y="4786790"/>
            <a:ext cx="3099029" cy="20712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297C1A-D45F-4152-8F94-F25469FCBE23}"/>
              </a:ext>
            </a:extLst>
          </p:cNvPr>
          <p:cNvSpPr/>
          <p:nvPr/>
        </p:nvSpPr>
        <p:spPr>
          <a:xfrm>
            <a:off x="0" y="122786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Comic Sans MS" panose="030F0702030302020204" pitchFamily="66" charset="0"/>
              </a:rPr>
              <a:t>Bacchanal Buffet is a buffet located at Caesars Palace in Las Vegas. The buffet consists of nine show kitchens and over 500 daily dishes.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A23D84-F3D9-410C-8CDD-1810476ED779}"/>
              </a:ext>
            </a:extLst>
          </p:cNvPr>
          <p:cNvGrpSpPr/>
          <p:nvPr/>
        </p:nvGrpSpPr>
        <p:grpSpPr>
          <a:xfrm>
            <a:off x="9006754" y="1617917"/>
            <a:ext cx="2884603" cy="1073218"/>
            <a:chOff x="4562572" y="1500300"/>
            <a:chExt cx="2884603" cy="107321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03359F9E-6166-474C-8AA8-561F02EB1EFC}"/>
                </a:ext>
              </a:extLst>
            </p:cNvPr>
            <p:cNvSpPr txBox="1">
              <a:spLocks/>
            </p:cNvSpPr>
            <p:nvPr/>
          </p:nvSpPr>
          <p:spPr>
            <a:xfrm>
              <a:off x="4719484" y="1742876"/>
              <a:ext cx="1513034" cy="8306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b="1" dirty="0">
                  <a:solidFill>
                    <a:srgbClr val="BE2418"/>
                  </a:solidFill>
                  <a:latin typeface="Comic Sans MS" panose="030F0702030302020204" pitchFamily="66" charset="0"/>
                </a:rPr>
                <a:t>food </a:t>
              </a:r>
            </a:p>
            <a:p>
              <a:pPr algn="r"/>
              <a:r>
                <a:rPr lang="en-US" sz="1800" b="1" dirty="0">
                  <a:solidFill>
                    <a:srgbClr val="BE2418"/>
                  </a:solidFill>
                  <a:latin typeface="Comic Sans MS" panose="030F0702030302020204" pitchFamily="66" charset="0"/>
                </a:rPr>
                <a:t>service</a:t>
              </a:r>
            </a:p>
            <a:p>
              <a:pPr algn="r"/>
              <a:r>
                <a:rPr lang="en-US" sz="1800" b="1" dirty="0">
                  <a:solidFill>
                    <a:srgbClr val="BE2418"/>
                  </a:solidFill>
                  <a:latin typeface="Comic Sans MS" panose="030F0702030302020204" pitchFamily="66" charset="0"/>
                </a:rPr>
                <a:t>experience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0C824E-4E49-48E0-B0BE-7AF08E94CFD9}"/>
                </a:ext>
              </a:extLst>
            </p:cNvPr>
            <p:cNvGrpSpPr/>
            <p:nvPr/>
          </p:nvGrpSpPr>
          <p:grpSpPr>
            <a:xfrm>
              <a:off x="4562572" y="1500300"/>
              <a:ext cx="2884603" cy="1073218"/>
              <a:chOff x="4562572" y="1500300"/>
              <a:chExt cx="2884603" cy="10732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01A2D4-7808-4F5C-8230-1B95A9A8D231}"/>
                  </a:ext>
                </a:extLst>
              </p:cNvPr>
              <p:cNvSpPr/>
              <p:nvPr/>
            </p:nvSpPr>
            <p:spPr>
              <a:xfrm>
                <a:off x="6749593" y="1838226"/>
                <a:ext cx="453286" cy="179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F5244A-364C-4E7F-9114-EC832AABFE72}"/>
                  </a:ext>
                </a:extLst>
              </p:cNvPr>
              <p:cNvSpPr/>
              <p:nvPr/>
            </p:nvSpPr>
            <p:spPr>
              <a:xfrm>
                <a:off x="6315961" y="2059215"/>
                <a:ext cx="433632" cy="1791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B65886-0EBC-4237-8B0E-A933CF2ED9AD}"/>
                  </a:ext>
                </a:extLst>
              </p:cNvPr>
              <p:cNvSpPr/>
              <p:nvPr/>
            </p:nvSpPr>
            <p:spPr>
              <a:xfrm>
                <a:off x="6749593" y="2259791"/>
                <a:ext cx="311083" cy="19524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D078112-EFA5-4512-8407-CA23D12DEE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2573" y="1519530"/>
                <a:ext cx="2884602" cy="31869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" b="1" u="sng" dirty="0">
                    <a:solidFill>
                      <a:srgbClr val="BE2418"/>
                    </a:solidFill>
                    <a:latin typeface="Comic Sans MS" panose="030F0702030302020204" pitchFamily="66" charset="0"/>
                  </a:rPr>
                  <a:t>Review topic and rating vs average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08CA9D-7B02-4C6C-9369-16EFBF2129FA}"/>
                  </a:ext>
                </a:extLst>
              </p:cNvPr>
              <p:cNvSpPr/>
              <p:nvPr/>
            </p:nvSpPr>
            <p:spPr>
              <a:xfrm>
                <a:off x="4562572" y="1500300"/>
                <a:ext cx="2884602" cy="1073218"/>
              </a:xfrm>
              <a:prstGeom prst="rect">
                <a:avLst/>
              </a:prstGeom>
              <a:noFill/>
              <a:ln w="25400">
                <a:solidFill>
                  <a:srgbClr val="BE24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4D48C8-73BE-4EA9-9322-6D7FB163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" y="1641275"/>
            <a:ext cx="3916580" cy="233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259271-7115-450E-914E-9D81D9BF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68" y="1613889"/>
            <a:ext cx="3520520" cy="23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4147173-2E38-496A-8475-AC25808A057B}"/>
              </a:ext>
            </a:extLst>
          </p:cNvPr>
          <p:cNvSpPr/>
          <p:nvPr/>
        </p:nvSpPr>
        <p:spPr>
          <a:xfrm>
            <a:off x="348804" y="1747433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46EFEA-BBED-4EE0-AC8F-A05FD28AC5DA}"/>
              </a:ext>
            </a:extLst>
          </p:cNvPr>
          <p:cNvSpPr/>
          <p:nvPr/>
        </p:nvSpPr>
        <p:spPr>
          <a:xfrm>
            <a:off x="4701548" y="1657878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FEE066-BCA8-4F2A-B7D7-88438EFF4509}"/>
              </a:ext>
            </a:extLst>
          </p:cNvPr>
          <p:cNvSpPr/>
          <p:nvPr/>
        </p:nvSpPr>
        <p:spPr>
          <a:xfrm>
            <a:off x="4701548" y="2863250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9CA36F-1971-44A8-AF27-22811609B3B5}"/>
              </a:ext>
            </a:extLst>
          </p:cNvPr>
          <p:cNvSpPr/>
          <p:nvPr/>
        </p:nvSpPr>
        <p:spPr>
          <a:xfrm>
            <a:off x="8570265" y="1581416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5545EE-19DD-4586-BB8C-1CAC1710EE0C}"/>
              </a:ext>
            </a:extLst>
          </p:cNvPr>
          <p:cNvSpPr/>
          <p:nvPr/>
        </p:nvSpPr>
        <p:spPr>
          <a:xfrm>
            <a:off x="8570265" y="2863250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63847A-C086-4395-82BC-0166788F5285}"/>
              </a:ext>
            </a:extLst>
          </p:cNvPr>
          <p:cNvSpPr/>
          <p:nvPr/>
        </p:nvSpPr>
        <p:spPr>
          <a:xfrm>
            <a:off x="8568915" y="4867414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F4A257F-FAF8-4F5A-AC5B-7885821E1107}"/>
              </a:ext>
            </a:extLst>
          </p:cNvPr>
          <p:cNvSpPr txBox="1">
            <a:spLocks/>
          </p:cNvSpPr>
          <p:nvPr/>
        </p:nvSpPr>
        <p:spPr>
          <a:xfrm>
            <a:off x="4594429" y="4218165"/>
            <a:ext cx="3249544" cy="225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Reviews 5 star 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4 star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3 star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2 star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1 star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Number of users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Number of tips : 1264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Number of photos</a:t>
            </a:r>
          </a:p>
          <a:p>
            <a:pPr algn="r"/>
            <a:r>
              <a:rPr lang="en-US" sz="1800" b="1" dirty="0">
                <a:solidFill>
                  <a:srgbClr val="BE2418"/>
                </a:solidFill>
                <a:latin typeface="Comic Sans MS" panose="030F0702030302020204" pitchFamily="66" charset="0"/>
              </a:rPr>
              <a:t>Number of </a:t>
            </a:r>
            <a:r>
              <a:rPr lang="en-US" sz="1800" b="1" dirty="0" err="1">
                <a:solidFill>
                  <a:srgbClr val="BE2418"/>
                </a:solidFill>
                <a:latin typeface="Comic Sans MS" panose="030F0702030302020204" pitchFamily="66" charset="0"/>
              </a:rPr>
              <a:t>checkins</a:t>
            </a:r>
            <a:endParaRPr lang="en-US" sz="18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  <a:p>
            <a:pPr algn="r"/>
            <a:endParaRPr lang="en-US" sz="1800" b="1" dirty="0">
              <a:solidFill>
                <a:srgbClr val="BE2418"/>
              </a:solidFill>
              <a:latin typeface="Comic Sans MS" panose="030F0702030302020204" pitchFamily="66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4DC55A0-51CE-42E8-A577-071FE54A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" y="4043436"/>
            <a:ext cx="3880075" cy="23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B025992-A123-4CBB-9088-A17E5B6EEB4A}"/>
              </a:ext>
            </a:extLst>
          </p:cNvPr>
          <p:cNvSpPr/>
          <p:nvPr/>
        </p:nvSpPr>
        <p:spPr>
          <a:xfrm>
            <a:off x="295320" y="4690354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91B288-6B83-43A7-91FD-5F22D00048C9}"/>
              </a:ext>
            </a:extLst>
          </p:cNvPr>
          <p:cNvSpPr/>
          <p:nvPr/>
        </p:nvSpPr>
        <p:spPr>
          <a:xfrm>
            <a:off x="4670442" y="4246994"/>
            <a:ext cx="257453" cy="297964"/>
          </a:xfrm>
          <a:prstGeom prst="ellipse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C861ACE-E314-45B9-BBE4-D91A158E4D86}"/>
              </a:ext>
            </a:extLst>
          </p:cNvPr>
          <p:cNvSpPr txBox="1">
            <a:spLocks/>
          </p:cNvSpPr>
          <p:nvPr/>
        </p:nvSpPr>
        <p:spPr>
          <a:xfrm>
            <a:off x="684917" y="4988318"/>
            <a:ext cx="2884602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put BB version here</a:t>
            </a:r>
          </a:p>
        </p:txBody>
      </p:sp>
    </p:spTree>
    <p:extLst>
      <p:ext uri="{BB962C8B-B14F-4D97-AF65-F5344CB8AC3E}">
        <p14:creationId xmlns:p14="http://schemas.microsoft.com/office/powerpoint/2010/main" val="45763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11945" y="365126"/>
            <a:ext cx="12168110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tips sentiment for Bacchanal Buffet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297C1A-D45F-4152-8F94-F25469FCBE23}"/>
              </a:ext>
            </a:extLst>
          </p:cNvPr>
          <p:cNvSpPr/>
          <p:nvPr/>
        </p:nvSpPr>
        <p:spPr>
          <a:xfrm>
            <a:off x="0" y="122786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Comic Sans MS" panose="030F0702030302020204" pitchFamily="66" charset="0"/>
              </a:rPr>
              <a:t>Bacchanal Buffet is a buffet located at Caesars Palace in Las Vegas. The buffet consists of nine show kitchens and over 500 daily dishes.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984B731-4E91-489F-896D-9837AFDED8EE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A0A3EE-E9AD-4F9E-A3F5-8688EF2E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2" y="1823167"/>
            <a:ext cx="66770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D3AB942-1383-465C-AA9E-1CB38613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760" y="2398375"/>
            <a:ext cx="5539978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in town!!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Vegas buffet with tons of variety!! Go, you won't regret it!!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place to eat brunch in Vegas Save room for all the delicious food.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as of March 2014. Beats Wicked Spoon and others.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Awesome food. A must stop when in Vegas.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in Vegas!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 places is the best buffet in LAS VEGAS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Awesome!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Gotta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go here!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on earth!!!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 wonder why USA just named this place Best Buffet! You have to go!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buffet I had in Las Vegas.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can't even explain how great this place is!! Recommended!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Halibut!! Awesome $42.98 per person before tax and tip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best!!!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3D6DC30-1DF1-47F4-86D4-386368485BEF}"/>
              </a:ext>
            </a:extLst>
          </p:cNvPr>
          <p:cNvSpPr txBox="1">
            <a:spLocks/>
          </p:cNvSpPr>
          <p:nvPr/>
        </p:nvSpPr>
        <p:spPr>
          <a:xfrm>
            <a:off x="5710668" y="2079680"/>
            <a:ext cx="2863062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Top 15 positive tips</a:t>
            </a:r>
          </a:p>
        </p:txBody>
      </p:sp>
    </p:spTree>
    <p:extLst>
      <p:ext uri="{BB962C8B-B14F-4D97-AF65-F5344CB8AC3E}">
        <p14:creationId xmlns:p14="http://schemas.microsoft.com/office/powerpoint/2010/main" val="192143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11945" y="365126"/>
            <a:ext cx="12168110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photo review for Bacchanal Buffet</a:t>
            </a:r>
          </a:p>
        </p:txBody>
      </p:sp>
      <p:pic>
        <p:nvPicPr>
          <p:cNvPr id="7" name="Picture 4" descr="yelp logo">
            <a:extLst>
              <a:ext uri="{FF2B5EF4-FFF2-40B4-BE49-F238E27FC236}">
                <a16:creationId xmlns:a16="http://schemas.microsoft.com/office/drawing/2014/main" id="{56D13F84-ED0B-44A3-9440-37247B13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297C1A-D45F-4152-8F94-F25469FCBE23}"/>
              </a:ext>
            </a:extLst>
          </p:cNvPr>
          <p:cNvSpPr/>
          <p:nvPr/>
        </p:nvSpPr>
        <p:spPr>
          <a:xfrm>
            <a:off x="0" y="122786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Comic Sans MS" panose="030F0702030302020204" pitchFamily="66" charset="0"/>
              </a:rPr>
              <a:t>Bacchanal Buffet is a buffet located at Caesars Palace in Las Vegas. The buffet consists of nine show kitchens and over 500 daily dishes.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C9FE745-1A24-4B48-A602-C77A87E5389E}"/>
              </a:ext>
            </a:extLst>
          </p:cNvPr>
          <p:cNvSpPr txBox="1">
            <a:spLocks/>
          </p:cNvSpPr>
          <p:nvPr/>
        </p:nvSpPr>
        <p:spPr>
          <a:xfrm>
            <a:off x="4653699" y="3110305"/>
            <a:ext cx="2884602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put pics here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1664923-B432-4005-841D-9BED563E3E4D}"/>
              </a:ext>
            </a:extLst>
          </p:cNvPr>
          <p:cNvSpPr/>
          <p:nvPr/>
        </p:nvSpPr>
        <p:spPr>
          <a:xfrm>
            <a:off x="3708405" y="3429000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quality of photos (using BB photos)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984B731-4E91-489F-896D-9837AFDED8EE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0445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715CD8-8EBC-4DCA-84E1-27AB6B09C454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002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Las Vegas 4+star restaurants</a:t>
            </a:r>
          </a:p>
        </p:txBody>
      </p:sp>
      <p:pic>
        <p:nvPicPr>
          <p:cNvPr id="5" name="Picture 4" descr="yelp logo">
            <a:extLst>
              <a:ext uri="{FF2B5EF4-FFF2-40B4-BE49-F238E27FC236}">
                <a16:creationId xmlns:a16="http://schemas.microsoft.com/office/drawing/2014/main" id="{5CBB956B-CDDB-4120-9061-DDCC8B9C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8689C6-3656-447F-ABD0-D1335358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268207"/>
            <a:ext cx="7648575" cy="47148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E93D46-7430-4316-804C-1E32647B6C08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66397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0045BF-1585-4570-807A-C3DFC81E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14" y="365126"/>
            <a:ext cx="6708371" cy="63125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metro map with business opportunities</a:t>
            </a:r>
          </a:p>
        </p:txBody>
      </p:sp>
      <p:pic>
        <p:nvPicPr>
          <p:cNvPr id="8" name="Picture 4" descr="yelp logo">
            <a:extLst>
              <a:ext uri="{FF2B5EF4-FFF2-40B4-BE49-F238E27FC236}">
                <a16:creationId xmlns:a16="http://schemas.microsoft.com/office/drawing/2014/main" id="{FB474375-689F-46D6-87AC-17267C93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2746003-5758-4E00-8C37-3E367C2A9253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Do we need this?</a:t>
            </a:r>
          </a:p>
        </p:txBody>
      </p:sp>
    </p:spTree>
    <p:extLst>
      <p:ext uri="{BB962C8B-B14F-4D97-AF65-F5344CB8AC3E}">
        <p14:creationId xmlns:p14="http://schemas.microsoft.com/office/powerpoint/2010/main" val="241345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BE2418"/>
                </a:solidFill>
                <a:latin typeface="Comic Sans MS" panose="030F0702030302020204" pitchFamily="66" charset="0"/>
              </a:rPr>
              <a:t>appendix</a:t>
            </a:r>
          </a:p>
        </p:txBody>
      </p: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FCD7AA55-0AAB-4897-B509-97A851C28839}"/>
              </a:ext>
            </a:extLst>
          </p:cNvPr>
          <p:cNvSpPr/>
          <p:nvPr/>
        </p:nvSpPr>
        <p:spPr>
          <a:xfrm>
            <a:off x="2184144" y="1619719"/>
            <a:ext cx="307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https://www.yelp.com/dataset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71F4951-FA13-43C6-8583-3041561B0CCD}"/>
              </a:ext>
            </a:extLst>
          </p:cNvPr>
          <p:cNvSpPr/>
          <p:nvPr/>
        </p:nvSpPr>
        <p:spPr>
          <a:xfrm>
            <a:off x="2184144" y="2092007"/>
            <a:ext cx="7250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https://www.kaggle.com/iarunava/imdb-movie-reviews-dataset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BBD72DF-AA31-447A-8142-6EB13813CB86}"/>
              </a:ext>
            </a:extLst>
          </p:cNvPr>
          <p:cNvSpPr/>
          <p:nvPr/>
        </p:nvSpPr>
        <p:spPr>
          <a:xfrm>
            <a:off x="2184144" y="2564294"/>
            <a:ext cx="8522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https://medium.com/@catherinelegros/yelp-profile-redesign-case-study-5d15f40235f3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843ED-E58F-4184-B3C2-CA939DCCCA0A}"/>
              </a:ext>
            </a:extLst>
          </p:cNvPr>
          <p:cNvSpPr/>
          <p:nvPr/>
        </p:nvSpPr>
        <p:spPr>
          <a:xfrm>
            <a:off x="2192266" y="3244334"/>
            <a:ext cx="401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https://nlpforhackers.io/topic-modeling/</a:t>
            </a:r>
          </a:p>
        </p:txBody>
      </p:sp>
    </p:spTree>
    <p:extLst>
      <p:ext uri="{BB962C8B-B14F-4D97-AF65-F5344CB8AC3E}">
        <p14:creationId xmlns:p14="http://schemas.microsoft.com/office/powerpoint/2010/main" val="127854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20D404-083C-412C-8B21-7AEC44D4D2DB}"/>
              </a:ext>
            </a:extLst>
          </p:cNvPr>
          <p:cNvSpPr/>
          <p:nvPr/>
        </p:nvSpPr>
        <p:spPr>
          <a:xfrm>
            <a:off x="2182795" y="2175303"/>
            <a:ext cx="477519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verify authenticity of reviews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E1D9F94-85C5-4EDE-8730-20601EE3019C}"/>
              </a:ext>
            </a:extLst>
          </p:cNvPr>
          <p:cNvSpPr/>
          <p:nvPr/>
        </p:nvSpPr>
        <p:spPr>
          <a:xfrm>
            <a:off x="2182796" y="1610619"/>
            <a:ext cx="4775194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sentiment by review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model execution</a:t>
            </a:r>
          </a:p>
        </p:txBody>
      </p:sp>
      <p:pic>
        <p:nvPicPr>
          <p:cNvPr id="1028" name="Picture 4" descr="yelp logo">
            <a:extLst>
              <a:ext uri="{FF2B5EF4-FFF2-40B4-BE49-F238E27FC236}">
                <a16:creationId xmlns:a16="http://schemas.microsoft.com/office/drawing/2014/main" id="{3CFB9963-1EEF-458A-A714-C19A5DC3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698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71FF03-3641-447E-AFAB-AA663347AE18}"/>
              </a:ext>
            </a:extLst>
          </p:cNvPr>
          <p:cNvSpPr/>
          <p:nvPr/>
        </p:nvSpPr>
        <p:spPr>
          <a:xfrm>
            <a:off x="2182796" y="3304671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quality and consistency of reviewer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712E34-B510-4AE5-9C28-E436C9136C50}"/>
              </a:ext>
            </a:extLst>
          </p:cNvPr>
          <p:cNvSpPr/>
          <p:nvPr/>
        </p:nvSpPr>
        <p:spPr>
          <a:xfrm>
            <a:off x="2182796" y="3869355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quality of photos (Chinese or Italian)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96422-F23B-4862-B028-FE87861B9C69}"/>
              </a:ext>
            </a:extLst>
          </p:cNvPr>
          <p:cNvSpPr/>
          <p:nvPr/>
        </p:nvSpPr>
        <p:spPr>
          <a:xfrm>
            <a:off x="2193151" y="4434039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predict star ratings from reviews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459428-0B08-4D2D-B0BB-EC51CAC437BA}"/>
              </a:ext>
            </a:extLst>
          </p:cNvPr>
          <p:cNvSpPr/>
          <p:nvPr/>
        </p:nvSpPr>
        <p:spPr>
          <a:xfrm>
            <a:off x="2206477" y="4998723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opportunities for business improvement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67E34-3D6D-4A56-90B4-C19B5275447B}"/>
              </a:ext>
            </a:extLst>
          </p:cNvPr>
          <p:cNvSpPr/>
          <p:nvPr/>
        </p:nvSpPr>
        <p:spPr>
          <a:xfrm>
            <a:off x="2206477" y="5563407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association rules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0CADDD-1905-4DBC-9533-EC0438297017}"/>
              </a:ext>
            </a:extLst>
          </p:cNvPr>
          <p:cNvSpPr/>
          <p:nvPr/>
        </p:nvSpPr>
        <p:spPr>
          <a:xfrm>
            <a:off x="7378625" y="2739986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LDA (Jensen)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57886E-1F1E-48E0-94ED-708DF0824F54}"/>
              </a:ext>
            </a:extLst>
          </p:cNvPr>
          <p:cNvSpPr/>
          <p:nvPr/>
        </p:nvSpPr>
        <p:spPr>
          <a:xfrm>
            <a:off x="7378625" y="1610618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SVM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217E37-6E2E-4553-88B9-0BE4E37B2234}"/>
              </a:ext>
            </a:extLst>
          </p:cNvPr>
          <p:cNvSpPr/>
          <p:nvPr/>
        </p:nvSpPr>
        <p:spPr>
          <a:xfrm>
            <a:off x="2199076" y="6128088"/>
            <a:ext cx="477519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forecast number of reviews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2A61C6-E86C-41EB-8560-DB949D555448}"/>
              </a:ext>
            </a:extLst>
          </p:cNvPr>
          <p:cNvSpPr/>
          <p:nvPr/>
        </p:nvSpPr>
        <p:spPr>
          <a:xfrm>
            <a:off x="7378625" y="6128087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Prophet; ARIMA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6E8C00-6EF6-40F8-A8C4-792A6210F497}"/>
              </a:ext>
            </a:extLst>
          </p:cNvPr>
          <p:cNvSpPr/>
          <p:nvPr/>
        </p:nvSpPr>
        <p:spPr>
          <a:xfrm>
            <a:off x="7378625" y="5564474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AR; </a:t>
            </a:r>
            <a:r>
              <a:rPr lang="en-US" dirty="0" err="1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apriori</a:t>
            </a:r>
            <a:endParaRPr lang="en-US" dirty="0">
              <a:ln w="6350" cap="rnd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8F8ED0-53E8-469B-A9B6-3BC5BB9ADDB3}"/>
              </a:ext>
            </a:extLst>
          </p:cNvPr>
          <p:cNvSpPr/>
          <p:nvPr/>
        </p:nvSpPr>
        <p:spPr>
          <a:xfrm>
            <a:off x="7378625" y="3869354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Multilayer Perceptron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BA9496-D1BA-4458-B638-3EC79B1E561D}"/>
              </a:ext>
            </a:extLst>
          </p:cNvPr>
          <p:cNvSpPr/>
          <p:nvPr/>
        </p:nvSpPr>
        <p:spPr>
          <a:xfrm>
            <a:off x="2182795" y="2739987"/>
            <a:ext cx="4798872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Topic modeling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1F3C96-B6B4-41D9-A953-A98E0746107E}"/>
              </a:ext>
            </a:extLst>
          </p:cNvPr>
          <p:cNvSpPr/>
          <p:nvPr/>
        </p:nvSpPr>
        <p:spPr>
          <a:xfrm>
            <a:off x="7378625" y="2169869"/>
            <a:ext cx="2540488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477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20D404-083C-412C-8B21-7AEC44D4D2DB}"/>
              </a:ext>
            </a:extLst>
          </p:cNvPr>
          <p:cNvSpPr/>
          <p:nvPr/>
        </p:nvSpPr>
        <p:spPr>
          <a:xfrm>
            <a:off x="1335223" y="3447201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users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E1D9F94-85C5-4EDE-8730-20601EE3019C}"/>
              </a:ext>
            </a:extLst>
          </p:cNvPr>
          <p:cNvSpPr/>
          <p:nvPr/>
        </p:nvSpPr>
        <p:spPr>
          <a:xfrm>
            <a:off x="2941895" y="1914070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checkins</a:t>
            </a:r>
            <a:endParaRPr lang="en-US" dirty="0">
              <a:ln w="6350" cap="rnd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575E150-1FDA-48ED-9811-EDA096741976}"/>
              </a:ext>
            </a:extLst>
          </p:cNvPr>
          <p:cNvCxnSpPr>
            <a:cxnSpLocks/>
            <a:stCxn id="31" idx="3"/>
            <a:endCxn id="36" idx="2"/>
          </p:cNvCxnSpPr>
          <p:nvPr/>
        </p:nvCxnSpPr>
        <p:spPr>
          <a:xfrm flipV="1">
            <a:off x="4704991" y="2554481"/>
            <a:ext cx="2187200" cy="1739520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06569B5-16E5-42A0-AD14-AD8EBC31CB98}"/>
              </a:ext>
            </a:extLst>
          </p:cNvPr>
          <p:cNvCxnSpPr>
            <a:cxnSpLocks/>
            <a:stCxn id="31" idx="1"/>
            <a:endCxn id="25" idx="2"/>
          </p:cNvCxnSpPr>
          <p:nvPr/>
        </p:nvCxnSpPr>
        <p:spPr>
          <a:xfrm rot="10800000">
            <a:off x="1852699" y="3936345"/>
            <a:ext cx="1817343" cy="357657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4F035EC-BFD7-426D-987E-C95CAFDD3B88}"/>
              </a:ext>
            </a:extLst>
          </p:cNvPr>
          <p:cNvCxnSpPr>
            <a:cxnSpLocks/>
            <a:stCxn id="89" idx="3"/>
            <a:endCxn id="36" idx="1"/>
          </p:cNvCxnSpPr>
          <p:nvPr/>
        </p:nvCxnSpPr>
        <p:spPr>
          <a:xfrm>
            <a:off x="3976845" y="2158642"/>
            <a:ext cx="2397871" cy="151268"/>
          </a:xfrm>
          <a:prstGeom prst="curvedConnector3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F3DE324-0988-490E-9B70-A405013E98B9}"/>
              </a:ext>
            </a:extLst>
          </p:cNvPr>
          <p:cNvCxnSpPr>
            <a:cxnSpLocks/>
            <a:stCxn id="28" idx="1"/>
            <a:endCxn id="25" idx="0"/>
          </p:cNvCxnSpPr>
          <p:nvPr/>
        </p:nvCxnSpPr>
        <p:spPr>
          <a:xfrm rot="10800000" flipV="1">
            <a:off x="1852698" y="3181761"/>
            <a:ext cx="1455134" cy="265440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36D2A95-951C-4DF3-96EC-C9C3179FB671}"/>
              </a:ext>
            </a:extLst>
          </p:cNvPr>
          <p:cNvCxnSpPr>
            <a:cxnSpLocks/>
            <a:stCxn id="34" idx="3"/>
            <a:endCxn id="36" idx="2"/>
          </p:cNvCxnSpPr>
          <p:nvPr/>
        </p:nvCxnSpPr>
        <p:spPr>
          <a:xfrm flipV="1">
            <a:off x="5062549" y="2554481"/>
            <a:ext cx="1829642" cy="2904219"/>
          </a:xfrm>
          <a:prstGeom prst="curvedConnector2">
            <a:avLst/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conceptual data model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CC90C8A-9BD2-44AD-9494-DD2B3733D0E4}"/>
              </a:ext>
            </a:extLst>
          </p:cNvPr>
          <p:cNvCxnSpPr>
            <a:cxnSpLocks/>
            <a:stCxn id="36" idx="3"/>
            <a:endCxn id="88" idx="1"/>
          </p:cNvCxnSpPr>
          <p:nvPr/>
        </p:nvCxnSpPr>
        <p:spPr>
          <a:xfrm flipV="1">
            <a:off x="7409666" y="1850162"/>
            <a:ext cx="810705" cy="459748"/>
          </a:xfrm>
          <a:prstGeom prst="curvedConnector3">
            <a:avLst/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957F07D-6B9A-4889-AB30-83BFCB5A976E}"/>
              </a:ext>
            </a:extLst>
          </p:cNvPr>
          <p:cNvCxnSpPr>
            <a:cxnSpLocks/>
            <a:stCxn id="36" idx="1"/>
            <a:endCxn id="28" idx="3"/>
          </p:cNvCxnSpPr>
          <p:nvPr/>
        </p:nvCxnSpPr>
        <p:spPr>
          <a:xfrm rot="10800000" flipV="1">
            <a:off x="4342782" y="2309909"/>
            <a:ext cx="2031934" cy="871851"/>
          </a:xfrm>
          <a:prstGeom prst="curvedConnector3">
            <a:avLst>
              <a:gd name="adj1" fmla="val 50000"/>
            </a:avLst>
          </a:prstGeom>
          <a:ln w="25400">
            <a:solidFill>
              <a:srgbClr val="BE2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F3C492-2E4A-406C-8684-C871B78D07F9}"/>
              </a:ext>
            </a:extLst>
          </p:cNvPr>
          <p:cNvSpPr/>
          <p:nvPr/>
        </p:nvSpPr>
        <p:spPr>
          <a:xfrm>
            <a:off x="8220371" y="1375545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address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8A272F9-FFA6-4737-B898-A07414961D80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 flipV="1">
            <a:off x="7409666" y="1524527"/>
            <a:ext cx="810705" cy="785383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41F1E7F9-075F-40A6-9A71-E1C6CE05FD3B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7409666" y="2175797"/>
            <a:ext cx="810705" cy="134113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71FF03-3641-447E-AFAB-AA663347AE18}"/>
              </a:ext>
            </a:extLst>
          </p:cNvPr>
          <p:cNvSpPr/>
          <p:nvPr/>
        </p:nvSpPr>
        <p:spPr>
          <a:xfrm>
            <a:off x="3307832" y="2937189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tips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712E34-B510-4AE5-9C28-E436C9136C50}"/>
              </a:ext>
            </a:extLst>
          </p:cNvPr>
          <p:cNvSpPr/>
          <p:nvPr/>
        </p:nvSpPr>
        <p:spPr>
          <a:xfrm>
            <a:off x="3670041" y="4049429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reviews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8A31DC-B442-47EF-9458-4A1EAA051393}"/>
              </a:ext>
            </a:extLst>
          </p:cNvPr>
          <p:cNvSpPr/>
          <p:nvPr/>
        </p:nvSpPr>
        <p:spPr>
          <a:xfrm>
            <a:off x="4027599" y="5214128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photos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CD14DE7-52C5-410F-A3FD-AF46FC05ED5C}"/>
              </a:ext>
            </a:extLst>
          </p:cNvPr>
          <p:cNvSpPr/>
          <p:nvPr/>
        </p:nvSpPr>
        <p:spPr>
          <a:xfrm>
            <a:off x="6374716" y="2065338"/>
            <a:ext cx="1034950" cy="489143"/>
          </a:xfrm>
          <a:prstGeom prst="roundRect">
            <a:avLst/>
          </a:prstGeom>
          <a:solidFill>
            <a:srgbClr val="BE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6350" cap="rnd">
                  <a:solidFill>
                    <a:schemeClr val="bg1"/>
                  </a:solidFill>
                </a:ln>
                <a:solidFill>
                  <a:srgbClr val="3D93B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business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011CE15-89FC-43F6-B8EF-6335E98ECDA8}"/>
              </a:ext>
            </a:extLst>
          </p:cNvPr>
          <p:cNvCxnSpPr>
            <a:cxnSpLocks/>
            <a:stCxn id="36" idx="3"/>
            <a:endCxn id="92" idx="1"/>
          </p:cNvCxnSpPr>
          <p:nvPr/>
        </p:nvCxnSpPr>
        <p:spPr>
          <a:xfrm>
            <a:off x="7409666" y="2309910"/>
            <a:ext cx="810705" cy="191523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F4479A4-4455-4496-AE1B-393139E015AC}"/>
              </a:ext>
            </a:extLst>
          </p:cNvPr>
          <p:cNvSpPr/>
          <p:nvPr/>
        </p:nvSpPr>
        <p:spPr>
          <a:xfrm>
            <a:off x="8220371" y="1701180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categories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4A9A63B-B76A-41B4-B44A-06A5A8C16F3E}"/>
              </a:ext>
            </a:extLst>
          </p:cNvPr>
          <p:cNvSpPr/>
          <p:nvPr/>
        </p:nvSpPr>
        <p:spPr>
          <a:xfrm>
            <a:off x="8220371" y="2026815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attributes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3880702-F974-4480-B774-87C0EE9F0B58}"/>
              </a:ext>
            </a:extLst>
          </p:cNvPr>
          <p:cNvSpPr/>
          <p:nvPr/>
        </p:nvSpPr>
        <p:spPr>
          <a:xfrm>
            <a:off x="8220371" y="2352451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geolocation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4CC8045-1562-4C74-BAAC-37AA37EE406B}"/>
              </a:ext>
            </a:extLst>
          </p:cNvPr>
          <p:cNvSpPr/>
          <p:nvPr/>
        </p:nvSpPr>
        <p:spPr>
          <a:xfrm>
            <a:off x="8220370" y="2650414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E2418"/>
                </a:solidFill>
              </a:rPr>
              <a:t>ratings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13EBD42-1DD7-4F2C-A281-74A7607C3BD9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>
            <a:off x="7409666" y="2309910"/>
            <a:ext cx="810704" cy="489486"/>
          </a:xfrm>
          <a:prstGeom prst="curvedConnector3">
            <a:avLst>
              <a:gd name="adj1" fmla="val 50000"/>
            </a:avLst>
          </a:prstGeom>
          <a:ln w="12700">
            <a:solidFill>
              <a:srgbClr val="EB6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d&amp;b hoovers logo">
            <a:extLst>
              <a:ext uri="{FF2B5EF4-FFF2-40B4-BE49-F238E27FC236}">
                <a16:creationId xmlns:a16="http://schemas.microsoft.com/office/drawing/2014/main" id="{8E302B48-E1BD-4C10-88A9-C2C5A3D1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33" y="3632414"/>
            <a:ext cx="2187200" cy="4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A5493E18-4A62-411E-83F9-20123D268436}"/>
              </a:ext>
            </a:extLst>
          </p:cNvPr>
          <p:cNvCxnSpPr>
            <a:cxnSpLocks/>
            <a:stCxn id="3076" idx="1"/>
            <a:endCxn id="36" idx="2"/>
          </p:cNvCxnSpPr>
          <p:nvPr/>
        </p:nvCxnSpPr>
        <p:spPr>
          <a:xfrm rot="10800000">
            <a:off x="6892191" y="2554482"/>
            <a:ext cx="1210342" cy="1286441"/>
          </a:xfrm>
          <a:prstGeom prst="curvedConnector2">
            <a:avLst/>
          </a:prstGeom>
          <a:ln w="25400">
            <a:solidFill>
              <a:srgbClr val="3D9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CBA6EB7-9640-4378-BE75-2783BB975B7B}"/>
              </a:ext>
            </a:extLst>
          </p:cNvPr>
          <p:cNvCxnSpPr>
            <a:cxnSpLocks/>
            <a:stCxn id="3076" idx="2"/>
            <a:endCxn id="107" idx="1"/>
          </p:cNvCxnSpPr>
          <p:nvPr/>
        </p:nvCxnSpPr>
        <p:spPr>
          <a:xfrm rot="16200000" flipH="1">
            <a:off x="9447841" y="3797721"/>
            <a:ext cx="244571" cy="747986"/>
          </a:xfrm>
          <a:prstGeom prst="curvedConnector2">
            <a:avLst/>
          </a:prstGeom>
          <a:ln w="12700">
            <a:solidFill>
              <a:srgbClr val="3D9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545291F-D668-4A95-9F00-1E3CE5212A7C}"/>
              </a:ext>
            </a:extLst>
          </p:cNvPr>
          <p:cNvSpPr/>
          <p:nvPr/>
        </p:nvSpPr>
        <p:spPr>
          <a:xfrm>
            <a:off x="9944119" y="4145018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3D93B2"/>
                </a:solidFill>
              </a:rPr>
              <a:t>financial</a:t>
            </a: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FB3F3668-F9D9-4CE4-80F0-274695E68582}"/>
              </a:ext>
            </a:extLst>
          </p:cNvPr>
          <p:cNvCxnSpPr>
            <a:cxnSpLocks/>
            <a:stCxn id="3076" idx="2"/>
          </p:cNvCxnSpPr>
          <p:nvPr/>
        </p:nvCxnSpPr>
        <p:spPr>
          <a:xfrm rot="16200000" flipH="1">
            <a:off x="9290180" y="3955381"/>
            <a:ext cx="559891" cy="747985"/>
          </a:xfrm>
          <a:prstGeom prst="curvedConnector2">
            <a:avLst/>
          </a:prstGeom>
          <a:ln w="12700">
            <a:solidFill>
              <a:srgbClr val="3D9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49C871E-A3BB-4AD4-8CDD-43011CFB1E1F}"/>
              </a:ext>
            </a:extLst>
          </p:cNvPr>
          <p:cNvSpPr/>
          <p:nvPr/>
        </p:nvSpPr>
        <p:spPr>
          <a:xfrm>
            <a:off x="9944119" y="4442982"/>
            <a:ext cx="1721139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3D93B2"/>
                </a:solidFill>
              </a:rPr>
              <a:t>classification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528F29E4-D626-464E-A2E7-26635E7F99D1}"/>
              </a:ext>
            </a:extLst>
          </p:cNvPr>
          <p:cNvCxnSpPr>
            <a:cxnSpLocks/>
            <a:stCxn id="111" idx="1"/>
            <a:endCxn id="36" idx="2"/>
          </p:cNvCxnSpPr>
          <p:nvPr/>
        </p:nvCxnSpPr>
        <p:spPr>
          <a:xfrm rot="10800000">
            <a:off x="6892191" y="2554481"/>
            <a:ext cx="1210342" cy="2846836"/>
          </a:xfrm>
          <a:prstGeom prst="curvedConnector2">
            <a:avLst/>
          </a:prstGeom>
          <a:ln w="254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F5FC6CF-26EF-448B-A4AE-E0E5145D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33" y="5142185"/>
            <a:ext cx="1248769" cy="518264"/>
          </a:xfrm>
          <a:prstGeom prst="rect">
            <a:avLst/>
          </a:prstGeom>
        </p:spPr>
      </p:pic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9C92954-2B7F-4738-AA2A-EADF20FD951E}"/>
              </a:ext>
            </a:extLst>
          </p:cNvPr>
          <p:cNvCxnSpPr>
            <a:cxnSpLocks/>
            <a:stCxn id="111" idx="2"/>
            <a:endCxn id="120" idx="1"/>
          </p:cNvCxnSpPr>
          <p:nvPr/>
        </p:nvCxnSpPr>
        <p:spPr>
          <a:xfrm rot="16200000" flipH="1">
            <a:off x="9028881" y="5358486"/>
            <a:ext cx="277398" cy="881324"/>
          </a:xfrm>
          <a:prstGeom prst="curvedConnector2">
            <a:avLst/>
          </a:prstGeom>
          <a:ln w="127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1BDA9967-7F64-4A5E-95C6-73CB5A14C1EF}"/>
              </a:ext>
            </a:extLst>
          </p:cNvPr>
          <p:cNvSpPr/>
          <p:nvPr/>
        </p:nvSpPr>
        <p:spPr>
          <a:xfrm>
            <a:off x="9608242" y="5788865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12E51"/>
                </a:solidFill>
              </a:rPr>
              <a:t>financial</a:t>
            </a:r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73A52DCF-F148-4859-BF89-E32DB1438A19}"/>
              </a:ext>
            </a:extLst>
          </p:cNvPr>
          <p:cNvCxnSpPr>
            <a:cxnSpLocks/>
            <a:stCxn id="111" idx="2"/>
            <a:endCxn id="123" idx="1"/>
          </p:cNvCxnSpPr>
          <p:nvPr/>
        </p:nvCxnSpPr>
        <p:spPr>
          <a:xfrm rot="16200000" flipH="1">
            <a:off x="8909599" y="5477768"/>
            <a:ext cx="515962" cy="881324"/>
          </a:xfrm>
          <a:prstGeom prst="curvedConnector2">
            <a:avLst/>
          </a:prstGeom>
          <a:ln w="127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E5BCA95-DDFA-4EE6-B736-A1BF4C40602A}"/>
              </a:ext>
            </a:extLst>
          </p:cNvPr>
          <p:cNvSpPr/>
          <p:nvPr/>
        </p:nvSpPr>
        <p:spPr>
          <a:xfrm>
            <a:off x="9608242" y="6027429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12E51"/>
                </a:solidFill>
              </a:rPr>
              <a:t>wealth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1024C23-70B0-4C20-86AF-B44FD248640A}"/>
              </a:ext>
            </a:extLst>
          </p:cNvPr>
          <p:cNvCxnSpPr>
            <a:cxnSpLocks/>
            <a:stCxn id="111" idx="2"/>
            <a:endCxn id="126" idx="1"/>
          </p:cNvCxnSpPr>
          <p:nvPr/>
        </p:nvCxnSpPr>
        <p:spPr>
          <a:xfrm rot="16200000" flipH="1">
            <a:off x="8790317" y="5597050"/>
            <a:ext cx="754526" cy="881324"/>
          </a:xfrm>
          <a:prstGeom prst="curvedConnector2">
            <a:avLst/>
          </a:prstGeom>
          <a:ln w="12700">
            <a:solidFill>
              <a:srgbClr val="112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2199FBA-F306-4B38-9540-22F297CC7A27}"/>
              </a:ext>
            </a:extLst>
          </p:cNvPr>
          <p:cNvSpPr/>
          <p:nvPr/>
        </p:nvSpPr>
        <p:spPr>
          <a:xfrm>
            <a:off x="9608242" y="6265993"/>
            <a:ext cx="1171465" cy="297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12E51"/>
                </a:solidFill>
              </a:rPr>
              <a:t>growth</a:t>
            </a:r>
          </a:p>
        </p:txBody>
      </p:sp>
      <p:pic>
        <p:nvPicPr>
          <p:cNvPr id="43" name="Picture 4" descr="yelp logo">
            <a:extLst>
              <a:ext uri="{FF2B5EF4-FFF2-40B4-BE49-F238E27FC236}">
                <a16:creationId xmlns:a16="http://schemas.microsoft.com/office/drawing/2014/main" id="{C08B5935-6F75-4AF4-A382-3DAA7005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5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09BF915-D43A-4BD8-AF64-48D4D98238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can we access the data?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85A622-3262-461E-908F-A352F87F4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06702"/>
              </p:ext>
            </p:extLst>
          </p:nvPr>
        </p:nvGraphicFramePr>
        <p:xfrm>
          <a:off x="1345578" y="1740555"/>
          <a:ext cx="9500844" cy="3337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51583">
                  <a:extLst>
                    <a:ext uri="{9D8B030D-6E8A-4147-A177-3AD203B41FA5}">
                      <a16:colId xmlns:a16="http://schemas.microsoft.com/office/drawing/2014/main" val="2401143591"/>
                    </a:ext>
                  </a:extLst>
                </a:gridCol>
                <a:gridCol w="3077497">
                  <a:extLst>
                    <a:ext uri="{9D8B030D-6E8A-4147-A177-3AD203B41FA5}">
                      <a16:colId xmlns:a16="http://schemas.microsoft.com/office/drawing/2014/main" val="639709728"/>
                    </a:ext>
                  </a:extLst>
                </a:gridCol>
                <a:gridCol w="2467897">
                  <a:extLst>
                    <a:ext uri="{9D8B030D-6E8A-4147-A177-3AD203B41FA5}">
                      <a16:colId xmlns:a16="http://schemas.microsoft.com/office/drawing/2014/main" val="3950814266"/>
                    </a:ext>
                  </a:extLst>
                </a:gridCol>
                <a:gridCol w="2203867">
                  <a:extLst>
                    <a:ext uri="{9D8B030D-6E8A-4147-A177-3AD203B41FA5}">
                      <a16:colId xmlns:a16="http://schemas.microsoft.com/office/drawing/2014/main" val="243448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>
                    <a:solidFill>
                      <a:srgbClr val="EB6D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datasets</a:t>
                      </a:r>
                    </a:p>
                  </a:txBody>
                  <a:tcPr>
                    <a:solidFill>
                      <a:srgbClr val="EB6D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Yelp count</a:t>
                      </a:r>
                    </a:p>
                  </a:txBody>
                  <a:tcPr>
                    <a:solidFill>
                      <a:srgbClr val="EB6D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count</a:t>
                      </a:r>
                    </a:p>
                  </a:txBody>
                  <a:tcPr>
                    <a:solidFill>
                      <a:srgbClr val="EB6D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3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yelp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192,609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8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BE2418"/>
                          </a:solidFill>
                        </a:rPr>
                        <a:t>checkins</a:t>
                      </a:r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161,950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7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6,685,900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6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1,637,138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4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photos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5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tips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1,223,094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8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D93B2"/>
                          </a:solidFill>
                        </a:rPr>
                        <a:t>D&amp;B Hoovers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D93B2"/>
                          </a:solidFill>
                        </a:rPr>
                        <a:t>financial and category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27,524 (NV, AZ – Rest.)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D93B2"/>
                          </a:solidFill>
                        </a:rPr>
                        <a:t>Census/Tax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D93B2"/>
                          </a:solidFill>
                        </a:rPr>
                        <a:t>population, wealth,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E2418"/>
                          </a:solidFill>
                        </a:rPr>
                        <a:t>179,796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BE241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67470"/>
                  </a:ext>
                </a:extLst>
              </a:tr>
            </a:tbl>
          </a:graphicData>
        </a:graphic>
      </p:graphicFrame>
      <p:pic>
        <p:nvPicPr>
          <p:cNvPr id="5" name="Picture 4" descr="yelp logo">
            <a:extLst>
              <a:ext uri="{FF2B5EF4-FFF2-40B4-BE49-F238E27FC236}">
                <a16:creationId xmlns:a16="http://schemas.microsoft.com/office/drawing/2014/main" id="{244EB485-684A-4C3C-98A6-1AA66EADA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DA824D-3788-4EC6-9CDA-C63A5135287B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Our count</a:t>
            </a:r>
          </a:p>
        </p:txBody>
      </p:sp>
    </p:spTree>
    <p:extLst>
      <p:ext uri="{BB962C8B-B14F-4D97-AF65-F5344CB8AC3E}">
        <p14:creationId xmlns:p14="http://schemas.microsoft.com/office/powerpoint/2010/main" val="106945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boxplot of restaurant reviews NV; AZ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E1FEE4-2F6E-42A2-B034-98FABA78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76" y="1700551"/>
            <a:ext cx="8136848" cy="47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5DA2ABB0-74F1-4FCA-A001-A8982B3B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C7C8D03-89CD-4895-B2FF-B24365EBF7F3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372416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forecast # restaurant reviews NV; AZ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C1D729-7755-44DB-BA17-1F66F10F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52" y="1518128"/>
            <a:ext cx="8535896" cy="508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685CDF82-6310-4FE9-83C0-0A46828D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38A8A5-BC19-416A-AFD0-EC0097642F84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32792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forecast # restaurant reviews NV; AZ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70B3242-4EB0-44B3-BCE2-D154EE24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09700"/>
            <a:ext cx="6096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elp logo">
            <a:extLst>
              <a:ext uri="{FF2B5EF4-FFF2-40B4-BE49-F238E27FC236}">
                <a16:creationId xmlns:a16="http://schemas.microsoft.com/office/drawing/2014/main" id="{914190F6-8B7D-4D56-B740-3937C3D26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6D2AF0-D6CB-46EB-9162-F322CF5A8D30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228409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forecast # restaurant reviews NV; AZ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175B59-2032-4891-B5B3-FBCBEE2AA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70" y="1362074"/>
            <a:ext cx="7843101" cy="47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42B00A17-8363-4855-A4C8-22E042F2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25113D8-FFC3-4930-B81C-755DF603020A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18296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BE91C1-1FBA-4250-A09F-E17FE4579D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126206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sentiment of reviews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1199E-5065-4F30-8AA1-23EB6A9D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82" y="1781175"/>
            <a:ext cx="5086350" cy="3295650"/>
          </a:xfrm>
          <a:prstGeom prst="rect">
            <a:avLst/>
          </a:prstGeom>
        </p:spPr>
      </p:pic>
      <p:pic>
        <p:nvPicPr>
          <p:cNvPr id="6" name="Picture 4" descr="yelp logo">
            <a:extLst>
              <a:ext uri="{FF2B5EF4-FFF2-40B4-BE49-F238E27FC236}">
                <a16:creationId xmlns:a16="http://schemas.microsoft.com/office/drawing/2014/main" id="{EF6A8C7B-651E-4829-BE59-DA4542E8A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" y="-31943"/>
            <a:ext cx="1345944" cy="9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8B70DD-A072-4886-9414-D7B0E2B904B3}"/>
              </a:ext>
            </a:extLst>
          </p:cNvPr>
          <p:cNvSpPr txBox="1">
            <a:spLocks/>
          </p:cNvSpPr>
          <p:nvPr/>
        </p:nvSpPr>
        <p:spPr>
          <a:xfrm>
            <a:off x="10749699" y="46431"/>
            <a:ext cx="1442301" cy="318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Still to do: </a:t>
            </a:r>
          </a:p>
          <a:p>
            <a:r>
              <a:rPr lang="en-US" sz="1200" b="1" u="sng" dirty="0">
                <a:solidFill>
                  <a:srgbClr val="BE2418"/>
                </a:solidFill>
                <a:latin typeface="Comic Sans MS" panose="030F0702030302020204" pitchFamily="66" charset="0"/>
              </a:rPr>
              <a:t>Wording/explain</a:t>
            </a:r>
          </a:p>
        </p:txBody>
      </p:sp>
    </p:spTree>
    <p:extLst>
      <p:ext uri="{BB962C8B-B14F-4D97-AF65-F5344CB8AC3E}">
        <p14:creationId xmlns:p14="http://schemas.microsoft.com/office/powerpoint/2010/main" val="191712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12781</TotalTime>
  <Words>613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Paterson</dc:creator>
  <cp:lastModifiedBy>Rich Paterson</cp:lastModifiedBy>
  <cp:revision>65</cp:revision>
  <dcterms:created xsi:type="dcterms:W3CDTF">2019-05-17T13:26:18Z</dcterms:created>
  <dcterms:modified xsi:type="dcterms:W3CDTF">2019-06-18T06:28:55Z</dcterms:modified>
</cp:coreProperties>
</file>