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B069-985C-4297-B69F-09B849EBB724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F8954-F7F2-4F44-BD26-B3B14AEBC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2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6F8954-F7F2-4F44-BD26-B3B14AEBC1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9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1031-A17E-B2B2-3E54-C36B103C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A99E-A410-C2B7-F658-6CE880FF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DC90-05EE-3664-4AFB-7AAD99C9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FD61-ECF4-DD55-0684-124490C2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A-0B69-8E2C-441E-F13DDA54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9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882-884B-54DA-D9B6-E24121DF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D8106-55CD-7DEC-A387-E7149DD08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6578-B235-BF6A-2368-FA165C70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8F15-6C41-9299-32F5-F74E2198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ED93-13B0-8620-C40F-CD207ECB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BD3A-D4BC-0D05-14B4-4D417710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092BB-A967-6086-0E7D-EBC25702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80E0-50B0-751E-63D1-A223A087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2C2B-C335-E92F-EF73-3AA6DDC7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DC04-07A5-2B20-545C-88D16B52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80F4-474C-95C8-605C-9A6A4F6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0688-1E36-BC6D-10B7-95A8AE3D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4BA0-781F-319B-5D7A-B403CF22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3937-998A-5C83-C304-72C80C0D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AD7F-8B28-38F9-F4A1-FE37B991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AEA3-BE06-9A73-412A-2BFA6AD5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67A9-F2C3-EAFF-ECD5-1CADE961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ED40-F5A1-85D2-3717-23717882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EF93-CAED-E1CD-4DA7-F4C2963B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C930-A6B1-5B1D-4F95-5899CF8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5ECF-C20C-E914-EFDA-0BA9FAC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EF52-B66C-B93D-D371-158A9B0D8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CDCA-8156-5E16-ADA2-DCF33E90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4C783-5936-A511-3B23-878691D5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4518-B790-4FAC-A36D-A691F909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26730-1C29-C792-1849-414A08C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E905-D21F-5174-F21C-900453DC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29755-2894-B971-8D50-62D59237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30976-B2E1-CBA5-0C3C-E21529EE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F52D-1AF1-2312-144A-AD858A54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CB65D-6ED4-D8AC-E4CE-A9B3874E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5EC93-31A1-FC7B-D147-5B817097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006CB-0CA9-714E-ED36-03A49F9A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E3D11-2818-4E4B-C61E-27F40F19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2A7-EAEB-9E12-7712-261D01F0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AA77B-6335-6C8A-054E-F4B74C4D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0810-A911-11B2-5F54-B0D0706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6745E-A97F-243E-679C-CD5495DE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18174-399F-2F1B-7986-9B5FA54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12560-CAE7-92FF-CD45-978503D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F20B-B66F-4E7B-EA90-0509D288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8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BE81-3F88-E80F-384E-B8AB35AB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2C9A-DA60-C943-B17A-249A9A05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DED77-C1F6-A49E-E663-4F8B8474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01466-6627-D152-D18A-57C46478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543D2-CBC2-BC4E-FD49-D3F2F5F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5B43-B4BF-4F58-8FE9-2763A9F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529C-DCF8-9E91-0575-BA48755B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EF032-99C6-BA77-73F1-839D8F8E1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B534-7119-F1EF-525C-8C4F5C2E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8E42-CF3A-25A3-E333-D932D4DC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8FF0-3CB4-E053-C159-DE5E0AB4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96E7-AD8C-C703-2C7E-74CE0EC2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02D70-27B7-49A3-86B2-390D528A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BD8C-276B-3A4B-B5E6-D1878A14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E114-3D21-2352-7D1A-7FEFCC09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1815-B962-4932-B3E1-04D1172157C8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6428-27CC-2DC2-A52C-2CCA9BF8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AC55-1690-8BB1-8303-55652B4C6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FCEA-9C5F-AA70-28F0-2098CB938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AML Smart Contract Checks for Non-custodial Wallets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3855-4358-6505-78C8-105A46905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9191"/>
            <a:ext cx="9144000" cy="165576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</a:t>
            </a:r>
          </a:p>
          <a:p>
            <a:r>
              <a:rPr lang="en-IN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95901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18255"/>
            <a:ext cx="10515600" cy="1325563"/>
          </a:xfrm>
        </p:spPr>
        <p:txBody>
          <a:bodyPr>
            <a:normAutofit/>
          </a:bodyPr>
          <a:lstStyle/>
          <a:p>
            <a:r>
              <a:rPr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1574612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sz="1600" dirty="0">
                <a:latin typeface="Segoe UI Variable Display Semil" pitchFamily="2" charset="0"/>
              </a:rPr>
              <a:t>Cryptocurrency transactions are vulnerable to money laundering &amp; illicit activity.</a:t>
            </a:r>
          </a:p>
          <a:p>
            <a:r>
              <a:rPr sz="1600" dirty="0">
                <a:latin typeface="Segoe UI Variable Display Semil" pitchFamily="2" charset="0"/>
              </a:rPr>
              <a:t>Need for real-time AML (Anti-Money Laundering) checks integrated with blockchain smart contracts.</a:t>
            </a:r>
          </a:p>
          <a:p>
            <a:r>
              <a:rPr sz="1600" dirty="0">
                <a:latin typeface="Segoe UI Variable Display Semil" pitchFamily="2" charset="0"/>
              </a:rPr>
              <a:t>Current tools lack:</a:t>
            </a:r>
          </a:p>
          <a:p>
            <a:pPr marL="457200" lvl="1" indent="0">
              <a:buNone/>
            </a:pPr>
            <a:r>
              <a:rPr lang="en-IN" sz="1600" dirty="0">
                <a:latin typeface="Segoe UI Variable Display Semil" pitchFamily="2" charset="0"/>
              </a:rPr>
              <a:t>	 </a:t>
            </a:r>
            <a:r>
              <a:rPr sz="1600" dirty="0">
                <a:latin typeface="Segoe UI Variable Display Semil" pitchFamily="2" charset="0"/>
              </a:rPr>
              <a:t>-Automated risk classification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</a:t>
            </a:r>
            <a:r>
              <a:rPr sz="1600" dirty="0">
                <a:latin typeface="Segoe UI Variable Display Semil" pitchFamily="2" charset="0"/>
              </a:rPr>
              <a:t> -Integration with sanction lists (OFAC, etc.)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</a:t>
            </a:r>
            <a:r>
              <a:rPr sz="1600" dirty="0">
                <a:latin typeface="Segoe UI Variable Display Semil" pitchFamily="2" charset="0"/>
              </a:rPr>
              <a:t> -Graph-based behavioral heuristics</a:t>
            </a:r>
            <a:endParaRPr lang="en-IN" sz="1600" dirty="0">
              <a:latin typeface="Segoe UI Variable Display Semil" pitchFamily="2" charset="0"/>
            </a:endParaRP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 -Human + AI analysis of data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 -Risk rating mechanism</a:t>
            </a:r>
          </a:p>
          <a:p>
            <a:pPr marL="0" indent="0">
              <a:buNone/>
            </a:pPr>
            <a:endParaRPr lang="en-IN" sz="1600" dirty="0">
              <a:latin typeface="Segoe UI Variable Display Semil" pitchFamily="2" charset="0"/>
            </a:endParaRP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Hence, I have built a system that: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-Validates AML compliance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-Flag Non-Compliant Wallets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-Provide Risk rating (1-10)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-Provide tools to users to investigate the risk of a wallet</a:t>
            </a:r>
            <a:endParaRPr sz="1600" dirty="0">
              <a:latin typeface="Segoe UI Variable Display Semil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 wallet - Free business and finance icons">
            <a:extLst>
              <a:ext uri="{FF2B5EF4-FFF2-40B4-BE49-F238E27FC236}">
                <a16:creationId xmlns:a16="http://schemas.microsoft.com/office/drawing/2014/main" id="{45545752-0514-9A18-9E00-45E66192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8" y="1057956"/>
            <a:ext cx="637659" cy="6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56F4E-669A-3FD6-1939-AA34C0348130}"/>
              </a:ext>
            </a:extLst>
          </p:cNvPr>
          <p:cNvSpPr txBox="1"/>
          <p:nvPr/>
        </p:nvSpPr>
        <p:spPr>
          <a:xfrm>
            <a:off x="282734" y="-31023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pic>
        <p:nvPicPr>
          <p:cNvPr id="1028" name="Picture 4" descr="16+ Thousand Smart Contracts Icon Royalty-Free Images, Stock Photos &amp;  Pictures | Shutterstock">
            <a:extLst>
              <a:ext uri="{FF2B5EF4-FFF2-40B4-BE49-F238E27FC236}">
                <a16:creationId xmlns:a16="http://schemas.microsoft.com/office/drawing/2014/main" id="{C7B29DFE-B691-383C-AC8E-50ABC522F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2" t="24654" r="26696" b="32755"/>
          <a:stretch>
            <a:fillRect/>
          </a:stretch>
        </p:blipFill>
        <p:spPr bwMode="auto">
          <a:xfrm>
            <a:off x="84962" y="2803425"/>
            <a:ext cx="945223" cy="9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racles – The Internet of Blockchains | AMINA">
            <a:extLst>
              <a:ext uri="{FF2B5EF4-FFF2-40B4-BE49-F238E27FC236}">
                <a16:creationId xmlns:a16="http://schemas.microsoft.com/office/drawing/2014/main" id="{C234348D-E812-0566-0537-1ABA2B39C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7" t="26079" r="36917" b="22948"/>
          <a:stretch>
            <a:fillRect/>
          </a:stretch>
        </p:blipFill>
        <p:spPr bwMode="auto">
          <a:xfrm>
            <a:off x="257256" y="4788354"/>
            <a:ext cx="600636" cy="6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AD4DEE-1BF2-5FDB-2A9F-5A498463E2EA}"/>
              </a:ext>
            </a:extLst>
          </p:cNvPr>
          <p:cNvSpPr/>
          <p:nvPr/>
        </p:nvSpPr>
        <p:spPr>
          <a:xfrm>
            <a:off x="1848641" y="2394802"/>
            <a:ext cx="1998980" cy="3611551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4B870-7276-CE01-7666-6FD0A2F7C8DB}"/>
              </a:ext>
            </a:extLst>
          </p:cNvPr>
          <p:cNvSpPr txBox="1"/>
          <p:nvPr/>
        </p:nvSpPr>
        <p:spPr>
          <a:xfrm>
            <a:off x="1732632" y="2504862"/>
            <a:ext cx="21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AML Check Endpoint</a:t>
            </a:r>
          </a:p>
        </p:txBody>
      </p:sp>
      <p:pic>
        <p:nvPicPr>
          <p:cNvPr id="8" name="Picture 4" descr="Database PNGs for Free Download">
            <a:extLst>
              <a:ext uri="{FF2B5EF4-FFF2-40B4-BE49-F238E27FC236}">
                <a16:creationId xmlns:a16="http://schemas.microsoft.com/office/drawing/2014/main" id="{94494F00-CE62-A4E9-2C15-4BFA45A0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429000"/>
            <a:ext cx="685346" cy="6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C85F8-2E98-9175-D2BB-3B186BF6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1" y="5006902"/>
            <a:ext cx="685346" cy="6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020FC1-42B1-0A5A-43E9-275DCD5D993B}"/>
              </a:ext>
            </a:extLst>
          </p:cNvPr>
          <p:cNvSpPr/>
          <p:nvPr/>
        </p:nvSpPr>
        <p:spPr>
          <a:xfrm>
            <a:off x="4908753" y="505671"/>
            <a:ext cx="3648635" cy="3787169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6EC4A-5CB1-A93D-7C2F-B0B1EB6735AC}"/>
              </a:ext>
            </a:extLst>
          </p:cNvPr>
          <p:cNvSpPr txBox="1"/>
          <p:nvPr/>
        </p:nvSpPr>
        <p:spPr>
          <a:xfrm>
            <a:off x="4908753" y="562775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Helper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0FE4B4-ACCC-7817-5BB5-370039A6934B}"/>
              </a:ext>
            </a:extLst>
          </p:cNvPr>
          <p:cNvSpPr/>
          <p:nvPr/>
        </p:nvSpPr>
        <p:spPr>
          <a:xfrm>
            <a:off x="5251427" y="1085467"/>
            <a:ext cx="3039036" cy="4014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OFAC Sanctions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85D4EE-0A62-31F9-82BA-A0D283DEE709}"/>
              </a:ext>
            </a:extLst>
          </p:cNvPr>
          <p:cNvSpPr/>
          <p:nvPr/>
        </p:nvSpPr>
        <p:spPr>
          <a:xfrm>
            <a:off x="5251427" y="1639312"/>
            <a:ext cx="3039036" cy="1185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Third Party Sources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Known Mixers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Scamming 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Phishing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Ransomware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Gambling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810DF9-99E9-CF90-D899-A5F2843FD9A3}"/>
              </a:ext>
            </a:extLst>
          </p:cNvPr>
          <p:cNvSpPr/>
          <p:nvPr/>
        </p:nvSpPr>
        <p:spPr>
          <a:xfrm>
            <a:off x="5233244" y="2950602"/>
            <a:ext cx="3039036" cy="115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Heuristic Checks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Peeling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Structuring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Mixer pattens check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Radiating distance based risk (from graph algorithms)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BA956F-50E6-62B4-C332-427C9A0E833F}"/>
              </a:ext>
            </a:extLst>
          </p:cNvPr>
          <p:cNvCxnSpPr>
            <a:cxnSpLocks/>
          </p:cNvCxnSpPr>
          <p:nvPr/>
        </p:nvCxnSpPr>
        <p:spPr>
          <a:xfrm>
            <a:off x="547747" y="1786969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34511-E102-26D6-0118-687821403433}"/>
              </a:ext>
            </a:extLst>
          </p:cNvPr>
          <p:cNvCxnSpPr>
            <a:cxnSpLocks/>
          </p:cNvCxnSpPr>
          <p:nvPr/>
        </p:nvCxnSpPr>
        <p:spPr>
          <a:xfrm flipV="1">
            <a:off x="665150" y="3624709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81318F-D38A-30A9-45F7-6100F4F1FDE1}"/>
              </a:ext>
            </a:extLst>
          </p:cNvPr>
          <p:cNvCxnSpPr>
            <a:cxnSpLocks/>
          </p:cNvCxnSpPr>
          <p:nvPr/>
        </p:nvCxnSpPr>
        <p:spPr>
          <a:xfrm flipV="1">
            <a:off x="665150" y="1751334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16B191-15E6-90D4-E423-89342B565F2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857892" y="4200578"/>
            <a:ext cx="990749" cy="934206"/>
          </a:xfrm>
          <a:prstGeom prst="bentConnector3">
            <a:avLst>
              <a:gd name="adj1" fmla="val 82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261DAA-5052-4916-B1B5-D7E04AFCF619}"/>
              </a:ext>
            </a:extLst>
          </p:cNvPr>
          <p:cNvCxnSpPr>
            <a:cxnSpLocks/>
            <a:stCxn id="5" idx="2"/>
            <a:endCxn id="1068" idx="2"/>
          </p:cNvCxnSpPr>
          <p:nvPr/>
        </p:nvCxnSpPr>
        <p:spPr>
          <a:xfrm rot="5400000" flipH="1">
            <a:off x="1546721" y="4704943"/>
            <a:ext cx="311402" cy="2291419"/>
          </a:xfrm>
          <a:prstGeom prst="bentConnector3">
            <a:avLst>
              <a:gd name="adj1" fmla="val -73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Clock, schedule, time management, timetable icon - Download on Iconfinder">
            <a:extLst>
              <a:ext uri="{FF2B5EF4-FFF2-40B4-BE49-F238E27FC236}">
                <a16:creationId xmlns:a16="http://schemas.microsoft.com/office/drawing/2014/main" id="{333C1999-63C1-BDD5-020C-C6019C11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99" y="1786969"/>
            <a:ext cx="646331" cy="6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B4DAB7-5E51-8626-0F66-D0FB0B5B390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3168999" y="2399255"/>
            <a:ext cx="1739755" cy="1372417"/>
          </a:xfrm>
          <a:prstGeom prst="bentConnector3">
            <a:avLst>
              <a:gd name="adj1" fmla="val 39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6972676-03D1-8A81-6E75-7D794B44B0D9}"/>
              </a:ext>
            </a:extLst>
          </p:cNvPr>
          <p:cNvSpPr/>
          <p:nvPr/>
        </p:nvSpPr>
        <p:spPr>
          <a:xfrm>
            <a:off x="4928444" y="4509247"/>
            <a:ext cx="3648635" cy="227728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7EF68F-0336-2A07-6127-DC83BF3CA512}"/>
              </a:ext>
            </a:extLst>
          </p:cNvPr>
          <p:cNvSpPr txBox="1"/>
          <p:nvPr/>
        </p:nvSpPr>
        <p:spPr>
          <a:xfrm>
            <a:off x="4928443" y="4540174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 Builder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8B9CE93-02B6-F65C-E2D4-2A91E888C749}"/>
              </a:ext>
            </a:extLst>
          </p:cNvPr>
          <p:cNvSpPr/>
          <p:nvPr/>
        </p:nvSpPr>
        <p:spPr>
          <a:xfrm>
            <a:off x="5233244" y="4925189"/>
            <a:ext cx="3039036" cy="84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Graph Database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Builds a database with each wallet as a node and each edge as a transaction between nodes, storing all details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7302709-952C-D605-379D-3AD9E36FA625}"/>
              </a:ext>
            </a:extLst>
          </p:cNvPr>
          <p:cNvSpPr/>
          <p:nvPr/>
        </p:nvSpPr>
        <p:spPr>
          <a:xfrm>
            <a:off x="5251427" y="5855861"/>
            <a:ext cx="3039036" cy="84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Graph Visualizer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Visualizes the database into an interactive graph for human aided analysis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47E455-7257-5C5E-F4E9-8CD35BDB466E}"/>
              </a:ext>
            </a:extLst>
          </p:cNvPr>
          <p:cNvCxnSpPr>
            <a:stCxn id="1030" idx="3"/>
            <a:endCxn id="59" idx="1"/>
          </p:cNvCxnSpPr>
          <p:nvPr/>
        </p:nvCxnSpPr>
        <p:spPr>
          <a:xfrm flipV="1">
            <a:off x="3165637" y="5348861"/>
            <a:ext cx="2067607" cy="71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50159FA-302A-486B-E730-DB18C0120FF4}"/>
              </a:ext>
            </a:extLst>
          </p:cNvPr>
          <p:cNvSpPr txBox="1"/>
          <p:nvPr/>
        </p:nvSpPr>
        <p:spPr>
          <a:xfrm>
            <a:off x="3646989" y="1353150"/>
            <a:ext cx="115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Scheduler to update data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A84B8818-854C-463E-91AF-0747F2FCB6CD}"/>
              </a:ext>
            </a:extLst>
          </p:cNvPr>
          <p:cNvSpPr/>
          <p:nvPr/>
        </p:nvSpPr>
        <p:spPr>
          <a:xfrm>
            <a:off x="3716231" y="1288294"/>
            <a:ext cx="1037051" cy="105382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0D3BA8D-07AB-C7EA-6671-7B6116E31146}"/>
              </a:ext>
            </a:extLst>
          </p:cNvPr>
          <p:cNvSpPr txBox="1"/>
          <p:nvPr/>
        </p:nvSpPr>
        <p:spPr>
          <a:xfrm>
            <a:off x="3816536" y="4870844"/>
            <a:ext cx="115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Used to train ML model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56D655B-78DB-1BB7-D085-685E4F7306B4}"/>
              </a:ext>
            </a:extLst>
          </p:cNvPr>
          <p:cNvSpPr txBox="1"/>
          <p:nvPr/>
        </p:nvSpPr>
        <p:spPr>
          <a:xfrm>
            <a:off x="3812657" y="5324800"/>
            <a:ext cx="115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Updates graph on successful transaction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F94244B7-C62E-5098-3A58-610A34E650D3}"/>
              </a:ext>
            </a:extLst>
          </p:cNvPr>
          <p:cNvSpPr/>
          <p:nvPr/>
        </p:nvSpPr>
        <p:spPr>
          <a:xfrm>
            <a:off x="3963630" y="4854492"/>
            <a:ext cx="849886" cy="46884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9BB6D103-3428-1A15-8E1B-77EF7209E3C0}"/>
              </a:ext>
            </a:extLst>
          </p:cNvPr>
          <p:cNvSpPr/>
          <p:nvPr/>
        </p:nvSpPr>
        <p:spPr>
          <a:xfrm>
            <a:off x="3903787" y="5373636"/>
            <a:ext cx="968251" cy="53544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58531550-9FD8-536B-4011-176BAC10FEE8}"/>
              </a:ext>
            </a:extLst>
          </p:cNvPr>
          <p:cNvSpPr/>
          <p:nvPr/>
        </p:nvSpPr>
        <p:spPr>
          <a:xfrm>
            <a:off x="8769140" y="3847296"/>
            <a:ext cx="3337898" cy="290078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AC7889F-A0BC-50C9-A46E-DCE5835F9903}"/>
              </a:ext>
            </a:extLst>
          </p:cNvPr>
          <p:cNvSpPr txBox="1"/>
          <p:nvPr/>
        </p:nvSpPr>
        <p:spPr>
          <a:xfrm>
            <a:off x="8769140" y="3847296"/>
            <a:ext cx="33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MCP </a:t>
            </a:r>
          </a:p>
        </p:txBody>
      </p:sp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867900CF-0329-BF21-984A-F31A15BD9C63}"/>
              </a:ext>
            </a:extLst>
          </p:cNvPr>
          <p:cNvSpPr/>
          <p:nvPr/>
        </p:nvSpPr>
        <p:spPr>
          <a:xfrm>
            <a:off x="8918571" y="4334511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Natural Language to database query converter</a:t>
            </a:r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85A4E0E3-3AB7-442E-7F05-9533E8BE96E3}"/>
              </a:ext>
            </a:extLst>
          </p:cNvPr>
          <p:cNvSpPr/>
          <p:nvPr/>
        </p:nvSpPr>
        <p:spPr>
          <a:xfrm>
            <a:off x="8925290" y="5870467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Human aided graph analysis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27F94F3E-99D5-CD0D-2D22-53278AD5A656}"/>
              </a:ext>
            </a:extLst>
          </p:cNvPr>
          <p:cNvSpPr/>
          <p:nvPr/>
        </p:nvSpPr>
        <p:spPr>
          <a:xfrm>
            <a:off x="8925290" y="5117491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Human driven flagging</a:t>
            </a:r>
          </a:p>
        </p:txBody>
      </p:sp>
      <p:pic>
        <p:nvPicPr>
          <p:cNvPr id="1052" name="Picture 28" descr="Ai assistant - Free technology icons">
            <a:extLst>
              <a:ext uri="{FF2B5EF4-FFF2-40B4-BE49-F238E27FC236}">
                <a16:creationId xmlns:a16="http://schemas.microsoft.com/office/drawing/2014/main" id="{93846E8E-D24E-90AD-D2C9-AED304A7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19" y="2067108"/>
            <a:ext cx="813216" cy="8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dmin Person Man People Customer User Human Comments - Cancel Customer Icon  Transparent PNG - 938x980 - Free Download on NicePNG">
            <a:extLst>
              <a:ext uri="{FF2B5EF4-FFF2-40B4-BE49-F238E27FC236}">
                <a16:creationId xmlns:a16="http://schemas.microsoft.com/office/drawing/2014/main" id="{15625462-B95E-E4CC-3BD0-4DEC8CA4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81" y="446791"/>
            <a:ext cx="728092" cy="7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C5FA4A8-2A47-F652-5D4F-D6A52609B563}"/>
              </a:ext>
            </a:extLst>
          </p:cNvPr>
          <p:cNvCxnSpPr>
            <a:stCxn id="1060" idx="2"/>
            <a:endCxn id="1052" idx="0"/>
          </p:cNvCxnSpPr>
          <p:nvPr/>
        </p:nvCxnSpPr>
        <p:spPr>
          <a:xfrm>
            <a:off x="10395527" y="1242278"/>
            <a:ext cx="0" cy="824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0E48A8A-BE68-CCE6-5708-CB532DC624FA}"/>
              </a:ext>
            </a:extLst>
          </p:cNvPr>
          <p:cNvCxnSpPr>
            <a:cxnSpLocks/>
          </p:cNvCxnSpPr>
          <p:nvPr/>
        </p:nvCxnSpPr>
        <p:spPr>
          <a:xfrm>
            <a:off x="10395527" y="2903349"/>
            <a:ext cx="0" cy="868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E06DAA55-775E-85B9-65E8-325842148216}"/>
              </a:ext>
            </a:extLst>
          </p:cNvPr>
          <p:cNvCxnSpPr>
            <a:cxnSpLocks/>
            <a:endCxn id="1045" idx="1"/>
          </p:cNvCxnSpPr>
          <p:nvPr/>
        </p:nvCxnSpPr>
        <p:spPr>
          <a:xfrm flipV="1">
            <a:off x="8271652" y="6159469"/>
            <a:ext cx="653638" cy="57518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C2F96335-5597-9C7D-4450-128A55D33372}"/>
              </a:ext>
            </a:extLst>
          </p:cNvPr>
          <p:cNvSpPr txBox="1"/>
          <p:nvPr/>
        </p:nvSpPr>
        <p:spPr>
          <a:xfrm>
            <a:off x="10775275" y="501525"/>
            <a:ext cx="1150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Human performing analysis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0EC72F0-026A-6482-8584-A65FF805AEAF}"/>
              </a:ext>
            </a:extLst>
          </p:cNvPr>
          <p:cNvSpPr txBox="1"/>
          <p:nvPr/>
        </p:nvSpPr>
        <p:spPr>
          <a:xfrm>
            <a:off x="10749039" y="2272592"/>
            <a:ext cx="115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AI Agent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502A777-F63F-94D8-4445-44A6900E7C57}"/>
              </a:ext>
            </a:extLst>
          </p:cNvPr>
          <p:cNvSpPr txBox="1"/>
          <p:nvPr/>
        </p:nvSpPr>
        <p:spPr>
          <a:xfrm>
            <a:off x="10334435" y="1458589"/>
            <a:ext cx="1857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Uses Agent for AI aided forensic analysis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C31AAAE-0A32-19C5-9607-16B9A39503AC}"/>
              </a:ext>
            </a:extLst>
          </p:cNvPr>
          <p:cNvSpPr txBox="1"/>
          <p:nvPr/>
        </p:nvSpPr>
        <p:spPr>
          <a:xfrm>
            <a:off x="970699" y="1096873"/>
            <a:ext cx="115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User ( </a:t>
            </a:r>
            <a:r>
              <a:rPr lang="en-IN" sz="1200">
                <a:latin typeface="Segoe UI Variable Display Semil" pitchFamily="2" charset="0"/>
                <a:cs typeface="Segoe UI Semibold" panose="020B0702040204020203" pitchFamily="34" charset="0"/>
              </a:rPr>
              <a:t>with Non-custodial </a:t>
            </a:r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Crypto Wallet)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A32CEA2E-6FBB-F3B8-7CD2-B8CF6E26A1EB}"/>
              </a:ext>
            </a:extLst>
          </p:cNvPr>
          <p:cNvSpPr txBox="1"/>
          <p:nvPr/>
        </p:nvSpPr>
        <p:spPr>
          <a:xfrm>
            <a:off x="811433" y="3040422"/>
            <a:ext cx="115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Smart Contract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6EB4885-1CCA-0B7E-FC98-79D0C81B600C}"/>
              </a:ext>
            </a:extLst>
          </p:cNvPr>
          <p:cNvSpPr txBox="1"/>
          <p:nvPr/>
        </p:nvSpPr>
        <p:spPr>
          <a:xfrm>
            <a:off x="214901" y="5387174"/>
            <a:ext cx="68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Oracle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E8B2B417-6274-D2D6-3402-74CDA8EC8796}"/>
              </a:ext>
            </a:extLst>
          </p:cNvPr>
          <p:cNvSpPr txBox="1"/>
          <p:nvPr/>
        </p:nvSpPr>
        <p:spPr>
          <a:xfrm>
            <a:off x="2241006" y="4050332"/>
            <a:ext cx="11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Flagged Wallets DB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51E5878-954E-5044-95C8-28AA7ACC8317}"/>
              </a:ext>
            </a:extLst>
          </p:cNvPr>
          <p:cNvSpPr txBox="1"/>
          <p:nvPr/>
        </p:nvSpPr>
        <p:spPr>
          <a:xfrm>
            <a:off x="2264804" y="5700716"/>
            <a:ext cx="1150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GCN ML Model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8B18BFF-703F-AA73-7344-CBE90724F662}"/>
              </a:ext>
            </a:extLst>
          </p:cNvPr>
          <p:cNvSpPr txBox="1"/>
          <p:nvPr/>
        </p:nvSpPr>
        <p:spPr>
          <a:xfrm>
            <a:off x="665146" y="1974225"/>
            <a:ext cx="11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Returns Tx details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412E62D-AA3E-87AC-B1AC-79A63BFDE40F}"/>
              </a:ext>
            </a:extLst>
          </p:cNvPr>
          <p:cNvSpPr txBox="1"/>
          <p:nvPr/>
        </p:nvSpPr>
        <p:spPr>
          <a:xfrm>
            <a:off x="645513" y="3821107"/>
            <a:ext cx="757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Process Tx based on AML check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4FD4AE84-1FD6-4DD1-B7C6-59E4482CFC63}"/>
              </a:ext>
            </a:extLst>
          </p:cNvPr>
          <p:cNvSpPr txBox="1"/>
          <p:nvPr/>
        </p:nvSpPr>
        <p:spPr>
          <a:xfrm>
            <a:off x="-28949" y="1965853"/>
            <a:ext cx="694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Tx Request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B83275AC-2B6B-9869-9E73-673991109402}"/>
              </a:ext>
            </a:extLst>
          </p:cNvPr>
          <p:cNvSpPr txBox="1"/>
          <p:nvPr/>
        </p:nvSpPr>
        <p:spPr>
          <a:xfrm>
            <a:off x="-55226" y="3821107"/>
            <a:ext cx="67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Polling for pending Tx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A4EAA431-8140-CBA3-9AFA-F6C63C449003}"/>
              </a:ext>
            </a:extLst>
          </p:cNvPr>
          <p:cNvSpPr txBox="1"/>
          <p:nvPr/>
        </p:nvSpPr>
        <p:spPr>
          <a:xfrm>
            <a:off x="827454" y="6225213"/>
            <a:ext cx="882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AML response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83B9632E-D5E1-7BFB-49EF-D54FCA7AC76B}"/>
              </a:ext>
            </a:extLst>
          </p:cNvPr>
          <p:cNvSpPr txBox="1"/>
          <p:nvPr/>
        </p:nvSpPr>
        <p:spPr>
          <a:xfrm>
            <a:off x="880119" y="5110175"/>
            <a:ext cx="882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Requests AML check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13708-BA76-794C-7050-7EDAE516EE96}"/>
              </a:ext>
            </a:extLst>
          </p:cNvPr>
          <p:cNvCxnSpPr>
            <a:cxnSpLocks/>
          </p:cNvCxnSpPr>
          <p:nvPr/>
        </p:nvCxnSpPr>
        <p:spPr>
          <a:xfrm flipV="1">
            <a:off x="547747" y="3633674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1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FEB6A-EE83-B520-E860-85883353652B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case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48F82-9CCC-D58C-7867-B3984D99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8" y="584774"/>
            <a:ext cx="12256114" cy="59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E8AC-49DA-DA7A-0382-D5164237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36E1D-C1DB-1FC2-EDC1-D5DFB96C5982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971B1-4A78-BF27-0E9B-BB9B56E6529C}"/>
              </a:ext>
            </a:extLst>
          </p:cNvPr>
          <p:cNvSpPr txBox="1"/>
          <p:nvPr/>
        </p:nvSpPr>
        <p:spPr>
          <a:xfrm>
            <a:off x="673411" y="695577"/>
            <a:ext cx="52997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600" b="1" dirty="0">
                <a:latin typeface="Segoe UI Variable Display Semil" pitchFamily="2" charset="0"/>
              </a:rPr>
              <a:t>		Training Phase</a:t>
            </a:r>
          </a:p>
          <a:p>
            <a:r>
              <a:rPr lang="en-IN" sz="1600" b="1" dirty="0">
                <a:latin typeface="Segoe UI Variable Display Semil" pitchFamily="2" charset="0"/>
              </a:rPr>
              <a:t>Input</a:t>
            </a:r>
            <a:r>
              <a:rPr lang="en-IN" sz="1600" dirty="0">
                <a:latin typeface="Segoe UI Variable Display Semil" pitchFamily="2" charset="0"/>
              </a:rPr>
              <a:t>: Full wallet transaction graph (</a:t>
            </a:r>
            <a:r>
              <a:rPr lang="en-IN" sz="1600" dirty="0" err="1">
                <a:latin typeface="Segoe UI Variable Display Semil" pitchFamily="2" charset="0"/>
              </a:rPr>
              <a:t>wallet_graph.pkl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Nodes = Wallets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Edges = Transactions between wallets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Feature Extraction</a:t>
            </a:r>
            <a:r>
              <a:rPr lang="en-IN" sz="1600" dirty="0">
                <a:latin typeface="Segoe UI Variable Display Semil" pitchFamily="2" charset="0"/>
              </a:rPr>
              <a:t> (per wallet):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Degree, in/out degree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Incoming/outgoing transaction count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Total sent / received amounts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Average transaction fee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Transaction volume</a:t>
            </a:r>
          </a:p>
          <a:p>
            <a:pPr lvl="1"/>
            <a:r>
              <a:rPr lang="en-IN" sz="1600" dirty="0" err="1">
                <a:latin typeface="Segoe UI Variable Display Semil" pitchFamily="2" charset="0"/>
              </a:rPr>
              <a:t>Neighbor</a:t>
            </a:r>
            <a:r>
              <a:rPr lang="en-IN" sz="1600" dirty="0">
                <a:latin typeface="Segoe UI Variable Display Semil" pitchFamily="2" charset="0"/>
              </a:rPr>
              <a:t> aggregate risks (mean, max)</a:t>
            </a:r>
          </a:p>
          <a:p>
            <a:r>
              <a:rPr lang="en-IN" sz="1600" b="1" dirty="0">
                <a:latin typeface="Segoe UI Variable Display Semil" pitchFamily="2" charset="0"/>
              </a:rPr>
              <a:t>Model</a:t>
            </a:r>
            <a:r>
              <a:rPr lang="en-IN" sz="1600" dirty="0">
                <a:latin typeface="Segoe UI Variable Display Semil" pitchFamily="2" charset="0"/>
              </a:rPr>
              <a:t>: 2-layer GCN + Linear classifier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Hidden size: 64, Dropout: 0.3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Output: Risk score (0–10 class labels)</a:t>
            </a:r>
          </a:p>
          <a:p>
            <a:r>
              <a:rPr lang="en-IN" sz="1600" b="1" dirty="0">
                <a:latin typeface="Segoe UI Variable Display Semil" pitchFamily="2" charset="0"/>
              </a:rPr>
              <a:t>Training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Optimizer: Adam, LR = 0.01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Loss: </a:t>
            </a:r>
            <a:r>
              <a:rPr lang="en-IN" sz="1600" dirty="0" err="1">
                <a:latin typeface="Segoe UI Variable Display Semil" pitchFamily="2" charset="0"/>
              </a:rPr>
              <a:t>CrossEntropy</a:t>
            </a:r>
            <a:r>
              <a:rPr lang="en-IN" sz="1600" dirty="0">
                <a:latin typeface="Segoe UI Variable Display Semil" pitchFamily="2" charset="0"/>
              </a:rPr>
              <a:t> (supervised risk classification)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Split: 70% training, 30% testing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Evaluation metric: Accuracy on test nodes</a:t>
            </a:r>
          </a:p>
          <a:p>
            <a:r>
              <a:rPr lang="en-IN" sz="1600" b="1" dirty="0">
                <a:latin typeface="Segoe UI Variable Display Semil" pitchFamily="2" charset="0"/>
              </a:rPr>
              <a:t>Output</a:t>
            </a:r>
            <a:r>
              <a:rPr lang="en-IN" sz="1600" dirty="0">
                <a:latin typeface="Segoe UI Variable Display Semil" pitchFamily="2" charset="0"/>
              </a:rPr>
              <a:t>: Saved model weights (</a:t>
            </a:r>
            <a:r>
              <a:rPr lang="en-IN" sz="1600" dirty="0" err="1">
                <a:latin typeface="Segoe UI Variable Display Semil" pitchFamily="2" charset="0"/>
              </a:rPr>
              <a:t>wallet_gcn_model.pth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r>
              <a:rPr lang="en-IN" sz="1600" b="1" dirty="0">
                <a:latin typeface="Segoe UI Variable Display Semil" pitchFamily="2" charset="0"/>
              </a:rPr>
              <a:t>Current Score:</a:t>
            </a:r>
          </a:p>
          <a:p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89F5-BEFE-C48C-C32B-CA8BDD2287D8}"/>
              </a:ext>
            </a:extLst>
          </p:cNvPr>
          <p:cNvSpPr txBox="1"/>
          <p:nvPr/>
        </p:nvSpPr>
        <p:spPr>
          <a:xfrm>
            <a:off x="6218838" y="695577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>
                <a:latin typeface="Segoe UI Variable Display Semil" pitchFamily="2" charset="0"/>
              </a:rPr>
              <a:t>		Evaluation Phase </a:t>
            </a:r>
          </a:p>
          <a:p>
            <a:pPr>
              <a:buNone/>
            </a:pPr>
            <a:r>
              <a:rPr lang="en-IN" sz="1600" b="1" dirty="0">
                <a:latin typeface="Segoe UI Variable Display Semil" pitchFamily="2" charset="0"/>
              </a:rPr>
              <a:t>Input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Sender &amp; Recipient wallets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Transaction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Subgraph Extraction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Up to </a:t>
            </a:r>
            <a:r>
              <a:rPr lang="en-IN" sz="1600" i="1" dirty="0">
                <a:latin typeface="Segoe UI Variable Display Semil" pitchFamily="2" charset="0"/>
              </a:rPr>
              <a:t>2-hop </a:t>
            </a:r>
            <a:r>
              <a:rPr lang="en-IN" sz="1600" i="1" dirty="0" err="1">
                <a:latin typeface="Segoe UI Variable Display Semil" pitchFamily="2" charset="0"/>
              </a:rPr>
              <a:t>neighbors</a:t>
            </a:r>
            <a:r>
              <a:rPr lang="en-IN" sz="1600" dirty="0">
                <a:latin typeface="Segoe UI Variable Display Semil" pitchFamily="2" charset="0"/>
              </a:rPr>
              <a:t> around the target wallet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Local subgraph keeps contextual transaction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Feature Engineering</a:t>
            </a:r>
            <a:r>
              <a:rPr lang="en-IN" sz="1600" dirty="0">
                <a:latin typeface="Segoe UI Variable Display Semil" pitchFamily="2" charset="0"/>
              </a:rPr>
              <a:t>: Same as training (scaled with </a:t>
            </a:r>
            <a:r>
              <a:rPr lang="en-IN" sz="1600" dirty="0" err="1">
                <a:latin typeface="Segoe UI Variable Display Semil" pitchFamily="2" charset="0"/>
              </a:rPr>
              <a:t>MinMax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Model Inference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Load trained GCN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Forward pass on subgraph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Predict risk class for sender &amp; recipient wallets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Output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Risk score per wallet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JSON-like result: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{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  "</a:t>
            </a:r>
            <a:r>
              <a:rPr lang="en-IN" sz="1600" dirty="0" err="1">
                <a:latin typeface="Segoe UI Variable Display Semil" pitchFamily="2" charset="0"/>
              </a:rPr>
              <a:t>sender_wallet</a:t>
            </a:r>
            <a:r>
              <a:rPr lang="en-IN" sz="1600" dirty="0">
                <a:latin typeface="Segoe UI Variable Display Semil" pitchFamily="2" charset="0"/>
              </a:rPr>
              <a:t>": {"</a:t>
            </a:r>
            <a:r>
              <a:rPr lang="en-IN" sz="1600" dirty="0" err="1">
                <a:latin typeface="Segoe UI Variable Display Semil" pitchFamily="2" charset="0"/>
              </a:rPr>
              <a:t>risk_score</a:t>
            </a:r>
            <a:r>
              <a:rPr lang="en-IN" sz="1600" dirty="0">
                <a:latin typeface="Segoe UI Variable Display Semil" pitchFamily="2" charset="0"/>
              </a:rPr>
              <a:t>": X},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  "</a:t>
            </a:r>
            <a:r>
              <a:rPr lang="en-IN" sz="1600" dirty="0" err="1">
                <a:latin typeface="Segoe UI Variable Display Semil" pitchFamily="2" charset="0"/>
              </a:rPr>
              <a:t>recipient_wallet</a:t>
            </a:r>
            <a:r>
              <a:rPr lang="en-IN" sz="1600" dirty="0">
                <a:latin typeface="Segoe UI Variable Display Semil" pitchFamily="2" charset="0"/>
              </a:rPr>
              <a:t>": {"</a:t>
            </a:r>
            <a:r>
              <a:rPr lang="en-IN" sz="1600" dirty="0" err="1">
                <a:latin typeface="Segoe UI Variable Display Semil" pitchFamily="2" charset="0"/>
              </a:rPr>
              <a:t>risk_score</a:t>
            </a:r>
            <a:r>
              <a:rPr lang="en-IN" sz="1600" dirty="0">
                <a:latin typeface="Segoe UI Variable Display Semil" pitchFamily="2" charset="0"/>
              </a:rPr>
              <a:t>": Y}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9FE34-BF21-EBC9-D7BA-5016BC42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16"/>
          <a:stretch>
            <a:fillRect/>
          </a:stretch>
        </p:blipFill>
        <p:spPr>
          <a:xfrm>
            <a:off x="1095286" y="5867343"/>
            <a:ext cx="4758667" cy="89647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3E69D0-06D6-3357-DF2D-6B39D7C3278F}"/>
              </a:ext>
            </a:extLst>
          </p:cNvPr>
          <p:cNvSpPr/>
          <p:nvPr/>
        </p:nvSpPr>
        <p:spPr>
          <a:xfrm>
            <a:off x="502024" y="695576"/>
            <a:ext cx="5593976" cy="61624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ADE24-4C41-D987-B033-0B733BC180D8}"/>
              </a:ext>
            </a:extLst>
          </p:cNvPr>
          <p:cNvSpPr/>
          <p:nvPr/>
        </p:nvSpPr>
        <p:spPr>
          <a:xfrm>
            <a:off x="6198241" y="584775"/>
            <a:ext cx="5593976" cy="50898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18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F4C9-AC48-5AA8-91C7-7A65413E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CCD67-2F23-DD8E-1BA2-18CB04612459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E4CF-1454-A564-10B5-D79DDE647E48}"/>
              </a:ext>
            </a:extLst>
          </p:cNvPr>
          <p:cNvSpPr txBox="1"/>
          <p:nvPr/>
        </p:nvSpPr>
        <p:spPr>
          <a:xfrm>
            <a:off x="583234" y="908252"/>
            <a:ext cx="4517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		Graph Building</a:t>
            </a:r>
          </a:p>
          <a:p>
            <a:r>
              <a:rPr lang="en-IN" sz="1600" b="1" dirty="0">
                <a:latin typeface="Segoe UI Variable Display Semil" pitchFamily="2" charset="0"/>
              </a:rPr>
              <a:t>Source Data</a:t>
            </a:r>
            <a:r>
              <a:rPr lang="en-IN" sz="1600" dirty="0">
                <a:latin typeface="Segoe UI Variable Display Semil" pitchFamily="2" charset="0"/>
              </a:rPr>
              <a:t>: Postgres DB (BTC, ETH transactions)</a:t>
            </a:r>
          </a:p>
          <a:p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Nodes</a:t>
            </a:r>
            <a:r>
              <a:rPr lang="en-IN" sz="1600" dirty="0">
                <a:latin typeface="Segoe UI Variable Display Semil" pitchFamily="2" charset="0"/>
              </a:rPr>
              <a:t>: Wallet addresses (with attributes)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Incoming/Outgoing counts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Total sent/received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Blockchain type (BTC/ETH/ERC20)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Flag status &amp; reason</a:t>
            </a:r>
          </a:p>
          <a:p>
            <a:pPr lvl="1"/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Edges</a:t>
            </a:r>
            <a:r>
              <a:rPr lang="en-IN" sz="1600" dirty="0">
                <a:latin typeface="Segoe UI Variable Display Semil" pitchFamily="2" charset="0"/>
              </a:rPr>
              <a:t>: Transactions between wallets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Tx hash, value, timestamp, block number, fee, token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A09EC-1FBD-409F-E75F-D0A43E810856}"/>
              </a:ext>
            </a:extLst>
          </p:cNvPr>
          <p:cNvSpPr txBox="1"/>
          <p:nvPr/>
        </p:nvSpPr>
        <p:spPr>
          <a:xfrm>
            <a:off x="583234" y="3955240"/>
            <a:ext cx="45171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 Variable Display Semil" pitchFamily="2" charset="0"/>
              </a:rPr>
              <a:t>Radiating Risk Metric (Proximity-Based Risk)</a:t>
            </a:r>
          </a:p>
          <a:p>
            <a:r>
              <a:rPr lang="en-US" sz="1600" dirty="0">
                <a:latin typeface="Segoe UI Variable Display Semil" pitchFamily="2" charset="0"/>
              </a:rPr>
              <a:t>Start with </a:t>
            </a:r>
            <a:r>
              <a:rPr lang="en-US" sz="1600" b="1" dirty="0">
                <a:latin typeface="Segoe UI Variable Display Semil" pitchFamily="2" charset="0"/>
              </a:rPr>
              <a:t>flagged wallets</a:t>
            </a:r>
            <a:r>
              <a:rPr lang="en-US" sz="1600" dirty="0">
                <a:latin typeface="Segoe UI Variable Display Semil" pitchFamily="2" charset="0"/>
              </a:rPr>
              <a:t> (seed risk = MAX_RISK = 10)</a:t>
            </a:r>
          </a:p>
          <a:p>
            <a:r>
              <a:rPr lang="en-US" sz="1600" dirty="0">
                <a:latin typeface="Segoe UI Variable Display Semil" pitchFamily="2" charset="0"/>
              </a:rPr>
              <a:t>Perform </a:t>
            </a:r>
            <a:r>
              <a:rPr lang="en-US" sz="1600" b="1" dirty="0">
                <a:latin typeface="Segoe UI Variable Display Semil" pitchFamily="2" charset="0"/>
              </a:rPr>
              <a:t>multi-hop BFS</a:t>
            </a:r>
            <a:r>
              <a:rPr lang="en-US" sz="1600" dirty="0">
                <a:latin typeface="Segoe UI Variable Display Semil" pitchFamily="2" charset="0"/>
              </a:rPr>
              <a:t> (up to 3 hops)</a:t>
            </a:r>
          </a:p>
          <a:p>
            <a:r>
              <a:rPr lang="en-US" sz="1600" dirty="0">
                <a:latin typeface="Segoe UI Variable Display Semil" pitchFamily="2" charset="0"/>
              </a:rPr>
              <a:t>Propagate risk outward with </a:t>
            </a:r>
            <a:r>
              <a:rPr lang="en-US" sz="1600" b="1" dirty="0">
                <a:latin typeface="Segoe UI Variable Display Semil" pitchFamily="2" charset="0"/>
              </a:rPr>
              <a:t>decay</a:t>
            </a:r>
            <a:r>
              <a:rPr lang="en-US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US" sz="1600" dirty="0">
                <a:latin typeface="Segoe UI Variable Display Semil" pitchFamily="2" charset="0"/>
              </a:rPr>
              <a:t>Risk contribution = MAX_RISK / </a:t>
            </a:r>
            <a:r>
              <a:rPr lang="en-US" sz="1600" dirty="0" err="1">
                <a:latin typeface="Segoe UI Variable Display Semil" pitchFamily="2" charset="0"/>
              </a:rPr>
              <a:t>hop_distance</a:t>
            </a:r>
            <a:endParaRPr lang="en-US" sz="1600" dirty="0">
              <a:latin typeface="Segoe UI Variable Display Semil" pitchFamily="2" charset="0"/>
            </a:endParaRPr>
          </a:p>
          <a:p>
            <a:pPr lvl="1"/>
            <a:r>
              <a:rPr lang="en-US" sz="1600" dirty="0">
                <a:latin typeface="Segoe UI Variable Display Semil" pitchFamily="2" charset="0"/>
              </a:rPr>
              <a:t>Closer wallets → higher inherited risk</a:t>
            </a:r>
          </a:p>
          <a:p>
            <a:r>
              <a:rPr lang="en-US" sz="1600" dirty="0">
                <a:latin typeface="Segoe UI Variable Display Semil" pitchFamily="2" charset="0"/>
              </a:rPr>
              <a:t>Aggregate risk if connected to </a:t>
            </a:r>
            <a:r>
              <a:rPr lang="en-US" sz="1600" b="1" dirty="0">
                <a:latin typeface="Segoe UI Variable Display Semil" pitchFamily="2" charset="0"/>
              </a:rPr>
              <a:t>multiple risky sources</a:t>
            </a:r>
            <a:endParaRPr lang="en-US" sz="1600" dirty="0">
              <a:latin typeface="Segoe UI Variable Display Semil" pitchFamily="2" charset="0"/>
            </a:endParaRPr>
          </a:p>
          <a:p>
            <a:r>
              <a:rPr lang="en-US" sz="1600" dirty="0">
                <a:latin typeface="Segoe UI Variable Display Semil" pitchFamily="2" charset="0"/>
              </a:rPr>
              <a:t>Ensures wallets in the “neighborhood” of risky wallets are flagged with proportional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7322-12B2-580A-6BD8-6DA587CED96B}"/>
              </a:ext>
            </a:extLst>
          </p:cNvPr>
          <p:cNvSpPr txBox="1"/>
          <p:nvPr/>
        </p:nvSpPr>
        <p:spPr>
          <a:xfrm>
            <a:off x="6876460" y="908252"/>
            <a:ext cx="4517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Visualization (</a:t>
            </a:r>
            <a:r>
              <a:rPr lang="en-IN" sz="1600" b="1" dirty="0" err="1">
                <a:latin typeface="Segoe UI Variable Display Semil" pitchFamily="2" charset="0"/>
              </a:rPr>
              <a:t>PyVis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</a:p>
          <a:p>
            <a:r>
              <a:rPr lang="en-IN" sz="1600" dirty="0">
                <a:latin typeface="Segoe UI Variable Display Semil" pitchFamily="2" charset="0"/>
              </a:rPr>
              <a:t>Subsample: 20 high-risk + 30 low-risk wallets → expand to connected components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Node </a:t>
            </a:r>
            <a:r>
              <a:rPr lang="en-IN" sz="1600" b="1" dirty="0" err="1">
                <a:latin typeface="Segoe UI Variable Display Semil" pitchFamily="2" charset="0"/>
              </a:rPr>
              <a:t>color</a:t>
            </a:r>
            <a:r>
              <a:rPr lang="en-IN" sz="1600" b="1" dirty="0">
                <a:latin typeface="Segoe UI Variable Display Semil" pitchFamily="2" charset="0"/>
              </a:rPr>
              <a:t> intensity = Risk Score</a:t>
            </a:r>
            <a:r>
              <a:rPr lang="en-IN" sz="1600" dirty="0">
                <a:latin typeface="Segoe UI Variable Display Semil" pitchFamily="2" charset="0"/>
              </a:rPr>
              <a:t> (red = risky, blue = safe)</a:t>
            </a:r>
          </a:p>
          <a:p>
            <a:r>
              <a:rPr lang="en-IN" sz="1600" dirty="0">
                <a:latin typeface="Segoe UI Variable Display Semil" pitchFamily="2" charset="0"/>
              </a:rPr>
              <a:t>Interactive </a:t>
            </a:r>
            <a:r>
              <a:rPr lang="en-IN" sz="1600" dirty="0" err="1">
                <a:latin typeface="Segoe UI Variable Display Semil" pitchFamily="2" charset="0"/>
              </a:rPr>
              <a:t>InfoBox</a:t>
            </a:r>
            <a:r>
              <a:rPr lang="en-IN" sz="1600" dirty="0">
                <a:latin typeface="Segoe UI Variable Display Semil" pitchFamily="2" charset="0"/>
              </a:rPr>
              <a:t> (on click):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Wallet metadata (risk, blockchain, stats)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Edge metadata (transaction details)</a:t>
            </a:r>
          </a:p>
          <a:p>
            <a:r>
              <a:rPr lang="en-IN" sz="1600" dirty="0">
                <a:latin typeface="Segoe UI Variable Display Semil" pitchFamily="2" charset="0"/>
              </a:rPr>
              <a:t>Export as interactive </a:t>
            </a:r>
            <a:r>
              <a:rPr lang="en-IN" sz="1600" b="1" dirty="0">
                <a:latin typeface="Segoe UI Variable Display Semil" pitchFamily="2" charset="0"/>
              </a:rPr>
              <a:t>HTML dashboard</a:t>
            </a:r>
            <a:r>
              <a:rPr lang="en-IN" sz="1600" dirty="0">
                <a:latin typeface="Segoe UI Variable Display Semil" pitchFamily="2" charset="0"/>
              </a:rPr>
              <a:t> (wallet_graph.html)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944D90-AB1A-B428-54A6-F8A4AC3E925D}"/>
              </a:ext>
            </a:extLst>
          </p:cNvPr>
          <p:cNvSpPr/>
          <p:nvPr/>
        </p:nvSpPr>
        <p:spPr>
          <a:xfrm>
            <a:off x="493059" y="842682"/>
            <a:ext cx="4787153" cy="30469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806818-B983-A0AD-0987-F14CD0A1E59B}"/>
              </a:ext>
            </a:extLst>
          </p:cNvPr>
          <p:cNvSpPr/>
          <p:nvPr/>
        </p:nvSpPr>
        <p:spPr>
          <a:xfrm>
            <a:off x="493058" y="3955240"/>
            <a:ext cx="4787153" cy="28007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E6F80A-8215-1E57-B56D-2C8DD939012D}"/>
              </a:ext>
            </a:extLst>
          </p:cNvPr>
          <p:cNvSpPr/>
          <p:nvPr/>
        </p:nvSpPr>
        <p:spPr>
          <a:xfrm>
            <a:off x="6552143" y="790698"/>
            <a:ext cx="4787153" cy="26720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84B47-0F14-503A-124D-D5AF0910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43" y="3714319"/>
            <a:ext cx="4517154" cy="2235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F2689B-08E3-9DD1-313C-F824BFC3A6DC}"/>
              </a:ext>
            </a:extLst>
          </p:cNvPr>
          <p:cNvSpPr txBox="1"/>
          <p:nvPr/>
        </p:nvSpPr>
        <p:spPr>
          <a:xfrm>
            <a:off x="6642847" y="6078071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Segoe UI Variable Display Semil" pitchFamily="2" charset="0"/>
              </a:rPr>
              <a:t>Actual snippet from graph (notice clusters of high risk wallets – helps us recognize organized risky entities)</a:t>
            </a:r>
          </a:p>
        </p:txBody>
      </p:sp>
    </p:spTree>
    <p:extLst>
      <p:ext uri="{BB962C8B-B14F-4D97-AF65-F5344CB8AC3E}">
        <p14:creationId xmlns:p14="http://schemas.microsoft.com/office/powerpoint/2010/main" val="9464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783B8-95E8-C25E-2DF0-C6361A53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6983B-1C64-3017-A3CE-BF5DFACEB956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MCP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A5BB6-23CF-A128-F138-96CA21494B48}"/>
              </a:ext>
            </a:extLst>
          </p:cNvPr>
          <p:cNvSpPr txBox="1"/>
          <p:nvPr/>
        </p:nvSpPr>
        <p:spPr>
          <a:xfrm>
            <a:off x="628058" y="1096555"/>
            <a:ext cx="4517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Purpose</a:t>
            </a:r>
            <a:r>
              <a:rPr lang="en-IN" sz="1600" dirty="0">
                <a:latin typeface="Segoe UI Variable Display Semil" pitchFamily="2" charset="0"/>
              </a:rPr>
              <a:t>: Provides modular tools to interact with DB and wallet graph for AML checks.</a:t>
            </a:r>
          </a:p>
          <a:p>
            <a:r>
              <a:rPr lang="en-IN" sz="1600" b="1" dirty="0">
                <a:latin typeface="Segoe UI Variable Display Semil" pitchFamily="2" charset="0"/>
              </a:rPr>
              <a:t>Implemented Tools: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DB Schema Tool (</a:t>
            </a:r>
            <a:r>
              <a:rPr lang="en-IN" sz="1600" b="1" dirty="0" err="1">
                <a:latin typeface="Segoe UI Variable Display Semil" pitchFamily="2" charset="0"/>
              </a:rPr>
              <a:t>db_schema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Returns schema of AML database (tables + columns).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Ensures the agent knows what to query.</a:t>
            </a:r>
          </a:p>
          <a:p>
            <a:r>
              <a:rPr lang="en-IN" sz="1600" b="1" dirty="0">
                <a:latin typeface="Segoe UI Variable Display Semil" pitchFamily="2" charset="0"/>
              </a:rPr>
              <a:t>DB Query Tool (</a:t>
            </a:r>
            <a:r>
              <a:rPr lang="en-IN" sz="1600" b="1" dirty="0" err="1">
                <a:latin typeface="Segoe UI Variable Display Semil" pitchFamily="2" charset="0"/>
              </a:rPr>
              <a:t>db_query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Executes SQL queries (SELECT/INSERT/UPDATE/DELETE).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Returns results in JSON for easy consumption.</a:t>
            </a:r>
          </a:p>
          <a:p>
            <a:r>
              <a:rPr lang="en-IN" sz="1600" b="1" dirty="0">
                <a:latin typeface="Segoe UI Variable Display Semil" pitchFamily="2" charset="0"/>
              </a:rPr>
              <a:t>Graph Builder Tool (</a:t>
            </a:r>
            <a:r>
              <a:rPr lang="en-IN" sz="1600" b="1" dirty="0" err="1">
                <a:latin typeface="Segoe UI Variable Display Semil" pitchFamily="2" charset="0"/>
              </a:rPr>
              <a:t>build_wallet_graph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Loads pre-built wallet transaction graph (</a:t>
            </a:r>
            <a:r>
              <a:rPr lang="en-IN" sz="1600" dirty="0" err="1">
                <a:latin typeface="Segoe UI Variable Display Semil" pitchFamily="2" charset="0"/>
              </a:rPr>
              <a:t>wallet_graph.pkl</a:t>
            </a:r>
            <a:r>
              <a:rPr lang="en-IN" sz="1600" dirty="0">
                <a:latin typeface="Segoe UI Variable Display Semil" pitchFamily="2" charset="0"/>
              </a:rPr>
              <a:t>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Extracts subgraph (</a:t>
            </a:r>
            <a:r>
              <a:rPr lang="en-IN" sz="1600" dirty="0" err="1">
                <a:latin typeface="Segoe UI Variable Display Semil" pitchFamily="2" charset="0"/>
              </a:rPr>
              <a:t>neighbors</a:t>
            </a:r>
            <a:r>
              <a:rPr lang="en-IN" sz="1600" dirty="0">
                <a:latin typeface="Segoe UI Variable Display Semil" pitchFamily="2" charset="0"/>
              </a:rPr>
              <a:t> up to </a:t>
            </a:r>
            <a:r>
              <a:rPr lang="en-IN" sz="1600" i="1" dirty="0">
                <a:latin typeface="Segoe UI Variable Display Semil" pitchFamily="2" charset="0"/>
              </a:rPr>
              <a:t>N</a:t>
            </a:r>
            <a:r>
              <a:rPr lang="en-IN" sz="1600" dirty="0">
                <a:latin typeface="Segoe UI Variable Display Semil" pitchFamily="2" charset="0"/>
              </a:rPr>
              <a:t> hops).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Visualizes using </a:t>
            </a:r>
            <a:r>
              <a:rPr lang="en-IN" sz="1600" b="1" dirty="0" err="1">
                <a:latin typeface="Segoe UI Variable Display Semil" pitchFamily="2" charset="0"/>
              </a:rPr>
              <a:t>PyVis</a:t>
            </a:r>
            <a:r>
              <a:rPr lang="en-IN" sz="1600" dirty="0">
                <a:latin typeface="Segoe UI Variable Display Semil" pitchFamily="2" charset="0"/>
              </a:rPr>
              <a:t> → generates interactive HTML graph.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C4396-F898-1495-3075-399EDB9E8394}"/>
              </a:ext>
            </a:extLst>
          </p:cNvPr>
          <p:cNvSpPr/>
          <p:nvPr/>
        </p:nvSpPr>
        <p:spPr>
          <a:xfrm>
            <a:off x="493059" y="842681"/>
            <a:ext cx="4787153" cy="47781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00ABE-A6BA-45C3-45AF-DE9F6DC5EA48}"/>
              </a:ext>
            </a:extLst>
          </p:cNvPr>
          <p:cNvSpPr/>
          <p:nvPr/>
        </p:nvSpPr>
        <p:spPr>
          <a:xfrm>
            <a:off x="6552143" y="790698"/>
            <a:ext cx="4787153" cy="26720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189E5-4715-F913-7FC6-7533F4455843}"/>
              </a:ext>
            </a:extLst>
          </p:cNvPr>
          <p:cNvSpPr txBox="1"/>
          <p:nvPr/>
        </p:nvSpPr>
        <p:spPr>
          <a:xfrm>
            <a:off x="6624918" y="908252"/>
            <a:ext cx="45361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Segoe UI Variable Display Semil" pitchFamily="2" charset="0"/>
              </a:rPr>
              <a:t>Highlights:</a:t>
            </a:r>
          </a:p>
          <a:p>
            <a:r>
              <a:rPr lang="en-IN" sz="1800" dirty="0">
                <a:latin typeface="Segoe UI Variable Display Semil" pitchFamily="2" charset="0"/>
              </a:rPr>
              <a:t>Designed for </a:t>
            </a:r>
            <a:r>
              <a:rPr lang="en-IN" sz="1800" b="1" dirty="0">
                <a:latin typeface="Segoe UI Variable Display Semil" pitchFamily="2" charset="0"/>
              </a:rPr>
              <a:t>agentic workflows</a:t>
            </a:r>
            <a:r>
              <a:rPr lang="en-IN" sz="1800" dirty="0">
                <a:latin typeface="Segoe UI Variable Display Semil" pitchFamily="2" charset="0"/>
              </a:rPr>
              <a:t> (agents can discover schema, then query).</a:t>
            </a:r>
          </a:p>
          <a:p>
            <a:r>
              <a:rPr lang="en-IN" sz="1800" dirty="0">
                <a:latin typeface="Segoe UI Variable Display Semil" pitchFamily="2" charset="0"/>
              </a:rPr>
              <a:t>Modular structure → easily extendable with new AML checks (heuristics, ML, </a:t>
            </a:r>
            <a:r>
              <a:rPr lang="en-IN" sz="1800">
                <a:latin typeface="Segoe UI Variable Display Semil" pitchFamily="2" charset="0"/>
              </a:rPr>
              <a:t>etc.).</a:t>
            </a:r>
            <a:endParaRPr lang="en-IN" sz="1800" dirty="0">
              <a:latin typeface="Segoe UI Variable Display Semi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97FE9-92F1-D1DF-AE8B-15FC9B598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3079-0B67-8F37-DD24-A4B8FBD471F2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Scheduler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7487C-7C44-ADD9-89B3-D41A30B36E0B}"/>
              </a:ext>
            </a:extLst>
          </p:cNvPr>
          <p:cNvSpPr txBox="1"/>
          <p:nvPr/>
        </p:nvSpPr>
        <p:spPr>
          <a:xfrm>
            <a:off x="673412" y="695577"/>
            <a:ext cx="46157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Purpose</a:t>
            </a:r>
          </a:p>
          <a:p>
            <a:r>
              <a:rPr lang="en-IN" sz="1600" dirty="0">
                <a:latin typeface="Segoe UI Variable Display Semil" pitchFamily="2" charset="0"/>
              </a:rPr>
              <a:t>Ensure </a:t>
            </a:r>
            <a:r>
              <a:rPr lang="en-IN" sz="1600" b="1" dirty="0">
                <a:latin typeface="Segoe UI Variable Display Semil" pitchFamily="2" charset="0"/>
              </a:rPr>
              <a:t>continuous refresh</a:t>
            </a:r>
            <a:r>
              <a:rPr lang="en-IN" sz="1600" dirty="0">
                <a:latin typeface="Segoe UI Variable Display Semil" pitchFamily="2" charset="0"/>
              </a:rPr>
              <a:t> of AML data sources</a:t>
            </a:r>
          </a:p>
          <a:p>
            <a:r>
              <a:rPr lang="en-IN" sz="1600" dirty="0">
                <a:latin typeface="Segoe UI Variable Display Semil" pitchFamily="2" charset="0"/>
              </a:rPr>
              <a:t>Automate </a:t>
            </a:r>
            <a:r>
              <a:rPr lang="en-IN" sz="1600" b="1" dirty="0">
                <a:latin typeface="Segoe UI Variable Display Semil" pitchFamily="2" charset="0"/>
              </a:rPr>
              <a:t>heuristic checks</a:t>
            </a:r>
            <a:r>
              <a:rPr lang="en-IN" sz="1600" dirty="0">
                <a:latin typeface="Segoe UI Variable Display Semil" pitchFamily="2" charset="0"/>
              </a:rPr>
              <a:t> and </a:t>
            </a:r>
            <a:r>
              <a:rPr lang="en-IN" sz="1600" b="1" dirty="0">
                <a:latin typeface="Segoe UI Variable Display Semil" pitchFamily="2" charset="0"/>
              </a:rPr>
              <a:t>sanctions list updates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dirty="0">
                <a:latin typeface="Segoe UI Variable Display Semil" pitchFamily="2" charset="0"/>
              </a:rPr>
              <a:t>Minimize manual intervention → always up-to-date intelligence</a:t>
            </a: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r>
              <a:rPr lang="en-IN" sz="1600" b="1" dirty="0">
                <a:latin typeface="Segoe UI Variable Display Semil" pitchFamily="2" charset="0"/>
              </a:rPr>
              <a:t>Scheduling Strategy</a:t>
            </a:r>
          </a:p>
          <a:p>
            <a:r>
              <a:rPr lang="en-IN" sz="1600" b="1" dirty="0">
                <a:latin typeface="Segoe UI Variable Display Semil" pitchFamily="2" charset="0"/>
              </a:rPr>
              <a:t>Heuristic Checks (Mixer, Peeling Chains, Structuring)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every </a:t>
            </a:r>
            <a:r>
              <a:rPr lang="en-IN" sz="1600" b="1" dirty="0">
                <a:latin typeface="Segoe UI Variable Display Semil" pitchFamily="2" charset="0"/>
              </a:rPr>
              <a:t>6 hours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OFAC Sanctions List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</a:t>
            </a:r>
            <a:r>
              <a:rPr lang="en-IN" sz="1600" b="1" dirty="0">
                <a:latin typeface="Segoe UI Variable Display Semil" pitchFamily="2" charset="0"/>
              </a:rPr>
              <a:t>daily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Third-Party Data Sources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every </a:t>
            </a:r>
            <a:r>
              <a:rPr lang="en-IN" sz="1600" b="1" dirty="0">
                <a:latin typeface="Segoe UI Variable Display Semil" pitchFamily="2" charset="0"/>
              </a:rPr>
              <a:t>12 hours</a:t>
            </a:r>
            <a:endParaRPr lang="en-IN" sz="1600" dirty="0">
              <a:latin typeface="Segoe UI Variable Display Semil" pitchFamily="2" charset="0"/>
            </a:endParaRP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r>
              <a:rPr lang="en-IN" sz="1600" b="1" dirty="0">
                <a:latin typeface="Segoe UI Variable Display Semil" pitchFamily="2" charset="0"/>
              </a:rPr>
              <a:t>Implementation Highlights</a:t>
            </a:r>
          </a:p>
          <a:p>
            <a:r>
              <a:rPr lang="en-IN" sz="1600" dirty="0">
                <a:latin typeface="Segoe UI Variable Display Semil" pitchFamily="2" charset="0"/>
              </a:rPr>
              <a:t>Implemented with </a:t>
            </a:r>
            <a:r>
              <a:rPr lang="en-IN" sz="1600" b="1" dirty="0" err="1">
                <a:latin typeface="Segoe UI Variable Display Semil" pitchFamily="2" charset="0"/>
              </a:rPr>
              <a:t>APScheduler</a:t>
            </a:r>
            <a:r>
              <a:rPr lang="en-IN" sz="1600" dirty="0">
                <a:latin typeface="Segoe UI Variable Display Semil" pitchFamily="2" charset="0"/>
              </a:rPr>
              <a:t> (</a:t>
            </a:r>
            <a:r>
              <a:rPr lang="en-IN" sz="1600" dirty="0" err="1">
                <a:latin typeface="Segoe UI Variable Display Semil" pitchFamily="2" charset="0"/>
              </a:rPr>
              <a:t>BlockingScheduler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r>
              <a:rPr lang="en-IN" sz="1600" dirty="0">
                <a:latin typeface="Segoe UI Variable Display Semil" pitchFamily="2" charset="0"/>
              </a:rPr>
              <a:t>Scripts are run via </a:t>
            </a:r>
            <a:r>
              <a:rPr lang="en-IN" sz="1600" b="1" dirty="0">
                <a:latin typeface="Segoe UI Variable Display Semil" pitchFamily="2" charset="0"/>
              </a:rPr>
              <a:t>subprocess</a:t>
            </a:r>
            <a:r>
              <a:rPr lang="en-IN" sz="1600" dirty="0">
                <a:latin typeface="Segoe UI Variable Display Semil" pitchFamily="2" charset="0"/>
              </a:rPr>
              <a:t> (isolated execution)</a:t>
            </a:r>
          </a:p>
          <a:p>
            <a:r>
              <a:rPr lang="en-IN" sz="1600" dirty="0">
                <a:latin typeface="Segoe UI Variable Display Semil" pitchFamily="2" charset="0"/>
              </a:rPr>
              <a:t>Logs include: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[INFO]</a:t>
            </a:r>
            <a:r>
              <a:rPr lang="en-IN" sz="1600" dirty="0">
                <a:latin typeface="Segoe UI Variable Display Semil" pitchFamily="2" charset="0"/>
              </a:rPr>
              <a:t> → job started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[SUCCESS]</a:t>
            </a:r>
            <a:r>
              <a:rPr lang="en-IN" sz="1600" dirty="0">
                <a:latin typeface="Segoe UI Variable Display Semil" pitchFamily="2" charset="0"/>
              </a:rPr>
              <a:t> → job finished correctly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[ERROR] / [EXCEPTION]</a:t>
            </a:r>
            <a:r>
              <a:rPr lang="en-IN" sz="1600" dirty="0">
                <a:latin typeface="Segoe UI Variable Display Semil" pitchFamily="2" charset="0"/>
              </a:rPr>
              <a:t> → debugging info</a:t>
            </a: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3048C-E77F-F2B3-E54D-78E9F10AC3F4}"/>
              </a:ext>
            </a:extLst>
          </p:cNvPr>
          <p:cNvSpPr txBox="1"/>
          <p:nvPr/>
        </p:nvSpPr>
        <p:spPr>
          <a:xfrm>
            <a:off x="6218838" y="695577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Segoe UI Variable Display Semil" pitchFamily="2" charset="0"/>
              </a:rPr>
              <a:t>		</a:t>
            </a:r>
            <a:r>
              <a:rPr lang="en-IN" sz="1600" b="1" dirty="0">
                <a:latin typeface="Segoe UI Variable Display Semil" pitchFamily="2" charset="0"/>
              </a:rPr>
              <a:t>Benefits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Reliability</a:t>
            </a:r>
            <a:r>
              <a:rPr lang="en-IN" sz="1600" dirty="0">
                <a:latin typeface="Segoe UI Variable Display Semil" pitchFamily="2" charset="0"/>
              </a:rPr>
              <a:t>: Jobs repeat on fixed intervals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 Easy to add new scripts to schedule</a:t>
            </a:r>
          </a:p>
          <a:p>
            <a:r>
              <a:rPr lang="en-IN" sz="1600" b="1" dirty="0">
                <a:latin typeface="Segoe UI Variable Display Semil" pitchFamily="2" charset="0"/>
              </a:rPr>
              <a:t>Auditability</a:t>
            </a:r>
            <a:r>
              <a:rPr lang="en-IN" sz="1600" dirty="0">
                <a:latin typeface="Segoe UI Variable Display Semil" pitchFamily="2" charset="0"/>
              </a:rPr>
              <a:t>: Logged outputs aid debugging and monitoring</a:t>
            </a:r>
          </a:p>
          <a:p>
            <a:r>
              <a:rPr lang="en-IN" sz="1600" b="1" dirty="0">
                <a:latin typeface="Segoe UI Variable Display Semil" pitchFamily="2" charset="0"/>
              </a:rPr>
              <a:t>Integration</a:t>
            </a:r>
            <a:r>
              <a:rPr lang="en-IN" sz="1600" dirty="0">
                <a:latin typeface="Segoe UI Variable Display Semil" pitchFamily="2" charset="0"/>
              </a:rPr>
              <a:t>: Feeds latest data into </a:t>
            </a:r>
            <a:r>
              <a:rPr lang="en-IN" sz="1600" b="1" dirty="0">
                <a:latin typeface="Segoe UI Variable Display Semil" pitchFamily="2" charset="0"/>
              </a:rPr>
              <a:t>AML check endpoint</a:t>
            </a:r>
            <a:r>
              <a:rPr lang="en-IN" sz="1600" dirty="0">
                <a:latin typeface="Segoe UI Variable Display Semil" pitchFamily="2" charset="0"/>
              </a:rPr>
              <a:t> and </a:t>
            </a:r>
            <a:r>
              <a:rPr lang="en-IN" sz="1600" b="1" dirty="0">
                <a:latin typeface="Segoe UI Variable Display Semil" pitchFamily="2" charset="0"/>
              </a:rPr>
              <a:t>wallet graph</a:t>
            </a:r>
            <a:endParaRPr lang="en-IN" sz="1600" dirty="0">
              <a:latin typeface="Segoe UI Variable Display Semil" pitchFamily="2" charset="0"/>
            </a:endParaRP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u="sng" dirty="0">
                <a:latin typeface="Segoe UI Variable Display Semil" pitchFamily="2" charset="0"/>
              </a:rPr>
              <a:t>This ensures that your </a:t>
            </a:r>
            <a:r>
              <a:rPr lang="en-IN" sz="1600" b="1" u="sng" dirty="0">
                <a:latin typeface="Segoe UI Variable Display Semil" pitchFamily="2" charset="0"/>
              </a:rPr>
              <a:t>AML pipeline stays live, current, and trustworthy</a:t>
            </a:r>
            <a:r>
              <a:rPr lang="en-IN" sz="1600" u="sng" dirty="0">
                <a:latin typeface="Segoe UI Variable Display Semil" pitchFamily="2" charset="0"/>
              </a:rPr>
              <a:t> without requiring manual execution.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F88BBD-A159-54CE-8936-D39089DA1273}"/>
              </a:ext>
            </a:extLst>
          </p:cNvPr>
          <p:cNvSpPr/>
          <p:nvPr/>
        </p:nvSpPr>
        <p:spPr>
          <a:xfrm>
            <a:off x="502024" y="695576"/>
            <a:ext cx="4787153" cy="15782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0FA9AD-D650-3E2F-508D-4B3CAC6BC4DC}"/>
              </a:ext>
            </a:extLst>
          </p:cNvPr>
          <p:cNvSpPr/>
          <p:nvPr/>
        </p:nvSpPr>
        <p:spPr>
          <a:xfrm>
            <a:off x="582707" y="2384612"/>
            <a:ext cx="4787153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8F9028-3D23-8252-ADED-719CCCC22C98}"/>
              </a:ext>
            </a:extLst>
          </p:cNvPr>
          <p:cNvSpPr/>
          <p:nvPr/>
        </p:nvSpPr>
        <p:spPr>
          <a:xfrm>
            <a:off x="582706" y="4386522"/>
            <a:ext cx="4787153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15B4E4-0FC1-2E20-A323-C100AB5C57C7}"/>
              </a:ext>
            </a:extLst>
          </p:cNvPr>
          <p:cNvSpPr/>
          <p:nvPr/>
        </p:nvSpPr>
        <p:spPr>
          <a:xfrm>
            <a:off x="6218837" y="695576"/>
            <a:ext cx="5704222" cy="15782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3962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4CF4-BC52-EE6E-4B38-9639C21E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4CDF6-A693-73FA-39D4-9608CC4CE193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47BCB-D08A-7A1C-0D1C-E66CCC558C96}"/>
              </a:ext>
            </a:extLst>
          </p:cNvPr>
          <p:cNvSpPr txBox="1"/>
          <p:nvPr/>
        </p:nvSpPr>
        <p:spPr>
          <a:xfrm>
            <a:off x="673412" y="695577"/>
            <a:ext cx="46157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Machine Learning (ML) Model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Move from local training → </a:t>
            </a:r>
            <a:r>
              <a:rPr lang="en-IN" sz="1600" b="1" dirty="0">
                <a:latin typeface="Segoe UI Variable Display Semil" pitchFamily="2" charset="0"/>
              </a:rPr>
              <a:t>distributed training</a:t>
            </a:r>
            <a:r>
              <a:rPr lang="en-IN" sz="1600" dirty="0">
                <a:latin typeface="Segoe UI Variable Display Semil" pitchFamily="2" charset="0"/>
              </a:rPr>
              <a:t> (GPU clusters, cloud ML pipelines)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Implement </a:t>
            </a:r>
            <a:r>
              <a:rPr lang="en-IN" sz="1600" b="1" dirty="0">
                <a:latin typeface="Segoe UI Variable Display Semil" pitchFamily="2" charset="0"/>
              </a:rPr>
              <a:t>model serving</a:t>
            </a:r>
            <a:r>
              <a:rPr lang="en-IN" sz="1600" dirty="0">
                <a:latin typeface="Segoe UI Variable Display Semil" pitchFamily="2" charset="0"/>
              </a:rPr>
              <a:t> using REST/</a:t>
            </a:r>
            <a:r>
              <a:rPr lang="en-IN" sz="1600" dirty="0" err="1">
                <a:latin typeface="Segoe UI Variable Display Semil" pitchFamily="2" charset="0"/>
              </a:rPr>
              <a:t>gRPC</a:t>
            </a:r>
            <a:r>
              <a:rPr lang="en-IN" sz="1600" dirty="0">
                <a:latin typeface="Segoe UI Variable Display Semil" pitchFamily="2" charset="0"/>
              </a:rPr>
              <a:t> with </a:t>
            </a:r>
            <a:r>
              <a:rPr lang="en-IN" sz="1600" b="1" dirty="0">
                <a:latin typeface="Segoe UI Variable Display Semil" pitchFamily="2" charset="0"/>
              </a:rPr>
              <a:t>TensorFlow Serving / </a:t>
            </a:r>
            <a:r>
              <a:rPr lang="en-IN" sz="1600" b="1" dirty="0" err="1">
                <a:latin typeface="Segoe UI Variable Display Semil" pitchFamily="2" charset="0"/>
              </a:rPr>
              <a:t>TorchServe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Integrate </a:t>
            </a:r>
            <a:r>
              <a:rPr lang="en-IN" sz="1600" b="1" dirty="0">
                <a:latin typeface="Segoe UI Variable Display Semil" pitchFamily="2" charset="0"/>
              </a:rPr>
              <a:t>continuous learning</a:t>
            </a:r>
            <a:r>
              <a:rPr lang="en-IN" sz="1600" dirty="0">
                <a:latin typeface="Segoe UI Variable Display Semil" pitchFamily="2" charset="0"/>
              </a:rPr>
              <a:t> from new flagged wallets and regulatory data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pPr algn="ctr"/>
            <a:r>
              <a:rPr lang="en-IN" sz="1600" b="1" dirty="0">
                <a:latin typeface="Segoe UI Variable Display Semil" pitchFamily="2" charset="0"/>
              </a:rPr>
              <a:t>Graph Builder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Shift from </a:t>
            </a:r>
            <a:r>
              <a:rPr lang="en-IN" sz="1600" b="1" dirty="0" err="1">
                <a:latin typeface="Segoe UI Variable Display Semil" pitchFamily="2" charset="0"/>
              </a:rPr>
              <a:t>NetworkX</a:t>
            </a:r>
            <a:r>
              <a:rPr lang="en-IN" sz="1600" b="1" dirty="0">
                <a:latin typeface="Segoe UI Variable Display Semil" pitchFamily="2" charset="0"/>
              </a:rPr>
              <a:t> prototype</a:t>
            </a:r>
            <a:r>
              <a:rPr lang="en-IN" sz="1600" dirty="0">
                <a:latin typeface="Segoe UI Variable Display Semil" pitchFamily="2" charset="0"/>
              </a:rPr>
              <a:t> → </a:t>
            </a:r>
            <a:r>
              <a:rPr lang="en-IN" sz="1600" b="1" dirty="0">
                <a:latin typeface="Segoe UI Variable Display Semil" pitchFamily="2" charset="0"/>
              </a:rPr>
              <a:t>Neo4j / </a:t>
            </a:r>
            <a:r>
              <a:rPr lang="en-IN" sz="1600" b="1" dirty="0" err="1">
                <a:latin typeface="Segoe UI Variable Display Semil" pitchFamily="2" charset="0"/>
              </a:rPr>
              <a:t>TigerGraph</a:t>
            </a:r>
            <a:r>
              <a:rPr lang="en-IN" sz="1600" dirty="0">
                <a:latin typeface="Segoe UI Variable Display Semil" pitchFamily="2" charset="0"/>
              </a:rPr>
              <a:t> for production graph storage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Support </a:t>
            </a:r>
            <a:r>
              <a:rPr lang="en-IN" sz="1600" b="1" dirty="0">
                <a:latin typeface="Segoe UI Variable Display Semil" pitchFamily="2" charset="0"/>
              </a:rPr>
              <a:t>real-time graph updates</a:t>
            </a:r>
            <a:r>
              <a:rPr lang="en-IN" sz="1600" dirty="0">
                <a:latin typeface="Segoe UI Variable Display Semil" pitchFamily="2" charset="0"/>
              </a:rPr>
              <a:t> (streaming transactions)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Enable </a:t>
            </a:r>
            <a:r>
              <a:rPr lang="en-IN" sz="1600" b="1" dirty="0">
                <a:latin typeface="Segoe UI Variable Display Semil" pitchFamily="2" charset="0"/>
              </a:rPr>
              <a:t>graph embeddings</a:t>
            </a:r>
            <a:r>
              <a:rPr lang="en-IN" sz="1600" dirty="0">
                <a:latin typeface="Segoe UI Variable Display Semil" pitchFamily="2" charset="0"/>
              </a:rPr>
              <a:t> for faster risk scoring and anomaly detection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546B3-804E-DF16-DE87-25F4C94DD57D}"/>
              </a:ext>
            </a:extLst>
          </p:cNvPr>
          <p:cNvSpPr txBox="1"/>
          <p:nvPr/>
        </p:nvSpPr>
        <p:spPr>
          <a:xfrm>
            <a:off x="6218838" y="695577"/>
            <a:ext cx="6096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Heuristic Checks</a:t>
            </a:r>
          </a:p>
          <a:p>
            <a:r>
              <a:rPr lang="en-IN" sz="1600" b="1" dirty="0">
                <a:latin typeface="Segoe UI Variable Display Semil" pitchFamily="2" charset="0"/>
              </a:rPr>
              <a:t>Expansion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Add </a:t>
            </a:r>
            <a:r>
              <a:rPr lang="en-IN" sz="1600" b="1" dirty="0">
                <a:latin typeface="Segoe UI Variable Display Semil" pitchFamily="2" charset="0"/>
              </a:rPr>
              <a:t>more heuristics</a:t>
            </a:r>
            <a:r>
              <a:rPr lang="en-IN" sz="1600" dirty="0">
                <a:latin typeface="Segoe UI Variable Display Semil" pitchFamily="2" charset="0"/>
              </a:rPr>
              <a:t> (e.g., layering, transaction velocity analysis, cross-chain swaps)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Integrate </a:t>
            </a:r>
            <a:r>
              <a:rPr lang="en-IN" sz="1600" b="1" dirty="0">
                <a:latin typeface="Segoe UI Variable Display Semil" pitchFamily="2" charset="0"/>
              </a:rPr>
              <a:t>dynamic thresholds</a:t>
            </a:r>
            <a:r>
              <a:rPr lang="en-IN" sz="1600" dirty="0">
                <a:latin typeface="Segoe UI Variable Display Semil" pitchFamily="2" charset="0"/>
              </a:rPr>
              <a:t> (adaptive based on recent network activity)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Automate with </a:t>
            </a:r>
            <a:r>
              <a:rPr lang="en-IN" sz="1600" b="1" dirty="0">
                <a:latin typeface="Segoe UI Variable Display Semil" pitchFamily="2" charset="0"/>
              </a:rPr>
              <a:t>rule engine</a:t>
            </a:r>
            <a:r>
              <a:rPr lang="en-IN" sz="1600" dirty="0">
                <a:latin typeface="Segoe UI Variable Display Semil" pitchFamily="2" charset="0"/>
              </a:rPr>
              <a:t> for flexible policy updates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		System-Level Enhancements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Monitoring &amp; Logging</a:t>
            </a:r>
            <a:r>
              <a:rPr lang="en-IN" sz="1600" dirty="0">
                <a:latin typeface="Segoe UI Variable Display Semil" pitchFamily="2" charset="0"/>
              </a:rPr>
              <a:t> → Prometheus + Grafana dashboards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Scaling</a:t>
            </a:r>
            <a:r>
              <a:rPr lang="en-IN" sz="1600" dirty="0">
                <a:latin typeface="Segoe UI Variable Display Semil" pitchFamily="2" charset="0"/>
              </a:rPr>
              <a:t> → Containerization (Docker) + orchestration (Kubernetes)</a:t>
            </a:r>
          </a:p>
          <a:p>
            <a:r>
              <a:rPr lang="en-IN" sz="1600" b="1" dirty="0">
                <a:latin typeface="Segoe UI Variable Display Semil" pitchFamily="2" charset="0"/>
              </a:rPr>
              <a:t>Data Pipelines</a:t>
            </a:r>
            <a:r>
              <a:rPr lang="en-IN" sz="1600" dirty="0">
                <a:latin typeface="Segoe UI Variable Display Semil" pitchFamily="2" charset="0"/>
              </a:rPr>
              <a:t> → Apache Kafka for real-time ingestion from blockchain nodes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Security</a:t>
            </a:r>
            <a:r>
              <a:rPr lang="en-IN" sz="1600" dirty="0">
                <a:latin typeface="Segoe UI Variable Display Semil" pitchFamily="2" charset="0"/>
              </a:rPr>
              <a:t> → Role-based access, encrypted storage of wallet data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0A44E-1A58-B9AD-E0BB-63D94A1CB086}"/>
              </a:ext>
            </a:extLst>
          </p:cNvPr>
          <p:cNvSpPr/>
          <p:nvPr/>
        </p:nvSpPr>
        <p:spPr>
          <a:xfrm>
            <a:off x="502024" y="695576"/>
            <a:ext cx="4787153" cy="21736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F8E0DC-1DA9-12DD-953F-170D4B15F7D7}"/>
              </a:ext>
            </a:extLst>
          </p:cNvPr>
          <p:cNvSpPr/>
          <p:nvPr/>
        </p:nvSpPr>
        <p:spPr>
          <a:xfrm>
            <a:off x="502024" y="3153694"/>
            <a:ext cx="4787153" cy="19898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6A13E-6B1B-6E95-9EE5-08D7FE0A4A6F}"/>
              </a:ext>
            </a:extLst>
          </p:cNvPr>
          <p:cNvSpPr/>
          <p:nvPr/>
        </p:nvSpPr>
        <p:spPr>
          <a:xfrm>
            <a:off x="6218837" y="2869214"/>
            <a:ext cx="5704222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2A8248-310C-9162-4126-F7B3E9BC8C1B}"/>
              </a:ext>
            </a:extLst>
          </p:cNvPr>
          <p:cNvSpPr/>
          <p:nvPr/>
        </p:nvSpPr>
        <p:spPr>
          <a:xfrm>
            <a:off x="6218836" y="695576"/>
            <a:ext cx="5916014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29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1203</Words>
  <Application>Microsoft Office PowerPoint</Application>
  <PresentationFormat>Widescreen</PresentationFormat>
  <Paragraphs>198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 Black</vt:lpstr>
      <vt:lpstr>Segoe UI Semibold</vt:lpstr>
      <vt:lpstr>Segoe UI Semilight</vt:lpstr>
      <vt:lpstr>Segoe UI Variable Display Semil</vt:lpstr>
      <vt:lpstr>Office Theme</vt:lpstr>
      <vt:lpstr>AML Smart Contract Checks for Non-custodial Wallets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 darshan</dc:creator>
  <cp:lastModifiedBy>dev darshan</cp:lastModifiedBy>
  <cp:revision>51</cp:revision>
  <dcterms:created xsi:type="dcterms:W3CDTF">2025-09-20T14:00:52Z</dcterms:created>
  <dcterms:modified xsi:type="dcterms:W3CDTF">2025-09-23T10:01:50Z</dcterms:modified>
</cp:coreProperties>
</file>