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031c906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031c906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031c9062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031c9062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031c9062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031c9062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031c9062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031c9062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031c9062b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031c9062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031c9062b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031c9062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031c9062b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031c9062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How to get good grades in Prof Moody’s Class</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Sandhya Senthilkumar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Grades Distribution</a:t>
            </a:r>
            <a:endParaRPr/>
          </a:p>
        </p:txBody>
      </p:sp>
      <p:sp>
        <p:nvSpPr>
          <p:cNvPr id="74" name="Google Shape;74;p14"/>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overall grade distribution in the class without taking into account of specific factors is pretty evenly distributed, with just a handful more Ds and Fs in comparison to the As, Bs, and Cs that students took in the class. </a:t>
            </a:r>
            <a:endParaRPr/>
          </a:p>
        </p:txBody>
      </p:sp>
      <p:pic>
        <p:nvPicPr>
          <p:cNvPr id="75" name="Google Shape;75;p14"/>
          <p:cNvPicPr preferRelativeResize="0"/>
          <p:nvPr/>
        </p:nvPicPr>
        <p:blipFill>
          <a:blip r:embed="rId3">
            <a:alphaModFix/>
          </a:blip>
          <a:stretch>
            <a:fillRect/>
          </a:stretch>
        </p:blipFill>
        <p:spPr>
          <a:xfrm>
            <a:off x="5207838" y="732674"/>
            <a:ext cx="3136112" cy="3067926"/>
          </a:xfrm>
          <a:prstGeom prst="rect">
            <a:avLst/>
          </a:prstGeom>
          <a:noFill/>
          <a:ln>
            <a:noFill/>
          </a:ln>
        </p:spPr>
      </p:pic>
      <p:sp>
        <p:nvSpPr>
          <p:cNvPr id="76" name="Google Shape;76;p14"/>
          <p:cNvSpPr txBox="1"/>
          <p:nvPr/>
        </p:nvSpPr>
        <p:spPr>
          <a:xfrm>
            <a:off x="4711000" y="3751800"/>
            <a:ext cx="41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Proxima Nova"/>
                <a:ea typeface="Proxima Nova"/>
                <a:cs typeface="Proxima Nova"/>
                <a:sym typeface="Proxima Nova"/>
              </a:rPr>
              <a:t>barplot(table(moody$GRADE), col=rainbow(5), main="Bar Plot of Grades", xlab = "Grades", ylab = "Number of Students", border=NA, ylim=c(0, 200))</a:t>
            </a:r>
            <a:endParaRPr sz="9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Scores and Grades</a:t>
            </a:r>
            <a:endParaRPr/>
          </a:p>
        </p:txBody>
      </p:sp>
      <p:sp>
        <p:nvSpPr>
          <p:cNvPr id="82" name="Google Shape;82;p1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Taking a closer look at the distribution between the final grades and the actual numerical scores shows a very large overlap between the grades, which means that there are definitely some other factors affecting the students’ final grades outside of the actual scores. </a:t>
            </a:r>
            <a:endParaRPr/>
          </a:p>
        </p:txBody>
      </p:sp>
      <p:pic>
        <p:nvPicPr>
          <p:cNvPr id="83" name="Google Shape;83;p15"/>
          <p:cNvPicPr preferRelativeResize="0"/>
          <p:nvPr/>
        </p:nvPicPr>
        <p:blipFill>
          <a:blip r:embed="rId3">
            <a:alphaModFix/>
          </a:blip>
          <a:stretch>
            <a:fillRect/>
          </a:stretch>
        </p:blipFill>
        <p:spPr>
          <a:xfrm>
            <a:off x="4759002" y="483600"/>
            <a:ext cx="3569400" cy="3491799"/>
          </a:xfrm>
          <a:prstGeom prst="rect">
            <a:avLst/>
          </a:prstGeom>
          <a:noFill/>
          <a:ln>
            <a:noFill/>
          </a:ln>
        </p:spPr>
      </p:pic>
      <p:sp>
        <p:nvSpPr>
          <p:cNvPr id="84" name="Google Shape;84;p15"/>
          <p:cNvSpPr txBox="1"/>
          <p:nvPr/>
        </p:nvSpPr>
        <p:spPr>
          <a:xfrm>
            <a:off x="4541425" y="4120025"/>
            <a:ext cx="4305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900">
                <a:latin typeface="Proxima Nova"/>
                <a:ea typeface="Proxima Nova"/>
                <a:cs typeface="Proxima Nova"/>
                <a:sym typeface="Proxima Nova"/>
              </a:rPr>
              <a:t>boxplot(moody$PARTICIPATION~moody$GRADE, main = "Participation vs. Grade", xlab = "Participation", ylab = "Grade", col = rainbow(5))</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Participation and Grades</a:t>
            </a:r>
            <a:endParaRPr/>
          </a:p>
        </p:txBody>
      </p:sp>
      <p:sp>
        <p:nvSpPr>
          <p:cNvPr id="90" name="Google Shape;90;p16"/>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first factor I took a look at was the participation number versus the grade. The participation seems to play a pretty important role in the overall grade, with a higher participation grade corresponding to a higher letter grade. </a:t>
            </a:r>
            <a:endParaRPr/>
          </a:p>
        </p:txBody>
      </p:sp>
      <p:sp>
        <p:nvSpPr>
          <p:cNvPr id="91" name="Google Shape;91;p16"/>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900">
                <a:solidFill>
                  <a:srgbClr val="000000"/>
                </a:solidFill>
              </a:rPr>
              <a:t> </a:t>
            </a:r>
            <a:endParaRPr sz="900">
              <a:solidFill>
                <a:srgbClr val="000000"/>
              </a:solidFill>
            </a:endParaRPr>
          </a:p>
        </p:txBody>
      </p:sp>
      <p:pic>
        <p:nvPicPr>
          <p:cNvPr id="92" name="Google Shape;92;p16"/>
          <p:cNvPicPr preferRelativeResize="0"/>
          <p:nvPr/>
        </p:nvPicPr>
        <p:blipFill>
          <a:blip r:embed="rId3">
            <a:alphaModFix/>
          </a:blip>
          <a:stretch>
            <a:fillRect/>
          </a:stretch>
        </p:blipFill>
        <p:spPr>
          <a:xfrm>
            <a:off x="5190625" y="448200"/>
            <a:ext cx="3379174" cy="3305724"/>
          </a:xfrm>
          <a:prstGeom prst="rect">
            <a:avLst/>
          </a:prstGeom>
          <a:noFill/>
          <a:ln>
            <a:noFill/>
          </a:ln>
        </p:spPr>
      </p:pic>
      <p:sp>
        <p:nvSpPr>
          <p:cNvPr id="93" name="Google Shape;93;p16"/>
          <p:cNvSpPr txBox="1"/>
          <p:nvPr/>
        </p:nvSpPr>
        <p:spPr>
          <a:xfrm>
            <a:off x="5096175" y="3753925"/>
            <a:ext cx="3937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900">
                <a:latin typeface="Proxima Nova"/>
                <a:ea typeface="Proxima Nova"/>
                <a:cs typeface="Proxima Nova"/>
                <a:sym typeface="Proxima Nova"/>
              </a:rPr>
              <a:t>boxplot(moody$SCORE~moody$GRADE, main = "Scores vs. Grades", col = rainbow(5), xlab = "Grades", ylab = "Number of Students", ylim=c(0, 120))</a:t>
            </a:r>
            <a:endParaRPr sz="9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Participation and score</a:t>
            </a:r>
            <a:endParaRPr/>
          </a:p>
        </p:txBody>
      </p:sp>
      <p:sp>
        <p:nvSpPr>
          <p:cNvPr id="99" name="Google Shape;99;p1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 clearly plotted in the scatter plot, there is no correlation between participation in class and your overall score, which means there are other factors that influence the overall participation score that a student receives in the class. </a:t>
            </a:r>
            <a:endParaRPr/>
          </a:p>
        </p:txBody>
      </p:sp>
      <p:pic>
        <p:nvPicPr>
          <p:cNvPr id="100" name="Google Shape;100;p17"/>
          <p:cNvPicPr preferRelativeResize="0"/>
          <p:nvPr/>
        </p:nvPicPr>
        <p:blipFill>
          <a:blip r:embed="rId3">
            <a:alphaModFix/>
          </a:blip>
          <a:stretch>
            <a:fillRect/>
          </a:stretch>
        </p:blipFill>
        <p:spPr>
          <a:xfrm>
            <a:off x="4917050" y="609600"/>
            <a:ext cx="3301276" cy="3229499"/>
          </a:xfrm>
          <a:prstGeom prst="rect">
            <a:avLst/>
          </a:prstGeom>
          <a:noFill/>
          <a:ln>
            <a:noFill/>
          </a:ln>
        </p:spPr>
      </p:pic>
      <p:sp>
        <p:nvSpPr>
          <p:cNvPr id="101" name="Google Shape;101;p17"/>
          <p:cNvSpPr txBox="1"/>
          <p:nvPr/>
        </p:nvSpPr>
        <p:spPr>
          <a:xfrm>
            <a:off x="4700750" y="3839100"/>
            <a:ext cx="4078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Proxima Nova"/>
                <a:ea typeface="Proxima Nova"/>
                <a:cs typeface="Proxima Nova"/>
                <a:sym typeface="Proxima Nova"/>
              </a:rPr>
              <a:t>plot(moody$PARTICIPATION, moody$SCORE, main = "Participation vs. Score", xlab = "Participation", ylab = "Score", col = "blue")</a:t>
            </a:r>
            <a:endParaRPr sz="90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700"/>
              <a:t>Grades and Sleeping in Class</a:t>
            </a:r>
            <a:endParaRPr sz="2700"/>
          </a:p>
        </p:txBody>
      </p:sp>
      <p:sp>
        <p:nvSpPr>
          <p:cNvPr id="107" name="Google Shape;107;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Here, the amount of sleeping in class definitely affects the overall grade of the students in the class. The lower amount of sleeping corresponds to higher grades and more As and Bs compared to the students who always sleep in class, leading to more Ds and Fs. There is a clear correlation, where the more you sleep in class, the lower your grade is, as you can see a gradual decline in grades as the amount of sleeping in class increases. </a:t>
            </a:r>
            <a:endParaRPr/>
          </a:p>
        </p:txBody>
      </p:sp>
      <p:pic>
        <p:nvPicPr>
          <p:cNvPr id="108" name="Google Shape;108;p18"/>
          <p:cNvPicPr preferRelativeResize="0"/>
          <p:nvPr/>
        </p:nvPicPr>
        <p:blipFill>
          <a:blip r:embed="rId3">
            <a:alphaModFix/>
          </a:blip>
          <a:stretch>
            <a:fillRect/>
          </a:stretch>
        </p:blipFill>
        <p:spPr>
          <a:xfrm>
            <a:off x="3826225" y="180667"/>
            <a:ext cx="1995153" cy="2029785"/>
          </a:xfrm>
          <a:prstGeom prst="rect">
            <a:avLst/>
          </a:prstGeom>
          <a:noFill/>
          <a:ln>
            <a:noFill/>
          </a:ln>
        </p:spPr>
      </p:pic>
      <p:pic>
        <p:nvPicPr>
          <p:cNvPr id="109" name="Google Shape;109;p18"/>
          <p:cNvPicPr preferRelativeResize="0"/>
          <p:nvPr/>
        </p:nvPicPr>
        <p:blipFill>
          <a:blip r:embed="rId4">
            <a:alphaModFix/>
          </a:blip>
          <a:stretch>
            <a:fillRect/>
          </a:stretch>
        </p:blipFill>
        <p:spPr>
          <a:xfrm>
            <a:off x="6626150" y="104475"/>
            <a:ext cx="1995150" cy="2029785"/>
          </a:xfrm>
          <a:prstGeom prst="rect">
            <a:avLst/>
          </a:prstGeom>
          <a:noFill/>
          <a:ln>
            <a:noFill/>
          </a:ln>
        </p:spPr>
      </p:pic>
      <p:pic>
        <p:nvPicPr>
          <p:cNvPr id="110" name="Google Shape;110;p18"/>
          <p:cNvPicPr preferRelativeResize="0"/>
          <p:nvPr/>
        </p:nvPicPr>
        <p:blipFill>
          <a:blip r:embed="rId5">
            <a:alphaModFix/>
          </a:blip>
          <a:stretch>
            <a:fillRect/>
          </a:stretch>
        </p:blipFill>
        <p:spPr>
          <a:xfrm>
            <a:off x="5416546" y="2647961"/>
            <a:ext cx="2101625" cy="2138113"/>
          </a:xfrm>
          <a:prstGeom prst="rect">
            <a:avLst/>
          </a:prstGeom>
          <a:noFill/>
          <a:ln>
            <a:noFill/>
          </a:ln>
        </p:spPr>
      </p:pic>
      <p:sp>
        <p:nvSpPr>
          <p:cNvPr id="111" name="Google Shape;111;p18"/>
          <p:cNvSpPr txBox="1"/>
          <p:nvPr/>
        </p:nvSpPr>
        <p:spPr>
          <a:xfrm>
            <a:off x="3392725" y="2101575"/>
            <a:ext cx="2808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barplot(table(moody$GRADE[moody$DOZES_OFF == "never"]), col=rainbow(5), main="Grades vs. Never Sleeping in Class", xlab = "Grades", ylab = "Number of Students", border=NA, ylim=c(0, 200))</a:t>
            </a:r>
            <a:endParaRPr sz="700">
              <a:latin typeface="Proxima Nova"/>
              <a:ea typeface="Proxima Nova"/>
              <a:cs typeface="Proxima Nova"/>
              <a:sym typeface="Proxima Nova"/>
            </a:endParaRPr>
          </a:p>
        </p:txBody>
      </p:sp>
      <p:sp>
        <p:nvSpPr>
          <p:cNvPr id="112" name="Google Shape;112;p18"/>
          <p:cNvSpPr txBox="1"/>
          <p:nvPr/>
        </p:nvSpPr>
        <p:spPr>
          <a:xfrm>
            <a:off x="5112563" y="4645200"/>
            <a:ext cx="3014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barplot(table(moody$GRADE[moody$DOZES_OFF == "always"]), col=rainbow(5), main="Grades vs. Always Sleeping in Class", xlab = "Grades", ylab = "Number of Students", border=NA, ylim=c(0, 200))</a:t>
            </a:r>
            <a:endParaRPr sz="700">
              <a:latin typeface="Proxima Nova"/>
              <a:ea typeface="Proxima Nova"/>
              <a:cs typeface="Proxima Nova"/>
              <a:sym typeface="Proxima Nova"/>
            </a:endParaRPr>
          </a:p>
        </p:txBody>
      </p:sp>
      <p:sp>
        <p:nvSpPr>
          <p:cNvPr id="113" name="Google Shape;113;p18"/>
          <p:cNvSpPr txBox="1"/>
          <p:nvPr/>
        </p:nvSpPr>
        <p:spPr>
          <a:xfrm>
            <a:off x="6358200" y="2101575"/>
            <a:ext cx="280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barplot(table(moody$GRADE[moody$DOZES_OFF == "sometimes"]), col=rainbow(5), main="Grades vs. Sometimes Sleeping in Class", xlab = "Grades", ylab = "Number of Students", border=NA, ylim=c(0, 200))</a:t>
            </a:r>
            <a:endParaRPr sz="7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Grades and Texting in Class</a:t>
            </a:r>
            <a:endParaRPr/>
          </a:p>
        </p:txBody>
      </p:sp>
      <p:sp>
        <p:nvSpPr>
          <p:cNvPr id="119" name="Google Shape;119;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same pattern as the sleeping is found for the amount of texting done in class. As the amount of texting in the classroom increases, the lower the overall grades are. The students that never texted in class had more As and Bs, the students who texted rarely in class had more Bs and Cs, and the students that always texted in class had a significantly large amount of Ds and Fs.</a:t>
            </a:r>
            <a:endParaRPr/>
          </a:p>
        </p:txBody>
      </p:sp>
      <p:pic>
        <p:nvPicPr>
          <p:cNvPr id="120" name="Google Shape;120;p19"/>
          <p:cNvPicPr preferRelativeResize="0"/>
          <p:nvPr/>
        </p:nvPicPr>
        <p:blipFill>
          <a:blip r:embed="rId3">
            <a:alphaModFix/>
          </a:blip>
          <a:stretch>
            <a:fillRect/>
          </a:stretch>
        </p:blipFill>
        <p:spPr>
          <a:xfrm>
            <a:off x="5551328" y="2615026"/>
            <a:ext cx="1823148" cy="1661799"/>
          </a:xfrm>
          <a:prstGeom prst="rect">
            <a:avLst/>
          </a:prstGeom>
          <a:noFill/>
          <a:ln>
            <a:noFill/>
          </a:ln>
        </p:spPr>
      </p:pic>
      <p:pic>
        <p:nvPicPr>
          <p:cNvPr id="121" name="Google Shape;121;p19"/>
          <p:cNvPicPr preferRelativeResize="0"/>
          <p:nvPr/>
        </p:nvPicPr>
        <p:blipFill>
          <a:blip r:embed="rId4">
            <a:alphaModFix/>
          </a:blip>
          <a:stretch>
            <a:fillRect/>
          </a:stretch>
        </p:blipFill>
        <p:spPr>
          <a:xfrm>
            <a:off x="3745075" y="124150"/>
            <a:ext cx="1958645" cy="1785299"/>
          </a:xfrm>
          <a:prstGeom prst="rect">
            <a:avLst/>
          </a:prstGeom>
          <a:noFill/>
          <a:ln>
            <a:noFill/>
          </a:ln>
        </p:spPr>
      </p:pic>
      <p:pic>
        <p:nvPicPr>
          <p:cNvPr id="122" name="Google Shape;122;p19"/>
          <p:cNvPicPr preferRelativeResize="0"/>
          <p:nvPr/>
        </p:nvPicPr>
        <p:blipFill>
          <a:blip r:embed="rId5">
            <a:alphaModFix/>
          </a:blip>
          <a:stretch>
            <a:fillRect/>
          </a:stretch>
        </p:blipFill>
        <p:spPr>
          <a:xfrm>
            <a:off x="6804356" y="124150"/>
            <a:ext cx="1958645" cy="1785299"/>
          </a:xfrm>
          <a:prstGeom prst="rect">
            <a:avLst/>
          </a:prstGeom>
          <a:noFill/>
          <a:ln>
            <a:noFill/>
          </a:ln>
        </p:spPr>
      </p:pic>
      <p:sp>
        <p:nvSpPr>
          <p:cNvPr id="123" name="Google Shape;123;p19"/>
          <p:cNvSpPr txBox="1"/>
          <p:nvPr/>
        </p:nvSpPr>
        <p:spPr>
          <a:xfrm>
            <a:off x="3560875" y="1893475"/>
            <a:ext cx="2722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Proxima Nova"/>
                <a:ea typeface="Proxima Nova"/>
                <a:cs typeface="Proxima Nova"/>
                <a:sym typeface="Proxima Nova"/>
              </a:rPr>
              <a:t>barplot(table(moody$GRADE[moody$TEXTING_IN_CLASS == "never"]), col=rainbow(5), main="Grades vs. Never Texting in Class", xlab = "Grades", ylab = "Number of Students", border=NA, ylim=c(0, 200))</a:t>
            </a:r>
            <a:endParaRPr sz="800">
              <a:latin typeface="Proxima Nova"/>
              <a:ea typeface="Proxima Nova"/>
              <a:cs typeface="Proxima Nova"/>
              <a:sym typeface="Proxima Nova"/>
            </a:endParaRPr>
          </a:p>
        </p:txBody>
      </p:sp>
      <p:sp>
        <p:nvSpPr>
          <p:cNvPr id="124" name="Google Shape;124;p19"/>
          <p:cNvSpPr txBox="1"/>
          <p:nvPr/>
        </p:nvSpPr>
        <p:spPr>
          <a:xfrm>
            <a:off x="6464025" y="1893475"/>
            <a:ext cx="2722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Proxima Nova"/>
                <a:ea typeface="Proxima Nova"/>
                <a:cs typeface="Proxima Nova"/>
                <a:sym typeface="Proxima Nova"/>
              </a:rPr>
              <a:t>barplot(table(moody$GRADE[moody$TEXTING_IN_CLASS == "rarely"]), col=rainbow(5), main="Grades vs. Rarely Texting in Class", xlab = "Grades", ylab = "Number of Students", border=NA, ylim=c(0, 200))</a:t>
            </a:r>
            <a:endParaRPr sz="800">
              <a:latin typeface="Proxima Nova"/>
              <a:ea typeface="Proxima Nova"/>
              <a:cs typeface="Proxima Nova"/>
              <a:sym typeface="Proxima Nova"/>
            </a:endParaRPr>
          </a:p>
        </p:txBody>
      </p:sp>
      <p:sp>
        <p:nvSpPr>
          <p:cNvPr id="125" name="Google Shape;125;p19"/>
          <p:cNvSpPr txBox="1"/>
          <p:nvPr/>
        </p:nvSpPr>
        <p:spPr>
          <a:xfrm>
            <a:off x="5101650" y="4321275"/>
            <a:ext cx="2722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Proxima Nova"/>
                <a:ea typeface="Proxima Nova"/>
                <a:cs typeface="Proxima Nova"/>
                <a:sym typeface="Proxima Nova"/>
              </a:rPr>
              <a:t>barplot(table(moody$GRADE[moody$TEXTING_IN_CLASS == "always"]), col=rainbow(5), main="Grades vs. Always Texting in Class",  xlab = "Grades", ylab = "Number of Students", border=NA, ylim=c(0, 200))</a:t>
            </a:r>
            <a:endParaRPr sz="8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Final Advice</a:t>
            </a:r>
            <a:endParaRPr/>
          </a:p>
        </p:txBody>
      </p:sp>
      <p:sp>
        <p:nvSpPr>
          <p:cNvPr id="131" name="Google Shape;131;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best advice that can be given to students to do well in the class is:</a:t>
            </a:r>
            <a:endParaRPr/>
          </a:p>
          <a:p>
            <a:pPr marL="457200" lvl="0" indent="-342900" algn="l" rtl="0">
              <a:spcBef>
                <a:spcPts val="1200"/>
              </a:spcBef>
              <a:spcAft>
                <a:spcPts val="0"/>
              </a:spcAft>
              <a:buSzPts val="1800"/>
              <a:buChar char="●"/>
            </a:pPr>
            <a:r>
              <a:rPr lang="en"/>
              <a:t>Pay attention in class, </a:t>
            </a:r>
            <a:endParaRPr/>
          </a:p>
          <a:p>
            <a:pPr marL="457200" lvl="0" indent="-342900" algn="l" rtl="0">
              <a:spcBef>
                <a:spcPts val="0"/>
              </a:spcBef>
              <a:spcAft>
                <a:spcPts val="0"/>
              </a:spcAft>
              <a:buSzPts val="1800"/>
              <a:buChar char="●"/>
            </a:pPr>
            <a:r>
              <a:rPr lang="en"/>
              <a:t>Do not text or sleep in class, </a:t>
            </a:r>
            <a:endParaRPr/>
          </a:p>
          <a:p>
            <a:pPr marL="457200" lvl="0" indent="-342900" algn="l" rtl="0">
              <a:spcBef>
                <a:spcPts val="0"/>
              </a:spcBef>
              <a:spcAft>
                <a:spcPts val="0"/>
              </a:spcAft>
              <a:buSzPts val="1800"/>
              <a:buChar char="●"/>
            </a:pPr>
            <a:r>
              <a:rPr lang="en"/>
              <a:t>Participate in class.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The good grades will follow.</a:t>
            </a:r>
            <a:endParaRPr/>
          </a:p>
        </p:txBody>
      </p:sp>
      <p:pic>
        <p:nvPicPr>
          <p:cNvPr id="132" name="Google Shape;132;p20"/>
          <p:cNvPicPr preferRelativeResize="0"/>
          <p:nvPr/>
        </p:nvPicPr>
        <p:blipFill>
          <a:blip r:embed="rId3">
            <a:alphaModFix/>
          </a:blip>
          <a:stretch>
            <a:fillRect/>
          </a:stretch>
        </p:blipFill>
        <p:spPr>
          <a:xfrm>
            <a:off x="5683600" y="2524650"/>
            <a:ext cx="2270300" cy="227030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919</Words>
  <Application>Microsoft Office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Proxima Nova</vt:lpstr>
      <vt:lpstr>Roboto</vt:lpstr>
      <vt:lpstr>Arial</vt:lpstr>
      <vt:lpstr>Material</vt:lpstr>
      <vt:lpstr>How to get good grades in Prof Moody’s Class</vt:lpstr>
      <vt:lpstr>Grades Distribution</vt:lpstr>
      <vt:lpstr>Scores and Grades</vt:lpstr>
      <vt:lpstr>Participation and Grades</vt:lpstr>
      <vt:lpstr>Participation and score</vt:lpstr>
      <vt:lpstr>Grades and Sleeping in Class</vt:lpstr>
      <vt:lpstr>Grades and Texting in Class</vt:lpstr>
      <vt:lpstr>Final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good grades in Prof Moody’s Class</dc:title>
  <cp:lastModifiedBy>Tomasz Imielinski</cp:lastModifiedBy>
  <cp:revision>1</cp:revision>
  <dcterms:modified xsi:type="dcterms:W3CDTF">2022-02-22T16:50:33Z</dcterms:modified>
</cp:coreProperties>
</file>