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69CDE-05AA-4F8D-B669-7EF6FCB1FA04}">
  <a:tblStyle styleId="{B3669CDE-05AA-4F8D-B669-7EF6FCB1FA0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e04d11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4e04d11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e04d112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24e04d112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e04d112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24e04d112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e04d112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24e04d112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e04d1127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24e04d112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e04d1127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24e04d1127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e04d1127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4e04d1127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e04d1127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24e04d112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e04d112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24e04d112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813334" y="601723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1812375" y="246980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078248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090679" y="2854646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1090679" y="2853739"/>
            <a:ext cx="647283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085393" y="603122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3"/>
          </p:nvPr>
        </p:nvSpPr>
        <p:spPr>
          <a:xfrm>
            <a:off x="4809272" y="1517252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4"/>
          </p:nvPr>
        </p:nvSpPr>
        <p:spPr>
          <a:xfrm>
            <a:off x="4809272" y="2116118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083503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782786" y="599231"/>
            <a:ext cx="4509352" cy="34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1083503" y="2404118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1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2"/>
          <p:cNvGrpSpPr/>
          <p:nvPr/>
        </p:nvGrpSpPr>
        <p:grpSpPr>
          <a:xfrm>
            <a:off x="5608040" y="361628"/>
            <a:ext cx="3055900" cy="3861826"/>
            <a:chOff x="7477387" y="482170"/>
            <a:chExt cx="4074533" cy="5149101"/>
          </a:xfrm>
        </p:grpSpPr>
        <p:sp>
          <p:nvSpPr>
            <p:cNvPr id="118" name="Google Shape;118;p2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1087747" y="2359494"/>
            <a:ext cx="4143303" cy="15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dt" idx="10"/>
          </p:nvPr>
        </p:nvSpPr>
        <p:spPr>
          <a:xfrm>
            <a:off x="1085536" y="4102392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ftr" idx="11"/>
          </p:nvPr>
        </p:nvSpPr>
        <p:spPr>
          <a:xfrm>
            <a:off x="1085536" y="238980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6" name="Google Shape;126;p22"/>
          <p:cNvCxnSpPr/>
          <p:nvPr/>
        </p:nvCxnSpPr>
        <p:spPr>
          <a:xfrm>
            <a:off x="1085536" y="2357704"/>
            <a:ext cx="414551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 rot="5400000">
            <a:off x="3395932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3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ctrTitle"/>
          </p:nvPr>
        </p:nvSpPr>
        <p:spPr>
          <a:xfrm>
            <a:off x="1619259" y="665674"/>
            <a:ext cx="64779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</a:pPr>
            <a:r>
              <a:rPr lang="en" sz="3400"/>
              <a:t>Secrets Revealed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1900"/>
              <a:t>HW9-10 – PREDICTION CHALLENGE</a:t>
            </a:r>
            <a:endParaRPr sz="1900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i="1"/>
              <a:t>How did I cook the data?</a:t>
            </a:r>
            <a:endParaRPr sz="110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 i="1"/>
              <a:t>Had different cut points for different majors</a:t>
            </a:r>
            <a:endParaRPr sz="110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 i="1"/>
              <a:t>Lifted grades for Freshmen by one grade up: B became A,  D became C and F became D. No freshman failed!</a:t>
            </a:r>
            <a:endParaRPr sz="110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 i="1"/>
              <a:t>At least before adding some noise to the data (5%)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1800"/>
              <a:t>INITIAL CUT POINTS</a:t>
            </a:r>
            <a:endParaRPr sz="1800"/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1088231" y="1512094"/>
          <a:ext cx="7203150" cy="1409800"/>
        </p:xfrm>
        <a:graphic>
          <a:graphicData uri="http://schemas.openxmlformats.org/drawingml/2006/table">
            <a:tbl>
              <a:tblPr firstRow="1" bandRow="1">
                <a:noFill/>
                <a:tableStyleId>{B3669CDE-05AA-4F8D-B669-7EF6FCB1FA04}</a:tableStyleId>
              </a:tblPr>
              <a:tblGrid>
                <a:gridCol w="120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Major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&gt;90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80-90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60-80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50-60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&lt;50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Stats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&gt;85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75-85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55-75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45-55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&lt;45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Psychology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&gt;70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55-70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40-55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30-40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&lt;30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Economics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&gt;80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65-80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50-65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40-50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&lt;40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2100"/>
              <a:t>FRESHMEN LIFT</a:t>
            </a:r>
            <a:endParaRPr sz="210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100"/>
              <a:t>All B’s were upgraded to A’s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100"/>
              <a:t>All D’s were upgraded to C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100"/>
              <a:t>All F’s were upgraded to D</a:t>
            </a:r>
            <a:endParaRPr sz="1100"/>
          </a:p>
          <a:p>
            <a:pPr marL="177800" lvl="0" indent="-76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100"/>
              <a:t>NOISE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100"/>
              <a:t>5% of data was corrupted – grades were randomly changed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HW8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Why is Bonferroni so important?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Because without it – many false discoveries!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Bad business decisions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2000"/>
              <a:t>FALSE ASSOCIATIONS</a:t>
            </a:r>
            <a:endParaRPr sz="2000"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Fish and Coffee?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Bread and Sprite?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Beer and Tea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Can all be falsely discovered without Bonferroni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1800"/>
              <a:t>HOW DO I KNOW WHATS FALSE (RANDOM)?</a:t>
            </a:r>
            <a:endParaRPr sz="1800"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190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Because I cooked the data!  So how did I cook it?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1100"/>
              <a:t>AND…..</a:t>
            </a:r>
            <a:endParaRPr sz="1100"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Data is completely random 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With equal probability of 0.5 I selected each item in each transaction. 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What you saw was “Pure randomness”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2000"/>
              <a:t>WHAT YOU  DISCOVERED WAS ALL RANDOM</a:t>
            </a:r>
            <a:endParaRPr sz="2000"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76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76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All should have been rejected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 b="1"/>
              <a:t>EVERY ASSOCIATION IS RANDOM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</vt:lpstr>
      <vt:lpstr>Simple Light</vt:lpstr>
      <vt:lpstr>Gallery</vt:lpstr>
      <vt:lpstr>Secrets Revealed</vt:lpstr>
      <vt:lpstr>HW9-10 – PREDICTION CHALLENGE</vt:lpstr>
      <vt:lpstr>INITIAL CUT POINTS</vt:lpstr>
      <vt:lpstr>FRESHMEN LIFT</vt:lpstr>
      <vt:lpstr>HW8</vt:lpstr>
      <vt:lpstr>FALSE ASSOCIATIONS</vt:lpstr>
      <vt:lpstr>HOW DO I KNOW WHATS FALSE (RANDOM)?</vt:lpstr>
      <vt:lpstr>AND…..</vt:lpstr>
      <vt:lpstr>WHAT YOU  DISCOVERED WAS ALL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Secrets Revealed</dc:title>
  <cp:lastModifiedBy>Tomasz Imielinski</cp:lastModifiedBy>
  <cp:revision>1</cp:revision>
  <dcterms:modified xsi:type="dcterms:W3CDTF">2022-04-19T00:45:07Z</dcterms:modified>
</cp:coreProperties>
</file>