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6858000" cy="9144000"/>
  <p:embeddedFontLst>
    <p:embeddedFont>
      <p:font typeface="Gill Sans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669CDE-05AA-4F8D-B669-7EF6FCB1FA04}">
  <a:tblStyle styleId="{B3669CDE-05AA-4F8D-B669-7EF6FCB1FA04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7E8"/>
          </a:solidFill>
        </a:fill>
      </a:tcStyle>
    </a:wholeTbl>
    <a:band1H>
      <a:tcTxStyle/>
      <a:tcStyle>
        <a:tcBdr/>
        <a:fill>
          <a:solidFill>
            <a:srgbClr val="E5CB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5CB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4e04d112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24e04d112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4e04d1127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124e04d1127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4e04d1127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24e04d1127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4e04d1127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24e04d1127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4e04d1127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24e04d1127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4e04d1127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24e04d1127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1813334" y="601723"/>
            <a:ext cx="6477805" cy="190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ill Sans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1812375" y="246980"/>
            <a:ext cx="37304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078248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1813335" y="2646407"/>
            <a:ext cx="6477804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" name="Google Shape;72;p15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1090679" y="2854646"/>
            <a:ext cx="6472835" cy="759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1090679" y="2853739"/>
            <a:ext cx="6472835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1085498" y="1508159"/>
            <a:ext cx="3483864" cy="258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810328" y="1513007"/>
            <a:ext cx="3483864" cy="258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7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1085393" y="603122"/>
            <a:ext cx="7205746" cy="79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17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1085393" y="2118202"/>
            <a:ext cx="3483864" cy="198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3"/>
          </p:nvPr>
        </p:nvSpPr>
        <p:spPr>
          <a:xfrm>
            <a:off x="4809272" y="1517252"/>
            <a:ext cx="3483864" cy="60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17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4"/>
          </p:nvPr>
        </p:nvSpPr>
        <p:spPr>
          <a:xfrm>
            <a:off x="4809272" y="2116118"/>
            <a:ext cx="3483864" cy="197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7" name="Google Shape;97;p18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3" name="Google Shape;103;p19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1083503" y="599230"/>
            <a:ext cx="2454824" cy="16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782786" y="599231"/>
            <a:ext cx="4509352" cy="349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2"/>
          </p:nvPr>
        </p:nvSpPr>
        <p:spPr>
          <a:xfrm>
            <a:off x="1083503" y="2404118"/>
            <a:ext cx="2456260" cy="168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5" name="Google Shape;115;p21"/>
          <p:cNvCxnSpPr/>
          <p:nvPr/>
        </p:nvCxnSpPr>
        <p:spPr>
          <a:xfrm>
            <a:off x="1086210" y="2404118"/>
            <a:ext cx="2452118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2"/>
          <p:cNvGrpSpPr/>
          <p:nvPr/>
        </p:nvGrpSpPr>
        <p:grpSpPr>
          <a:xfrm>
            <a:off x="5608040" y="361628"/>
            <a:ext cx="3055900" cy="3861826"/>
            <a:chOff x="7477387" y="482170"/>
            <a:chExt cx="4074533" cy="5149101"/>
          </a:xfrm>
        </p:grpSpPr>
        <p:sp>
          <p:nvSpPr>
            <p:cNvPr id="118" name="Google Shape;118;p22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>
            <a:spLocks noGrp="1"/>
          </p:cNvSpPr>
          <p:nvPr>
            <p:ph type="pic" idx="2"/>
          </p:nvPr>
        </p:nvSpPr>
        <p:spPr>
          <a:xfrm>
            <a:off x="6093292" y="841907"/>
            <a:ext cx="2093378" cy="289974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1087747" y="2359494"/>
            <a:ext cx="4143303" cy="1502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dt" idx="10"/>
          </p:nvPr>
        </p:nvSpPr>
        <p:spPr>
          <a:xfrm>
            <a:off x="1085536" y="4102392"/>
            <a:ext cx="4145513" cy="24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ftr" idx="11"/>
          </p:nvPr>
        </p:nvSpPr>
        <p:spPr>
          <a:xfrm>
            <a:off x="1085536" y="238980"/>
            <a:ext cx="4155753" cy="24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6" name="Google Shape;126;p22"/>
          <p:cNvCxnSpPr/>
          <p:nvPr/>
        </p:nvCxnSpPr>
        <p:spPr>
          <a:xfrm>
            <a:off x="1085536" y="2357704"/>
            <a:ext cx="414551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 rot="5400000">
            <a:off x="3395932" y="-795449"/>
            <a:ext cx="2587960" cy="72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3" name="Google Shape;133;p23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 rot="5400000">
            <a:off x="5937778" y="1740785"/>
            <a:ext cx="3494917" cy="121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 rot="5400000">
            <a:off x="2271857" y="-589123"/>
            <a:ext cx="3494917" cy="587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>
            <a:off x="7079333" y="599230"/>
            <a:ext cx="0" cy="3494917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4594860"/>
            <a:ext cx="9144000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0" y="4596310"/>
            <a:ext cx="9144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ctrTitle"/>
          </p:nvPr>
        </p:nvSpPr>
        <p:spPr>
          <a:xfrm>
            <a:off x="1619259" y="665674"/>
            <a:ext cx="6477900" cy="19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ill Sans"/>
              <a:buNone/>
            </a:pPr>
            <a:r>
              <a:rPr lang="en" sz="3400"/>
              <a:t>Secrets Revealed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/>
              <a:t>HW8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Why is Bonferroni so important?</a:t>
            </a: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Because without it – many false discoveries!</a:t>
            </a: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Bad business decisions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 sz="2000"/>
              <a:t>FALSE ASSOCIATIONS</a:t>
            </a:r>
            <a:endParaRPr sz="2000"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Fish and Coffee?</a:t>
            </a: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Bread and Sprite?</a:t>
            </a: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Beer and Tea</a:t>
            </a: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Can all be falsely discovered without Bonferroni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 sz="1800"/>
              <a:t>HOW DO I KNOW WHATS FALSE (RANDOM)?</a:t>
            </a:r>
            <a:endParaRPr sz="1800"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100" dirty="0"/>
          </a:p>
          <a:p>
            <a:pPr marL="177800" lvl="0" indent="-190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" sz="3000" dirty="0"/>
              <a:t>Because I cooked the data </a:t>
            </a:r>
            <a:r>
              <a:rPr lang="en" sz="3000" dirty="0">
                <a:sym typeface="Wingdings" panose="05000000000000000000" pitchFamily="2" charset="2"/>
              </a:rPr>
              <a:t></a:t>
            </a:r>
            <a:r>
              <a:rPr lang="en" sz="3000" dirty="0"/>
              <a:t> So how did I cook it?</a:t>
            </a:r>
            <a:endParaRPr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 sz="1100"/>
              <a:t>AND…..</a:t>
            </a:r>
            <a:endParaRPr sz="1100"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35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 sz="2800" dirty="0"/>
              <a:t>  </a:t>
            </a:r>
            <a:r>
              <a:rPr lang="en" sz="2800" b="1" dirty="0"/>
              <a:t>Data is completely random </a:t>
            </a:r>
            <a:endParaRPr sz="2800" b="1" dirty="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 sz="2800" dirty="0"/>
              <a:t>With equal probability of 0.5 I selected each item in each transaction. </a:t>
            </a:r>
            <a:endParaRPr sz="2800" dirty="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 sz="2800" dirty="0"/>
              <a:t>What you saw was “Pure randomness”</a:t>
            </a: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 sz="2000"/>
              <a:t>WHAT YOU  DISCOVERED WAS ALL RANDOM</a:t>
            </a:r>
            <a:endParaRPr sz="2000"/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76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100"/>
          </a:p>
          <a:p>
            <a:pPr marL="177800" lvl="0" indent="-762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All should have been rejected</a:t>
            </a:r>
            <a:endParaRPr sz="1100"/>
          </a:p>
          <a:p>
            <a:pPr marL="177800" lvl="0" indent="-1714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 b="1"/>
              <a:t>EVERY ASSOCIATION IS RANDOM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</Words>
  <Application>Microsoft Office PowerPoint</Application>
  <PresentationFormat>On-screen Show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</vt:lpstr>
      <vt:lpstr>Simple Light</vt:lpstr>
      <vt:lpstr>Gallery</vt:lpstr>
      <vt:lpstr>Secrets Revealed</vt:lpstr>
      <vt:lpstr>HW8</vt:lpstr>
      <vt:lpstr>FALSE ASSOCIATIONS</vt:lpstr>
      <vt:lpstr>HOW DO I KNOW WHATS FALSE (RANDOM)?</vt:lpstr>
      <vt:lpstr>AND…..</vt:lpstr>
      <vt:lpstr>WHAT YOU  DISCOVERED WAS ALL RANDOM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Secrets Revealed</dc:title>
  <cp:lastModifiedBy>Tomasz Imielinski</cp:lastModifiedBy>
  <cp:revision>2</cp:revision>
  <dcterms:modified xsi:type="dcterms:W3CDTF">2022-04-19T00:46:44Z</dcterms:modified>
</cp:coreProperties>
</file>