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8" r:id="rId2"/>
    <p:sldId id="355" r:id="rId3"/>
    <p:sldId id="343" r:id="rId4"/>
    <p:sldId id="349" r:id="rId5"/>
    <p:sldId id="270" r:id="rId6"/>
    <p:sldId id="271" r:id="rId7"/>
    <p:sldId id="272" r:id="rId8"/>
    <p:sldId id="280" r:id="rId9"/>
    <p:sldId id="311" r:id="rId10"/>
    <p:sldId id="312" r:id="rId11"/>
    <p:sldId id="313" r:id="rId12"/>
    <p:sldId id="314" r:id="rId13"/>
    <p:sldId id="322" r:id="rId14"/>
    <p:sldId id="354" r:id="rId15"/>
    <p:sldId id="336" r:id="rId16"/>
    <p:sldId id="344" r:id="rId17"/>
    <p:sldId id="34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0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know what I found? – can’t wait to show you…..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Salaries do not depend on education?</a:t>
            </a:r>
          </a:p>
          <a:p>
            <a:r>
              <a:rPr lang="en-US" sz="3200" dirty="0"/>
              <a:t>Salaries clearly are positively correlated with education</a:t>
            </a:r>
          </a:p>
          <a:p>
            <a:r>
              <a:rPr lang="en-US" sz="3200" dirty="0"/>
              <a:t>IF groom and bride are born under the same sign THEN marriage has much higher chance to survive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9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</a:t>
            </a:r>
            <a:r>
              <a:rPr lang="en-US" dirty="0" err="1"/>
              <a:t>vs</a:t>
            </a:r>
            <a:r>
              <a:rPr lang="en-US" dirty="0"/>
              <a:t> actionable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Wines from Montenegro are much more expensive than French wines</a:t>
            </a:r>
          </a:p>
          <a:p>
            <a:endParaRPr lang="en-US" sz="2800" dirty="0"/>
          </a:p>
          <a:p>
            <a:r>
              <a:rPr lang="en-US" sz="2800" dirty="0"/>
              <a:t>Californian wines are rated the highest</a:t>
            </a:r>
          </a:p>
          <a:p>
            <a:endParaRPr lang="en-US" sz="2800" dirty="0"/>
          </a:p>
          <a:p>
            <a:r>
              <a:rPr lang="en-US" sz="2800" dirty="0"/>
              <a:t>Sweden has the highest cost of living </a:t>
            </a:r>
          </a:p>
          <a:p>
            <a:endParaRPr lang="en-US" sz="2800" dirty="0"/>
          </a:p>
          <a:p>
            <a:r>
              <a:rPr lang="en-US" sz="2800" dirty="0"/>
              <a:t>Greatest basketball players are more than 6’ 7’’ tall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65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Interesting and/or actionable?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Honda has the best repair record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Vegetarians live 3 years longer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Lincoln tunnel  traffic is higher than Holland tunnel traffic on weekends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Out of top 10 richest people in US, 7 of them are under 45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6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look for patterns, trends?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ACTIONABLE  (we can do something based on the analysis which will benefit someone)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 CLEANING – biased data collection, errors, missing data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CURIOSITY  (did you know that?)</a:t>
            </a:r>
          </a:p>
        </p:txBody>
      </p:sp>
    </p:spTree>
    <p:extLst>
      <p:ext uri="{BB962C8B-B14F-4D97-AF65-F5344CB8AC3E}">
        <p14:creationId xmlns:p14="http://schemas.microsoft.com/office/powerpoint/2010/main" val="204393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9EF8-48D0-43E4-B681-610F31FE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R do I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4EDE-1FF5-44FE-95E4-D29C4803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LINERS</a:t>
            </a:r>
          </a:p>
          <a:p>
            <a:r>
              <a:rPr lang="en-US" dirty="0" err="1"/>
              <a:t>student_performance</a:t>
            </a:r>
            <a:r>
              <a:rPr lang="en-US" dirty="0"/>
              <a:t> &lt;- read.csv("MOODY.csv")</a:t>
            </a:r>
          </a:p>
          <a:p>
            <a:r>
              <a:rPr lang="en-US" dirty="0"/>
              <a:t>boxplot(</a:t>
            </a:r>
            <a:r>
              <a:rPr lang="en-US" dirty="0" err="1"/>
              <a:t>student_performance$SCORE</a:t>
            </a:r>
            <a:r>
              <a:rPr lang="en-US" dirty="0"/>
              <a:t>, main='My first Boxplot’)</a:t>
            </a:r>
          </a:p>
          <a:p>
            <a:r>
              <a:rPr lang="en-US" dirty="0" err="1"/>
              <a:t>mosaicplot</a:t>
            </a:r>
            <a:r>
              <a:rPr lang="en-US" dirty="0"/>
              <a:t>(</a:t>
            </a:r>
            <a:r>
              <a:rPr lang="en-US" dirty="0" err="1"/>
              <a:t>moody$GRADE~moody$ON_SMARTPHONE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gradeTable</a:t>
            </a:r>
            <a:r>
              <a:rPr lang="en-US" dirty="0"/>
              <a:t> &lt;- table(</a:t>
            </a:r>
            <a:r>
              <a:rPr lang="en-US" dirty="0" err="1"/>
              <a:t>student_performance$GRADE</a:t>
            </a:r>
            <a:r>
              <a:rPr lang="en-US" dirty="0"/>
              <a:t>)</a:t>
            </a:r>
          </a:p>
          <a:p>
            <a:r>
              <a:rPr lang="en-US" b="1" dirty="0"/>
              <a:t>OBJECTIVE:  SHORTEST PATH – how to plot/explore/predict/test hypotheses with MINIMAL PROGRAMMING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1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02F8-6FA4-412A-9641-0F20C55E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Professor Moody 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9A1FF6-CEA0-4C83-9E81-93E793528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1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and more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 -&gt; PLOT</a:t>
            </a:r>
          </a:p>
          <a:p>
            <a:endParaRPr lang="en-US" dirty="0"/>
          </a:p>
          <a:p>
            <a:r>
              <a:rPr lang="en-US" dirty="0"/>
              <a:t>DATA -&gt; TRANSFORMATION -&gt;PLOT</a:t>
            </a:r>
          </a:p>
        </p:txBody>
      </p:sp>
    </p:spTree>
    <p:extLst>
      <p:ext uri="{BB962C8B-B14F-4D97-AF65-F5344CB8AC3E}">
        <p14:creationId xmlns:p14="http://schemas.microsoft.com/office/powerpoint/2010/main" val="90535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on data frames.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Subsetting</a:t>
            </a:r>
            <a:r>
              <a:rPr lang="en-US" dirty="0"/>
              <a:t> </a:t>
            </a:r>
          </a:p>
          <a:p>
            <a:r>
              <a:rPr lang="en-US" dirty="0"/>
              <a:t>Adding new columns</a:t>
            </a:r>
          </a:p>
          <a:p>
            <a:r>
              <a:rPr lang="en-US" dirty="0"/>
              <a:t>Aggregating (</a:t>
            </a:r>
            <a:r>
              <a:rPr lang="en-US" dirty="0" err="1"/>
              <a:t>tapply</a:t>
            </a:r>
            <a:r>
              <a:rPr lang="en-US" dirty="0"/>
              <a:t>, table)</a:t>
            </a:r>
          </a:p>
          <a:p>
            <a:r>
              <a:rPr lang="en-US" dirty="0"/>
              <a:t>Next class!</a:t>
            </a:r>
          </a:p>
        </p:txBody>
      </p:sp>
    </p:spTree>
    <p:extLst>
      <p:ext uri="{BB962C8B-B14F-4D97-AF65-F5344CB8AC3E}">
        <p14:creationId xmlns:p14="http://schemas.microsoft.com/office/powerpoint/2010/main" val="208230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F4CB-EC62-424A-85A0-2583F5E2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LIVE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54C3-C2C4-4CFF-8A84-30A57D00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In our active tutorial (code snippets) </a:t>
            </a:r>
          </a:p>
          <a:p>
            <a:r>
              <a:rPr lang="en-US" sz="3200" dirty="0"/>
              <a:t>All examples are there</a:t>
            </a:r>
          </a:p>
          <a:p>
            <a:r>
              <a:rPr lang="en-US" sz="3200" dirty="0"/>
              <a:t>PPTs – anything but code (with small exceptions sometimes)</a:t>
            </a:r>
          </a:p>
        </p:txBody>
      </p:sp>
    </p:spTree>
    <p:extLst>
      <p:ext uri="{BB962C8B-B14F-4D97-AF65-F5344CB8AC3E}">
        <p14:creationId xmlns:p14="http://schemas.microsoft.com/office/powerpoint/2010/main" val="9988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Categorical, Numerical and Ordinal Variables…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CAT: Categorical: GRADE like  A, B, C, D</a:t>
            </a:r>
          </a:p>
          <a:p>
            <a:r>
              <a:rPr lang="en-US" sz="3600" dirty="0"/>
              <a:t>NUM: Numerical:   SCORE:  like 89.64</a:t>
            </a:r>
          </a:p>
          <a:p>
            <a:r>
              <a:rPr lang="en-US" sz="3600" dirty="0"/>
              <a:t>ORD: Ordinal: ordered categorical:    D&lt;C&lt;B&lt;A</a:t>
            </a:r>
          </a:p>
        </p:txBody>
      </p:sp>
    </p:spTree>
    <p:extLst>
      <p:ext uri="{BB962C8B-B14F-4D97-AF65-F5344CB8AC3E}">
        <p14:creationId xmlns:p14="http://schemas.microsoft.com/office/powerpoint/2010/main" val="140975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plot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It all depends on the variables, CAT (categorical), NUM (numerical),</a:t>
            </a:r>
          </a:p>
          <a:p>
            <a:endParaRPr lang="en-US" dirty="0"/>
          </a:p>
          <a:p>
            <a:r>
              <a:rPr lang="en-US" dirty="0"/>
              <a:t>NUM x NUM    scatter plot</a:t>
            </a:r>
          </a:p>
          <a:p>
            <a:r>
              <a:rPr lang="en-US" dirty="0"/>
              <a:t>CAT x CAT      mosaic plot</a:t>
            </a:r>
          </a:p>
          <a:p>
            <a:r>
              <a:rPr lang="en-US" dirty="0"/>
              <a:t>CAT x NUM     box plot</a:t>
            </a:r>
          </a:p>
          <a:p>
            <a:r>
              <a:rPr lang="en-US" dirty="0"/>
              <a:t>NUM                box plot, histogram</a:t>
            </a:r>
          </a:p>
          <a:p>
            <a:r>
              <a:rPr lang="en-US" dirty="0"/>
              <a:t>CAT                 </a:t>
            </a:r>
            <a:r>
              <a:rPr lang="en-US" dirty="0" err="1"/>
              <a:t>bargraph</a:t>
            </a:r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88797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Piecharts</a:t>
            </a:r>
            <a:r>
              <a:rPr lang="en-US" dirty="0"/>
              <a:t> TYPE: CAT</a:t>
            </a:r>
          </a:p>
        </p:txBody>
      </p:sp>
      <p:pic>
        <p:nvPicPr>
          <p:cNvPr id="14338" name="Picture 2" descr="http://www.statmethods.net/graphs/images/pie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7" y="2052638"/>
            <a:ext cx="419576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4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Piecharts</a:t>
            </a:r>
            <a:endParaRPr lang="en-US" dirty="0"/>
          </a:p>
        </p:txBody>
      </p:sp>
      <p:pic>
        <p:nvPicPr>
          <p:cNvPr id="15362" name="Picture 2" descr="http://www.statmethods.net/graphs/images/pie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7" y="2052638"/>
            <a:ext cx="419576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48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 TYPE: NUM x CAT</a:t>
            </a:r>
          </a:p>
        </p:txBody>
      </p:sp>
      <p:pic>
        <p:nvPicPr>
          <p:cNvPr id="16386" name="Picture 2" descr="http://www.statmethods.net/graphs/images/boxplot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7" y="2052638"/>
            <a:ext cx="419576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87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Mosaic Plot   TYPE: CAT x CAT X CAT</a:t>
            </a:r>
          </a:p>
        </p:txBody>
      </p:sp>
      <p:pic>
        <p:nvPicPr>
          <p:cNvPr id="24578" name="Picture 2" descr="http://www.statmethods.net/advgraphs/images/mosaic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7" y="2052638"/>
            <a:ext cx="419576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39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interesting?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Contradictory to our expectations? So called “Bayesian Prior”</a:t>
            </a:r>
          </a:p>
          <a:p>
            <a:r>
              <a:rPr lang="en-US" sz="3600" dirty="0"/>
              <a:t>Outliers</a:t>
            </a:r>
          </a:p>
          <a:p>
            <a:r>
              <a:rPr lang="en-US" sz="3600" dirty="0"/>
              <a:t>High Correlation</a:t>
            </a:r>
          </a:p>
          <a:p>
            <a:r>
              <a:rPr lang="en-US" sz="3600" dirty="0"/>
              <a:t>What are TOP K, Bottom K values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0641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6911</TotalTime>
  <Words>436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Plots</vt:lpstr>
      <vt:lpstr>CODE IS LIVE </vt:lpstr>
      <vt:lpstr>Categorical, Numerical and Ordinal Variables…</vt:lpstr>
      <vt:lpstr>Which plot to use?</vt:lpstr>
      <vt:lpstr>Piecharts TYPE: CAT</vt:lpstr>
      <vt:lpstr>Piecharts</vt:lpstr>
      <vt:lpstr>Boxplots  TYPE: NUM x CAT</vt:lpstr>
      <vt:lpstr>Mosaic Plot   TYPE: CAT x CAT X CAT</vt:lpstr>
      <vt:lpstr>What’s interesting?</vt:lpstr>
      <vt:lpstr>Do you know what I found? – can’t wait to show you…..</vt:lpstr>
      <vt:lpstr>Interesting vs actionable</vt:lpstr>
      <vt:lpstr> Interesting and/or actionable?</vt:lpstr>
      <vt:lpstr>Why look for patterns, trends?</vt:lpstr>
      <vt:lpstr>How much R do I need to know?</vt:lpstr>
      <vt:lpstr>Professor Moody data set</vt:lpstr>
      <vt:lpstr>Simple and more complex</vt:lpstr>
      <vt:lpstr>TRANSFORMATIONS on data frames.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</dc:creator>
  <cp:lastModifiedBy>Tomasz Imielinski</cp:lastModifiedBy>
  <cp:revision>99</cp:revision>
  <dcterms:created xsi:type="dcterms:W3CDTF">2016-02-03T18:52:03Z</dcterms:created>
  <dcterms:modified xsi:type="dcterms:W3CDTF">2022-01-22T22:34:04Z</dcterms:modified>
</cp:coreProperties>
</file>