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B332A-E834-4307-95DF-D3FF49AE1FDA}" v="16" dt="2022-04-27T18:53:17.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8829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7606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0155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5914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2541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0964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4482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7011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6976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1129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5/7/2022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7320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5/7/2022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7793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EC56D2-639E-F88E-E76C-BD8A5D89A60E}"/>
              </a:ext>
            </a:extLst>
          </p:cNvPr>
          <p:cNvPicPr>
            <a:picLocks noChangeAspect="1"/>
          </p:cNvPicPr>
          <p:nvPr/>
        </p:nvPicPr>
        <p:blipFill rotWithShape="1">
          <a:blip r:embed="rId2"/>
          <a:srcRect t="13757" b="2288"/>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7D3C2-A8BA-4F82-934A-0B7C803AB04D}"/>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Boundless Analytics Test</a:t>
            </a:r>
          </a:p>
        </p:txBody>
      </p:sp>
      <p:sp>
        <p:nvSpPr>
          <p:cNvPr id="3" name="Subtitle 2">
            <a:extLst>
              <a:ext uri="{FF2B5EF4-FFF2-40B4-BE49-F238E27FC236}">
                <a16:creationId xmlns:a16="http://schemas.microsoft.com/office/drawing/2014/main" id="{7A738FB2-8C49-481C-967F-0A059716237C}"/>
              </a:ext>
            </a:extLst>
          </p:cNvPr>
          <p:cNvSpPr>
            <a:spLocks noGrp="1"/>
          </p:cNvSpPr>
          <p:nvPr>
            <p:ph type="subTitle" idx="1"/>
          </p:nvPr>
        </p:nvSpPr>
        <p:spPr>
          <a:xfrm>
            <a:off x="6373503" y="5253051"/>
            <a:ext cx="4941173" cy="812923"/>
          </a:xfrm>
        </p:spPr>
        <p:txBody>
          <a:bodyPr anchor="t">
            <a:normAutofit fontScale="92500" lnSpcReduction="10000"/>
          </a:bodyPr>
          <a:lstStyle/>
          <a:p>
            <a:pPr algn="r"/>
            <a:r>
              <a:rPr lang="en-US" dirty="0">
                <a:solidFill>
                  <a:srgbClr val="FFFFFF"/>
                </a:solidFill>
              </a:rPr>
              <a:t>George Basta</a:t>
            </a:r>
          </a:p>
          <a:p>
            <a:pPr algn="r"/>
            <a:r>
              <a:rPr lang="en-US" dirty="0">
                <a:solidFill>
                  <a:srgbClr val="FFFFFF"/>
                </a:solidFill>
              </a:rPr>
              <a:t>data101</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1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349E-E523-4D54-8F42-1486CB92CFC2}"/>
              </a:ext>
            </a:extLst>
          </p:cNvPr>
          <p:cNvSpPr>
            <a:spLocks noGrp="1"/>
          </p:cNvSpPr>
          <p:nvPr>
            <p:ph type="title"/>
          </p:nvPr>
        </p:nvSpPr>
        <p:spPr>
          <a:xfrm>
            <a:off x="914399" y="161925"/>
            <a:ext cx="10363200" cy="1314443"/>
          </a:xfrm>
        </p:spPr>
        <p:txBody>
          <a:bodyPr/>
          <a:lstStyle/>
          <a:p>
            <a:r>
              <a:rPr lang="en-US" dirty="0"/>
              <a:t>Nominating slices</a:t>
            </a:r>
          </a:p>
        </p:txBody>
      </p:sp>
      <p:pic>
        <p:nvPicPr>
          <p:cNvPr id="5" name="Content Placeholder 4">
            <a:extLst>
              <a:ext uri="{FF2B5EF4-FFF2-40B4-BE49-F238E27FC236}">
                <a16:creationId xmlns:a16="http://schemas.microsoft.com/office/drawing/2014/main" id="{16716A38-D9C5-47F9-8973-51BF713A7D63}"/>
              </a:ext>
            </a:extLst>
          </p:cNvPr>
          <p:cNvPicPr>
            <a:picLocks noGrp="1" noChangeAspect="1"/>
          </p:cNvPicPr>
          <p:nvPr>
            <p:ph idx="1"/>
          </p:nvPr>
        </p:nvPicPr>
        <p:blipFill>
          <a:blip r:embed="rId2"/>
          <a:stretch>
            <a:fillRect/>
          </a:stretch>
        </p:blipFill>
        <p:spPr>
          <a:xfrm>
            <a:off x="267101" y="3164898"/>
            <a:ext cx="4296792" cy="3432986"/>
          </a:xfrm>
        </p:spPr>
      </p:pic>
      <p:sp>
        <p:nvSpPr>
          <p:cNvPr id="6" name="TextBox 5">
            <a:extLst>
              <a:ext uri="{FF2B5EF4-FFF2-40B4-BE49-F238E27FC236}">
                <a16:creationId xmlns:a16="http://schemas.microsoft.com/office/drawing/2014/main" id="{09EED22B-3287-4889-9F8B-31AB3190A159}"/>
              </a:ext>
            </a:extLst>
          </p:cNvPr>
          <p:cNvSpPr txBox="1"/>
          <p:nvPr/>
        </p:nvSpPr>
        <p:spPr>
          <a:xfrm>
            <a:off x="241646" y="2263951"/>
            <a:ext cx="4296792" cy="923330"/>
          </a:xfrm>
          <a:prstGeom prst="rect">
            <a:avLst/>
          </a:prstGeom>
          <a:noFill/>
        </p:spPr>
        <p:txBody>
          <a:bodyPr wrap="square" rtlCol="0">
            <a:spAutoFit/>
          </a:bodyPr>
          <a:lstStyle/>
          <a:p>
            <a:r>
              <a:rPr lang="en-US" dirty="0"/>
              <a:t>For beer: Lager with highest deviation (25) for this subset compared to all subsets</a:t>
            </a:r>
          </a:p>
        </p:txBody>
      </p:sp>
      <p:sp>
        <p:nvSpPr>
          <p:cNvPr id="11" name="TextBox 10">
            <a:extLst>
              <a:ext uri="{FF2B5EF4-FFF2-40B4-BE49-F238E27FC236}">
                <a16:creationId xmlns:a16="http://schemas.microsoft.com/office/drawing/2014/main" id="{DDE78463-6EBA-405D-9C81-4F417D944789}"/>
              </a:ext>
            </a:extLst>
          </p:cNvPr>
          <p:cNvSpPr txBox="1"/>
          <p:nvPr/>
        </p:nvSpPr>
        <p:spPr>
          <a:xfrm>
            <a:off x="711692" y="1199369"/>
            <a:ext cx="10768614" cy="923330"/>
          </a:xfrm>
          <a:prstGeom prst="rect">
            <a:avLst/>
          </a:prstGeom>
          <a:noFill/>
        </p:spPr>
        <p:txBody>
          <a:bodyPr wrap="square" rtlCol="0">
            <a:spAutoFit/>
          </a:bodyPr>
          <a:lstStyle/>
          <a:p>
            <a:r>
              <a:rPr lang="en-US" b="1" dirty="0"/>
              <a:t>I took the “Minimum Deviation” value and put it to the highest it can for each column and got these subsets as the most significant results with highest deviation from normal (these columns were pretty good, but not the best deviations)</a:t>
            </a:r>
          </a:p>
        </p:txBody>
      </p:sp>
      <p:pic>
        <p:nvPicPr>
          <p:cNvPr id="13" name="Picture 12">
            <a:extLst>
              <a:ext uri="{FF2B5EF4-FFF2-40B4-BE49-F238E27FC236}">
                <a16:creationId xmlns:a16="http://schemas.microsoft.com/office/drawing/2014/main" id="{968E41B3-2F4F-438D-802C-F675811F42C1}"/>
              </a:ext>
            </a:extLst>
          </p:cNvPr>
          <p:cNvPicPr>
            <a:picLocks noChangeAspect="1"/>
          </p:cNvPicPr>
          <p:nvPr/>
        </p:nvPicPr>
        <p:blipFill>
          <a:blip r:embed="rId3"/>
          <a:stretch>
            <a:fillRect/>
          </a:stretch>
        </p:blipFill>
        <p:spPr>
          <a:xfrm>
            <a:off x="4709612" y="3160143"/>
            <a:ext cx="3558462" cy="3535932"/>
          </a:xfrm>
          <a:prstGeom prst="rect">
            <a:avLst/>
          </a:prstGeom>
        </p:spPr>
      </p:pic>
      <p:pic>
        <p:nvPicPr>
          <p:cNvPr id="15" name="Picture 14">
            <a:extLst>
              <a:ext uri="{FF2B5EF4-FFF2-40B4-BE49-F238E27FC236}">
                <a16:creationId xmlns:a16="http://schemas.microsoft.com/office/drawing/2014/main" id="{EE8EFDB8-5E17-4582-83F4-2720D10C9D1A}"/>
              </a:ext>
            </a:extLst>
          </p:cNvPr>
          <p:cNvPicPr>
            <a:picLocks noChangeAspect="1"/>
          </p:cNvPicPr>
          <p:nvPr/>
        </p:nvPicPr>
        <p:blipFill>
          <a:blip r:embed="rId4"/>
          <a:stretch>
            <a:fillRect/>
          </a:stretch>
        </p:blipFill>
        <p:spPr>
          <a:xfrm>
            <a:off x="8413793" y="4856116"/>
            <a:ext cx="3646204" cy="1839959"/>
          </a:xfrm>
          <a:prstGeom prst="rect">
            <a:avLst/>
          </a:prstGeom>
        </p:spPr>
      </p:pic>
      <p:pic>
        <p:nvPicPr>
          <p:cNvPr id="17" name="Picture 16">
            <a:extLst>
              <a:ext uri="{FF2B5EF4-FFF2-40B4-BE49-F238E27FC236}">
                <a16:creationId xmlns:a16="http://schemas.microsoft.com/office/drawing/2014/main" id="{A61370DC-554C-48E6-95ED-FB95F14389DD}"/>
              </a:ext>
            </a:extLst>
          </p:cNvPr>
          <p:cNvPicPr>
            <a:picLocks noChangeAspect="1"/>
          </p:cNvPicPr>
          <p:nvPr/>
        </p:nvPicPr>
        <p:blipFill>
          <a:blip r:embed="rId5"/>
          <a:stretch>
            <a:fillRect/>
          </a:stretch>
        </p:blipFill>
        <p:spPr>
          <a:xfrm>
            <a:off x="8347771" y="2982866"/>
            <a:ext cx="3712226" cy="1839959"/>
          </a:xfrm>
          <a:prstGeom prst="rect">
            <a:avLst/>
          </a:prstGeom>
        </p:spPr>
      </p:pic>
      <p:sp>
        <p:nvSpPr>
          <p:cNvPr id="18" name="TextBox 17">
            <a:extLst>
              <a:ext uri="{FF2B5EF4-FFF2-40B4-BE49-F238E27FC236}">
                <a16:creationId xmlns:a16="http://schemas.microsoft.com/office/drawing/2014/main" id="{9353315D-1264-4EF7-8E63-1F9344CEADDD}"/>
              </a:ext>
            </a:extLst>
          </p:cNvPr>
          <p:cNvSpPr txBox="1"/>
          <p:nvPr/>
        </p:nvSpPr>
        <p:spPr>
          <a:xfrm>
            <a:off x="4806494" y="2402451"/>
            <a:ext cx="2821615" cy="646331"/>
          </a:xfrm>
          <a:prstGeom prst="rect">
            <a:avLst/>
          </a:prstGeom>
          <a:noFill/>
        </p:spPr>
        <p:txBody>
          <a:bodyPr wrap="square" rtlCol="0">
            <a:spAutoFit/>
          </a:bodyPr>
          <a:lstStyle/>
          <a:p>
            <a:r>
              <a:rPr lang="en-US" dirty="0"/>
              <a:t>For day: Weekday with 29 deviation for this subset</a:t>
            </a:r>
          </a:p>
        </p:txBody>
      </p:sp>
      <p:sp>
        <p:nvSpPr>
          <p:cNvPr id="19" name="TextBox 18">
            <a:extLst>
              <a:ext uri="{FF2B5EF4-FFF2-40B4-BE49-F238E27FC236}">
                <a16:creationId xmlns:a16="http://schemas.microsoft.com/office/drawing/2014/main" id="{C1B923F5-5645-4B19-A308-EFFFFC06AB3E}"/>
              </a:ext>
            </a:extLst>
          </p:cNvPr>
          <p:cNvSpPr txBox="1"/>
          <p:nvPr/>
        </p:nvSpPr>
        <p:spPr>
          <a:xfrm>
            <a:off x="8365184" y="2125452"/>
            <a:ext cx="3774510" cy="923330"/>
          </a:xfrm>
          <a:prstGeom prst="rect">
            <a:avLst/>
          </a:prstGeom>
          <a:noFill/>
        </p:spPr>
        <p:txBody>
          <a:bodyPr wrap="square" rtlCol="0">
            <a:spAutoFit/>
          </a:bodyPr>
          <a:lstStyle/>
          <a:p>
            <a:r>
              <a:rPr lang="en-US" dirty="0"/>
              <a:t>For location: Princeton or New Brunswick for 2 different subsets (same deviation=25)</a:t>
            </a:r>
          </a:p>
        </p:txBody>
      </p:sp>
    </p:spTree>
    <p:extLst>
      <p:ext uri="{BB962C8B-B14F-4D97-AF65-F5344CB8AC3E}">
        <p14:creationId xmlns:p14="http://schemas.microsoft.com/office/powerpoint/2010/main" val="83068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6045-EA61-4112-93B3-A5C4B7F6B8EB}"/>
              </a:ext>
            </a:extLst>
          </p:cNvPr>
          <p:cNvSpPr>
            <a:spLocks noGrp="1"/>
          </p:cNvSpPr>
          <p:nvPr>
            <p:ph type="title"/>
          </p:nvPr>
        </p:nvSpPr>
        <p:spPr>
          <a:xfrm>
            <a:off x="807868" y="230374"/>
            <a:ext cx="10363200" cy="1314443"/>
          </a:xfrm>
        </p:spPr>
        <p:txBody>
          <a:bodyPr/>
          <a:lstStyle/>
          <a:p>
            <a:r>
              <a:rPr lang="en-US" dirty="0"/>
              <a:t>Nominating slides </a:t>
            </a:r>
            <a:r>
              <a:rPr lang="en-US" dirty="0" err="1"/>
              <a:t>pt</a:t>
            </a:r>
            <a:r>
              <a:rPr lang="en-US" dirty="0"/>
              <a:t> 2</a:t>
            </a:r>
          </a:p>
        </p:txBody>
      </p:sp>
      <p:pic>
        <p:nvPicPr>
          <p:cNvPr id="5" name="Picture 4">
            <a:extLst>
              <a:ext uri="{FF2B5EF4-FFF2-40B4-BE49-F238E27FC236}">
                <a16:creationId xmlns:a16="http://schemas.microsoft.com/office/drawing/2014/main" id="{BC5FD641-E141-46A4-B070-342B225EECD2}"/>
              </a:ext>
            </a:extLst>
          </p:cNvPr>
          <p:cNvPicPr>
            <a:picLocks noChangeAspect="1"/>
          </p:cNvPicPr>
          <p:nvPr/>
        </p:nvPicPr>
        <p:blipFill>
          <a:blip r:embed="rId2"/>
          <a:stretch>
            <a:fillRect/>
          </a:stretch>
        </p:blipFill>
        <p:spPr>
          <a:xfrm>
            <a:off x="171450" y="4227046"/>
            <a:ext cx="5619750" cy="2400580"/>
          </a:xfrm>
          <a:prstGeom prst="rect">
            <a:avLst/>
          </a:prstGeom>
        </p:spPr>
      </p:pic>
      <p:sp>
        <p:nvSpPr>
          <p:cNvPr id="6" name="TextBox 5">
            <a:extLst>
              <a:ext uri="{FF2B5EF4-FFF2-40B4-BE49-F238E27FC236}">
                <a16:creationId xmlns:a16="http://schemas.microsoft.com/office/drawing/2014/main" id="{4C16EF5A-6FB4-4EC6-83A8-5E4D46EE6573}"/>
              </a:ext>
            </a:extLst>
          </p:cNvPr>
          <p:cNvSpPr txBox="1"/>
          <p:nvPr/>
        </p:nvSpPr>
        <p:spPr>
          <a:xfrm>
            <a:off x="581025" y="3676650"/>
            <a:ext cx="5219700" cy="369332"/>
          </a:xfrm>
          <a:prstGeom prst="rect">
            <a:avLst/>
          </a:prstGeom>
          <a:noFill/>
        </p:spPr>
        <p:txBody>
          <a:bodyPr wrap="square" rtlCol="0">
            <a:spAutoFit/>
          </a:bodyPr>
          <a:lstStyle/>
          <a:p>
            <a:r>
              <a:rPr lang="en-US" dirty="0"/>
              <a:t>Sweets: Milky Way with deviation 9 max</a:t>
            </a:r>
          </a:p>
        </p:txBody>
      </p:sp>
      <p:pic>
        <p:nvPicPr>
          <p:cNvPr id="8" name="Picture 7">
            <a:extLst>
              <a:ext uri="{FF2B5EF4-FFF2-40B4-BE49-F238E27FC236}">
                <a16:creationId xmlns:a16="http://schemas.microsoft.com/office/drawing/2014/main" id="{56B52633-BDF0-4285-A639-0ECD225744D8}"/>
              </a:ext>
            </a:extLst>
          </p:cNvPr>
          <p:cNvPicPr>
            <a:picLocks noChangeAspect="1"/>
          </p:cNvPicPr>
          <p:nvPr/>
        </p:nvPicPr>
        <p:blipFill>
          <a:blip r:embed="rId3"/>
          <a:stretch>
            <a:fillRect/>
          </a:stretch>
        </p:blipFill>
        <p:spPr>
          <a:xfrm>
            <a:off x="6047496" y="4341363"/>
            <a:ext cx="6057565" cy="2171945"/>
          </a:xfrm>
          <a:prstGeom prst="rect">
            <a:avLst/>
          </a:prstGeom>
        </p:spPr>
      </p:pic>
      <p:sp>
        <p:nvSpPr>
          <p:cNvPr id="9" name="TextBox 8">
            <a:extLst>
              <a:ext uri="{FF2B5EF4-FFF2-40B4-BE49-F238E27FC236}">
                <a16:creationId xmlns:a16="http://schemas.microsoft.com/office/drawing/2014/main" id="{5CDFD5F1-6811-4E50-A01D-C4CCB63F6D18}"/>
              </a:ext>
            </a:extLst>
          </p:cNvPr>
          <p:cNvSpPr txBox="1"/>
          <p:nvPr/>
        </p:nvSpPr>
        <p:spPr>
          <a:xfrm>
            <a:off x="7229475" y="3676650"/>
            <a:ext cx="4381500" cy="369332"/>
          </a:xfrm>
          <a:prstGeom prst="rect">
            <a:avLst/>
          </a:prstGeom>
          <a:noFill/>
        </p:spPr>
        <p:txBody>
          <a:bodyPr wrap="square" rtlCol="0">
            <a:spAutoFit/>
          </a:bodyPr>
          <a:lstStyle/>
          <a:p>
            <a:r>
              <a:rPr lang="en-US" dirty="0"/>
              <a:t>For wine: Red with deviation 8 max</a:t>
            </a:r>
          </a:p>
        </p:txBody>
      </p:sp>
      <p:sp>
        <p:nvSpPr>
          <p:cNvPr id="10" name="TextBox 9">
            <a:extLst>
              <a:ext uri="{FF2B5EF4-FFF2-40B4-BE49-F238E27FC236}">
                <a16:creationId xmlns:a16="http://schemas.microsoft.com/office/drawing/2014/main" id="{0B1EC618-75CF-4BB2-8E20-74D6A4D1546E}"/>
              </a:ext>
            </a:extLst>
          </p:cNvPr>
          <p:cNvSpPr txBox="1"/>
          <p:nvPr/>
        </p:nvSpPr>
        <p:spPr>
          <a:xfrm>
            <a:off x="807868" y="1657350"/>
            <a:ext cx="10479257" cy="646331"/>
          </a:xfrm>
          <a:prstGeom prst="rect">
            <a:avLst/>
          </a:prstGeom>
          <a:noFill/>
        </p:spPr>
        <p:txBody>
          <a:bodyPr wrap="square" rtlCol="0">
            <a:spAutoFit/>
          </a:bodyPr>
          <a:lstStyle/>
          <a:p>
            <a:r>
              <a:rPr lang="en-US" dirty="0"/>
              <a:t>The highest deviation from all subsets for sweets and wine were very low, so I’m not going to test these attributes for the highest chi sq </a:t>
            </a:r>
          </a:p>
        </p:txBody>
      </p:sp>
    </p:spTree>
    <p:extLst>
      <p:ext uri="{BB962C8B-B14F-4D97-AF65-F5344CB8AC3E}">
        <p14:creationId xmlns:p14="http://schemas.microsoft.com/office/powerpoint/2010/main" val="20037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20B0-DD72-404F-8AAB-E878775E6699}"/>
              </a:ext>
            </a:extLst>
          </p:cNvPr>
          <p:cNvSpPr>
            <a:spLocks noGrp="1"/>
          </p:cNvSpPr>
          <p:nvPr>
            <p:ph type="title"/>
          </p:nvPr>
        </p:nvSpPr>
        <p:spPr>
          <a:xfrm>
            <a:off x="630157" y="163689"/>
            <a:ext cx="10363200" cy="1314443"/>
          </a:xfrm>
        </p:spPr>
        <p:txBody>
          <a:bodyPr/>
          <a:lstStyle/>
          <a:p>
            <a:r>
              <a:rPr lang="en-US" dirty="0"/>
              <a:t>Nominating slides </a:t>
            </a:r>
            <a:r>
              <a:rPr lang="en-US" dirty="0" err="1"/>
              <a:t>pt</a:t>
            </a:r>
            <a:r>
              <a:rPr lang="en-US" dirty="0"/>
              <a:t> 3 (the ones I will test)</a:t>
            </a:r>
          </a:p>
        </p:txBody>
      </p:sp>
      <p:pic>
        <p:nvPicPr>
          <p:cNvPr id="4" name="Content Placeholder 3">
            <a:extLst>
              <a:ext uri="{FF2B5EF4-FFF2-40B4-BE49-F238E27FC236}">
                <a16:creationId xmlns:a16="http://schemas.microsoft.com/office/drawing/2014/main" id="{83E22A91-1868-45B8-9662-9A9F90D9D058}"/>
              </a:ext>
            </a:extLst>
          </p:cNvPr>
          <p:cNvPicPr>
            <a:picLocks noGrp="1" noChangeAspect="1"/>
          </p:cNvPicPr>
          <p:nvPr>
            <p:ph idx="1"/>
          </p:nvPr>
        </p:nvPicPr>
        <p:blipFill>
          <a:blip r:embed="rId2"/>
          <a:stretch>
            <a:fillRect/>
          </a:stretch>
        </p:blipFill>
        <p:spPr>
          <a:xfrm>
            <a:off x="135062" y="3834645"/>
            <a:ext cx="6348587" cy="2342491"/>
          </a:xfrm>
          <a:prstGeom prst="rect">
            <a:avLst/>
          </a:prstGeom>
        </p:spPr>
      </p:pic>
      <p:sp>
        <p:nvSpPr>
          <p:cNvPr id="6" name="TextBox 5">
            <a:extLst>
              <a:ext uri="{FF2B5EF4-FFF2-40B4-BE49-F238E27FC236}">
                <a16:creationId xmlns:a16="http://schemas.microsoft.com/office/drawing/2014/main" id="{FF6F05CF-0CAD-4003-9343-8B5E7578C571}"/>
              </a:ext>
            </a:extLst>
          </p:cNvPr>
          <p:cNvSpPr txBox="1"/>
          <p:nvPr/>
        </p:nvSpPr>
        <p:spPr>
          <a:xfrm>
            <a:off x="266025" y="3015199"/>
            <a:ext cx="5930283" cy="646331"/>
          </a:xfrm>
          <a:prstGeom prst="rect">
            <a:avLst/>
          </a:prstGeom>
          <a:noFill/>
        </p:spPr>
        <p:txBody>
          <a:bodyPr wrap="square">
            <a:spAutoFit/>
          </a:bodyPr>
          <a:lstStyle/>
          <a:p>
            <a:r>
              <a:rPr lang="en-US" dirty="0"/>
              <a:t>For Snacks: None with highest deviation of 37 for this subset from all subsets</a:t>
            </a:r>
          </a:p>
        </p:txBody>
      </p:sp>
      <p:sp>
        <p:nvSpPr>
          <p:cNvPr id="7" name="TextBox 6">
            <a:extLst>
              <a:ext uri="{FF2B5EF4-FFF2-40B4-BE49-F238E27FC236}">
                <a16:creationId xmlns:a16="http://schemas.microsoft.com/office/drawing/2014/main" id="{1D163F78-2E1D-4979-A691-2EF202265B52}"/>
              </a:ext>
            </a:extLst>
          </p:cNvPr>
          <p:cNvSpPr txBox="1"/>
          <p:nvPr/>
        </p:nvSpPr>
        <p:spPr>
          <a:xfrm>
            <a:off x="976544" y="1651247"/>
            <a:ext cx="10777491" cy="646331"/>
          </a:xfrm>
          <a:prstGeom prst="rect">
            <a:avLst/>
          </a:prstGeom>
          <a:noFill/>
        </p:spPr>
        <p:txBody>
          <a:bodyPr wrap="square" rtlCol="0">
            <a:spAutoFit/>
          </a:bodyPr>
          <a:lstStyle/>
          <a:p>
            <a:r>
              <a:rPr lang="en-US" dirty="0"/>
              <a:t>Snacks and </a:t>
            </a:r>
            <a:r>
              <a:rPr lang="en-US" dirty="0" err="1"/>
              <a:t>SoftDrinks</a:t>
            </a:r>
            <a:r>
              <a:rPr lang="en-US" dirty="0"/>
              <a:t> had the highest two deviations for all columns compared to all subsets, so I’m going to test these</a:t>
            </a:r>
          </a:p>
        </p:txBody>
      </p:sp>
      <p:pic>
        <p:nvPicPr>
          <p:cNvPr id="8" name="Picture 7">
            <a:extLst>
              <a:ext uri="{FF2B5EF4-FFF2-40B4-BE49-F238E27FC236}">
                <a16:creationId xmlns:a16="http://schemas.microsoft.com/office/drawing/2014/main" id="{A4249A6C-8EC8-4491-8982-E486DA2D78A7}"/>
              </a:ext>
            </a:extLst>
          </p:cNvPr>
          <p:cNvPicPr>
            <a:picLocks noChangeAspect="1"/>
          </p:cNvPicPr>
          <p:nvPr/>
        </p:nvPicPr>
        <p:blipFill>
          <a:blip r:embed="rId3"/>
          <a:stretch>
            <a:fillRect/>
          </a:stretch>
        </p:blipFill>
        <p:spPr>
          <a:xfrm>
            <a:off x="6401923" y="3752165"/>
            <a:ext cx="5655015" cy="2342491"/>
          </a:xfrm>
          <a:prstGeom prst="rect">
            <a:avLst/>
          </a:prstGeom>
        </p:spPr>
      </p:pic>
      <p:sp>
        <p:nvSpPr>
          <p:cNvPr id="10" name="TextBox 9">
            <a:extLst>
              <a:ext uri="{FF2B5EF4-FFF2-40B4-BE49-F238E27FC236}">
                <a16:creationId xmlns:a16="http://schemas.microsoft.com/office/drawing/2014/main" id="{0E7AE2EF-B6A7-47F1-A71D-A0975469D304}"/>
              </a:ext>
            </a:extLst>
          </p:cNvPr>
          <p:cNvSpPr txBox="1"/>
          <p:nvPr/>
        </p:nvSpPr>
        <p:spPr>
          <a:xfrm>
            <a:off x="6775881" y="3105834"/>
            <a:ext cx="5150094" cy="646331"/>
          </a:xfrm>
          <a:prstGeom prst="rect">
            <a:avLst/>
          </a:prstGeom>
          <a:noFill/>
        </p:spPr>
        <p:txBody>
          <a:bodyPr wrap="square">
            <a:spAutoFit/>
          </a:bodyPr>
          <a:lstStyle/>
          <a:p>
            <a:r>
              <a:rPr lang="en-US" dirty="0"/>
              <a:t>For </a:t>
            </a:r>
            <a:r>
              <a:rPr lang="en-US" dirty="0" err="1"/>
              <a:t>SoftDrinks</a:t>
            </a:r>
            <a:r>
              <a:rPr lang="en-US" dirty="0"/>
              <a:t>:  Cola with 30 deviation from all subsets</a:t>
            </a:r>
          </a:p>
        </p:txBody>
      </p:sp>
    </p:spTree>
    <p:extLst>
      <p:ext uri="{BB962C8B-B14F-4D97-AF65-F5344CB8AC3E}">
        <p14:creationId xmlns:p14="http://schemas.microsoft.com/office/powerpoint/2010/main" val="235285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F13D-DFEE-467F-AE13-BA6B0F67876D}"/>
              </a:ext>
            </a:extLst>
          </p:cNvPr>
          <p:cNvSpPr>
            <a:spLocks noGrp="1"/>
          </p:cNvSpPr>
          <p:nvPr>
            <p:ph type="title"/>
          </p:nvPr>
        </p:nvSpPr>
        <p:spPr>
          <a:xfrm>
            <a:off x="582965" y="125784"/>
            <a:ext cx="11026067" cy="1314443"/>
          </a:xfrm>
        </p:spPr>
        <p:txBody>
          <a:bodyPr/>
          <a:lstStyle/>
          <a:p>
            <a:r>
              <a:rPr lang="en-US" dirty="0"/>
              <a:t>Chi Squared testing for Snacks and Soft Drinks</a:t>
            </a:r>
          </a:p>
        </p:txBody>
      </p:sp>
      <p:sp>
        <p:nvSpPr>
          <p:cNvPr id="3" name="Content Placeholder 2">
            <a:extLst>
              <a:ext uri="{FF2B5EF4-FFF2-40B4-BE49-F238E27FC236}">
                <a16:creationId xmlns:a16="http://schemas.microsoft.com/office/drawing/2014/main" id="{61EEE695-38CF-4FFB-879E-E45C6D17FB0A}"/>
              </a:ext>
            </a:extLst>
          </p:cNvPr>
          <p:cNvSpPr>
            <a:spLocks noGrp="1"/>
          </p:cNvSpPr>
          <p:nvPr>
            <p:ph idx="1"/>
          </p:nvPr>
        </p:nvSpPr>
        <p:spPr>
          <a:xfrm>
            <a:off x="745723" y="1308655"/>
            <a:ext cx="10363200" cy="3088460"/>
          </a:xfrm>
        </p:spPr>
        <p:txBody>
          <a:bodyPr/>
          <a:lstStyle/>
          <a:p>
            <a:r>
              <a:rPr lang="en-US" dirty="0"/>
              <a:t>Using the subsets that the boundless analytics showed as the highest deviation for these columns, I did a chi squared test on R and got</a:t>
            </a:r>
          </a:p>
          <a:p>
            <a:r>
              <a:rPr lang="en-US" dirty="0"/>
              <a:t>Using </a:t>
            </a:r>
            <a:r>
              <a:rPr lang="en-US" dirty="0" err="1"/>
              <a:t>bonferonni</a:t>
            </a:r>
            <a:r>
              <a:rPr lang="en-US" dirty="0"/>
              <a:t> correction with testing value .05, we did two hypothesis tests, so .05/2 =.025, and since both p-values are much lower than that, we can say there is a significant relationship for these two subsets</a:t>
            </a:r>
          </a:p>
        </p:txBody>
      </p:sp>
      <p:pic>
        <p:nvPicPr>
          <p:cNvPr id="7" name="Picture 6">
            <a:extLst>
              <a:ext uri="{FF2B5EF4-FFF2-40B4-BE49-F238E27FC236}">
                <a16:creationId xmlns:a16="http://schemas.microsoft.com/office/drawing/2014/main" id="{1BD02309-8B93-42DB-A5B2-78F1E0E1ACF9}"/>
              </a:ext>
            </a:extLst>
          </p:cNvPr>
          <p:cNvPicPr>
            <a:picLocks noChangeAspect="1"/>
          </p:cNvPicPr>
          <p:nvPr/>
        </p:nvPicPr>
        <p:blipFill>
          <a:blip r:embed="rId2"/>
          <a:stretch>
            <a:fillRect/>
          </a:stretch>
        </p:blipFill>
        <p:spPr>
          <a:xfrm>
            <a:off x="1178460" y="4218110"/>
            <a:ext cx="3609975" cy="685800"/>
          </a:xfrm>
          <a:prstGeom prst="rect">
            <a:avLst/>
          </a:prstGeom>
        </p:spPr>
      </p:pic>
      <p:sp>
        <p:nvSpPr>
          <p:cNvPr id="8" name="TextBox 7">
            <a:extLst>
              <a:ext uri="{FF2B5EF4-FFF2-40B4-BE49-F238E27FC236}">
                <a16:creationId xmlns:a16="http://schemas.microsoft.com/office/drawing/2014/main" id="{BAB14CF6-360B-4793-B3B1-34A4A76DE35C}"/>
              </a:ext>
            </a:extLst>
          </p:cNvPr>
          <p:cNvSpPr txBox="1"/>
          <p:nvPr/>
        </p:nvSpPr>
        <p:spPr>
          <a:xfrm>
            <a:off x="245614" y="3538158"/>
            <a:ext cx="5012186" cy="646331"/>
          </a:xfrm>
          <a:prstGeom prst="rect">
            <a:avLst/>
          </a:prstGeom>
          <a:noFill/>
        </p:spPr>
        <p:txBody>
          <a:bodyPr wrap="square" rtlCol="0">
            <a:spAutoFit/>
          </a:bodyPr>
          <a:lstStyle/>
          <a:p>
            <a:pPr algn="ctr"/>
            <a:r>
              <a:rPr lang="en-US" b="1" u="sng" dirty="0">
                <a:highlight>
                  <a:srgbClr val="FFFF00"/>
                </a:highlight>
              </a:rPr>
              <a:t>For the best subset in the Snacks column: 600.15 X-squared</a:t>
            </a:r>
          </a:p>
        </p:txBody>
      </p:sp>
      <p:sp>
        <p:nvSpPr>
          <p:cNvPr id="15" name="TextBox 14">
            <a:extLst>
              <a:ext uri="{FF2B5EF4-FFF2-40B4-BE49-F238E27FC236}">
                <a16:creationId xmlns:a16="http://schemas.microsoft.com/office/drawing/2014/main" id="{B76A9DF9-F6E0-42CF-BE11-2FFF516F3059}"/>
              </a:ext>
            </a:extLst>
          </p:cNvPr>
          <p:cNvSpPr txBox="1"/>
          <p:nvPr/>
        </p:nvSpPr>
        <p:spPr>
          <a:xfrm>
            <a:off x="6875293" y="3523669"/>
            <a:ext cx="4273117" cy="646331"/>
          </a:xfrm>
          <a:prstGeom prst="rect">
            <a:avLst/>
          </a:prstGeom>
          <a:noFill/>
        </p:spPr>
        <p:txBody>
          <a:bodyPr wrap="square" rtlCol="0">
            <a:spAutoFit/>
          </a:bodyPr>
          <a:lstStyle/>
          <a:p>
            <a:pPr algn="ctr"/>
            <a:r>
              <a:rPr lang="en-US" b="1" dirty="0"/>
              <a:t>For the best subset in Soft Drinks column: 205.32 X-squared</a:t>
            </a:r>
          </a:p>
        </p:txBody>
      </p:sp>
      <p:pic>
        <p:nvPicPr>
          <p:cNvPr id="17" name="Picture 16">
            <a:extLst>
              <a:ext uri="{FF2B5EF4-FFF2-40B4-BE49-F238E27FC236}">
                <a16:creationId xmlns:a16="http://schemas.microsoft.com/office/drawing/2014/main" id="{3B6CC630-213E-4053-B0BB-288B8B52ED32}"/>
              </a:ext>
            </a:extLst>
          </p:cNvPr>
          <p:cNvPicPr>
            <a:picLocks noChangeAspect="1"/>
          </p:cNvPicPr>
          <p:nvPr/>
        </p:nvPicPr>
        <p:blipFill>
          <a:blip r:embed="rId3"/>
          <a:stretch>
            <a:fillRect/>
          </a:stretch>
        </p:blipFill>
        <p:spPr>
          <a:xfrm>
            <a:off x="7235440" y="4189365"/>
            <a:ext cx="3552825" cy="762000"/>
          </a:xfrm>
          <a:prstGeom prst="rect">
            <a:avLst/>
          </a:prstGeom>
        </p:spPr>
      </p:pic>
      <p:sp>
        <p:nvSpPr>
          <p:cNvPr id="22" name="TextBox 21">
            <a:extLst>
              <a:ext uri="{FF2B5EF4-FFF2-40B4-BE49-F238E27FC236}">
                <a16:creationId xmlns:a16="http://schemas.microsoft.com/office/drawing/2014/main" id="{44F5EC54-F398-48DE-89DD-13BA3719AC7F}"/>
              </a:ext>
            </a:extLst>
          </p:cNvPr>
          <p:cNvSpPr txBox="1"/>
          <p:nvPr/>
        </p:nvSpPr>
        <p:spPr>
          <a:xfrm>
            <a:off x="429085" y="5293895"/>
            <a:ext cx="11333826" cy="1323439"/>
          </a:xfrm>
          <a:prstGeom prst="rect">
            <a:avLst/>
          </a:prstGeom>
          <a:noFill/>
        </p:spPr>
        <p:txBody>
          <a:bodyPr wrap="square" rtlCol="0">
            <a:spAutoFit/>
          </a:bodyPr>
          <a:lstStyle/>
          <a:p>
            <a:r>
              <a:rPr lang="en-US" sz="1600" b="1" dirty="0"/>
              <a:t>So among the highest deviations, the subset in the snacks column, which has the attributes Beer=“Lager”, Day=“Weekend”, Location=“New Brunswick” has the highest chi squared that having these attributes makes it much more likely that no snacks will be bought (since </a:t>
            </a:r>
            <a:r>
              <a:rPr lang="en-US" sz="1600" b="1" dirty="0" err="1"/>
              <a:t>df</a:t>
            </a:r>
            <a:r>
              <a:rPr lang="en-US" sz="1600" b="1" dirty="0"/>
              <a:t>=4=none). – so I choose this one as the best subset with most significant results</a:t>
            </a:r>
          </a:p>
          <a:p>
            <a:r>
              <a:rPr lang="en-US" sz="1600" dirty="0"/>
              <a:t>Although Soft drinks with  Day=‘Weekday’, Snacks =“Potato chips”, and location =“Princeton” has the exact same p-value (which is odd), I’m picking the snacks subset arbitrarily just because it has a higher X-squared</a:t>
            </a:r>
          </a:p>
        </p:txBody>
      </p:sp>
      <p:sp>
        <p:nvSpPr>
          <p:cNvPr id="26" name="TextBox 25">
            <a:extLst>
              <a:ext uri="{FF2B5EF4-FFF2-40B4-BE49-F238E27FC236}">
                <a16:creationId xmlns:a16="http://schemas.microsoft.com/office/drawing/2014/main" id="{61E3EF21-42DA-49F7-9DFF-602397FB3407}"/>
              </a:ext>
            </a:extLst>
          </p:cNvPr>
          <p:cNvSpPr txBox="1"/>
          <p:nvPr/>
        </p:nvSpPr>
        <p:spPr>
          <a:xfrm>
            <a:off x="340311" y="4903910"/>
            <a:ext cx="6233368" cy="246221"/>
          </a:xfrm>
          <a:prstGeom prst="rect">
            <a:avLst/>
          </a:prstGeom>
          <a:noFill/>
        </p:spPr>
        <p:txBody>
          <a:bodyPr wrap="square">
            <a:spAutoFit/>
          </a:bodyPr>
          <a:lstStyle/>
          <a:p>
            <a:r>
              <a:rPr lang="en-US" sz="500" dirty="0"/>
              <a:t>http://209.97.156.178:8082/?dataset=HomeworkMarket2022&amp;first_attr=Snacks&amp;user_filter=%5B%5B%22Beer%22%2C%22categorical%22%2C%5B%22Lager%22%5D%2Cnull%2Cnull%5D%2C%5B%22Day%22%2C%22categorical%22%2C%5B%22Weekend%22%5D%2Cnull%2Cnull%5D%2C%5B%22Location%22%2C%22categorical%22%2C%5B%22New+Brunswick%22%5D%2Cnull%2Cnull%5D%5D</a:t>
            </a:r>
          </a:p>
        </p:txBody>
      </p:sp>
      <p:sp>
        <p:nvSpPr>
          <p:cNvPr id="28" name="TextBox 27">
            <a:extLst>
              <a:ext uri="{FF2B5EF4-FFF2-40B4-BE49-F238E27FC236}">
                <a16:creationId xmlns:a16="http://schemas.microsoft.com/office/drawing/2014/main" id="{7A523B55-E3C4-462F-A8F6-1A3B382B4E8F}"/>
              </a:ext>
            </a:extLst>
          </p:cNvPr>
          <p:cNvSpPr txBox="1"/>
          <p:nvPr/>
        </p:nvSpPr>
        <p:spPr>
          <a:xfrm>
            <a:off x="7137646" y="4951365"/>
            <a:ext cx="5054353" cy="323165"/>
          </a:xfrm>
          <a:prstGeom prst="rect">
            <a:avLst/>
          </a:prstGeom>
          <a:noFill/>
        </p:spPr>
        <p:txBody>
          <a:bodyPr wrap="square">
            <a:spAutoFit/>
          </a:bodyPr>
          <a:lstStyle/>
          <a:p>
            <a:r>
              <a:rPr lang="en-US" sz="500" dirty="0"/>
              <a:t>http://209.97.156.178:8082/?dataset=HomeworkMarket2022&amp;first_attr=SoftDrinks&amp;user_filter=%5B%5B%22Day%22%2C%22categorical%22%2C%5B%22Weekday%22%5D%2Cnull%2Cnull%5D%2C%5B%22Location%22%2C%22categorical%22%2C%5B%22Princeton%22%5D%2Cnull%2Cnull%5D%2C%5B%22Snacks%22%2C%22categorical%22%2C%5B%22Popcorn%22%5D%2Cnull%2Cnull%5D%5D</a:t>
            </a:r>
          </a:p>
        </p:txBody>
      </p:sp>
    </p:spTree>
    <p:extLst>
      <p:ext uri="{BB962C8B-B14F-4D97-AF65-F5344CB8AC3E}">
        <p14:creationId xmlns:p14="http://schemas.microsoft.com/office/powerpoint/2010/main" val="3161922754"/>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2F201B"/>
      </a:dk2>
      <a:lt2>
        <a:srgbClr val="F1F0F3"/>
      </a:lt2>
      <a:accent1>
        <a:srgbClr val="9BA842"/>
      </a:accent1>
      <a:accent2>
        <a:srgbClr val="B18E3B"/>
      </a:accent2>
      <a:accent3>
        <a:srgbClr val="C36F4D"/>
      </a:accent3>
      <a:accent4>
        <a:srgbClr val="B13B4A"/>
      </a:accent4>
      <a:accent5>
        <a:srgbClr val="C34D8D"/>
      </a:accent5>
      <a:accent6>
        <a:srgbClr val="B13BAD"/>
      </a:accent6>
      <a:hlink>
        <a:srgbClr val="C04272"/>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129</TotalTime>
  <Words>599</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Grandview Display</vt:lpstr>
      <vt:lpstr>DashVTI</vt:lpstr>
      <vt:lpstr>Boundless Analytics Test</vt:lpstr>
      <vt:lpstr>Nominating slices</vt:lpstr>
      <vt:lpstr>Nominating slides pt 2</vt:lpstr>
      <vt:lpstr>Nominating slides pt 3 (the ones I will test)</vt:lpstr>
      <vt:lpstr>Chi Squared testing for Snacks and Soft Drinks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Basta</dc:creator>
  <cp:lastModifiedBy>Tomasz Imielinski</cp:lastModifiedBy>
  <cp:revision>1</cp:revision>
  <dcterms:created xsi:type="dcterms:W3CDTF">2022-04-27T16:49:59Z</dcterms:created>
  <dcterms:modified xsi:type="dcterms:W3CDTF">2022-05-07T22:04:44Z</dcterms:modified>
</cp:coreProperties>
</file>