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3" r:id="rId5"/>
    <p:sldId id="260" r:id="rId6"/>
    <p:sldId id="258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46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D9E4-4E27-47C4-9A60-88ACCBE1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C7061-F5AA-42C5-846D-79F3ABF0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EFD3-CF06-40FC-BFF5-DABE3D95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D5A-36CB-4C97-A454-DEEDF446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4BA9-F9A0-412D-86D9-829598F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5341-DA2D-4F12-B30D-1741F853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B8197-CFEA-47DB-909E-73E686F4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F9BB-6B9C-4CDB-95A9-2699AFF7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84C41-07F0-4583-9A0E-BA288B94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1444-2D2D-4140-A021-8BBA78C1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D2E29-F70B-41AC-8AE9-BC38AFCA7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9BE7E-910D-45C9-A62C-1F2FAB8C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0E1F-68AB-462C-BFBB-60AB216E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AC84-F60A-49B3-853B-4174CE57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C00F-665A-4F92-A7D3-AB46C27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9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B063-30C4-4339-A7C8-4595294A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76CC-0402-41AA-B03A-2DE38BF3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B32D-5E82-49C5-947C-5A4386A0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8520A-154B-443D-86FD-1C821365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EC46-EC98-49B4-B8F6-4A5551F4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76B3-C861-4DC1-8816-97638B9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51EB-33D3-40D4-ABBA-A1D3F19C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3C5F0-5DCA-4B89-A2B1-9DE219D2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FB30-3D77-44E7-A051-DDC11F31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2458-64FD-4C4A-BBB1-ADC1977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1DD8-0561-4FA8-B100-1685720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D248-FD65-4AA4-B654-713A9E625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6B5EF-920E-47FD-913C-551B18CB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92F0-AAB6-48FD-9E14-DA6FB794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F2A4-86C3-4571-9C82-559298B6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29C1-5062-4DF8-97EC-FDFBB10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0C1B-C3F3-4256-8321-F5076C83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67D5-F306-40D4-B269-69ED4B70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0428D-62FA-4ACE-9159-69D309DB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5C0EF-AC3A-41CC-A142-4C8B57647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87CE9-1F60-48B7-9FFF-62BF68EC2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7E20C-6147-455E-9BA1-228BB99B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2E724-1578-4475-A17A-49534F92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DE47C-1855-4D60-8FF0-F83FE2C9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12D5-DB0C-4E25-AE72-A215CB6C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04B13-FD07-4AA9-B1B0-536AEE91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42D0C-58B4-4DAC-99CC-3EEB4EAA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D26B-69B6-437F-B62D-438F597D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F4443-B78B-4858-9A5B-76CC3D50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EDB4-A5BE-4A01-B243-4A6776B8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AB27-750F-431D-8BEE-838EAB4E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C446-07F8-4F31-ABC0-4A3D0853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EE42-DBD0-4540-ADBC-F1F293BF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D84C-56E4-4485-BFC4-B2015B35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63E51-76C2-497A-9B82-74AF5FC8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F695-2337-4972-AF14-860BB72C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669A-E9DA-4545-900E-057C10F2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E68A-7926-409A-9AB3-702306D4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144E6-44CA-4F35-A3EE-BFA38FDF6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075E-80C8-4B26-82D2-CD590B10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59BA-8391-469B-A450-C702830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FE164-6443-461B-8708-038EE971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3364-A61B-434A-A23E-1719F82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D1EB71-3ABC-4609-9B63-DA18F24ACE87}"/>
              </a:ext>
            </a:extLst>
          </p:cNvPr>
          <p:cNvSpPr/>
          <p:nvPr/>
        </p:nvSpPr>
        <p:spPr>
          <a:xfrm>
            <a:off x="376334" y="422211"/>
            <a:ext cx="11439331" cy="60135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A08CE-7E63-42B2-91FF-CF3AFAFD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0678-8788-4D96-ABD7-9934347D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F256-FB98-4827-B0CD-CD0774BD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9296-6549-4F42-80CD-92F1B53F4C7D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175C-D47D-43D8-BA7E-AFD9B730F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3E6B-80F2-489D-B674-017F8ED29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62EA-4087-4346-B375-BF37F75E3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>
              <a:lumMod val="20000"/>
              <a:lumOff val="8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CC0A-BE98-4C4B-833D-1D4AA6C29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Boundless Analytics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C8188-129C-4147-8F18-1F97FF994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Paul Kotys, pjk151</a:t>
            </a:r>
          </a:p>
        </p:txBody>
      </p:sp>
    </p:spTree>
    <p:extLst>
      <p:ext uri="{BB962C8B-B14F-4D97-AF65-F5344CB8AC3E}">
        <p14:creationId xmlns:p14="http://schemas.microsoft.com/office/powerpoint/2010/main" val="107385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3E80-A57F-4100-8FB6-63D2BFB5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the Bonferroni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B6A7-6835-404B-BA15-40B06602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the professor mentioned in class and in the videos, this assignment is essentially a p-value hunt. </a:t>
            </a:r>
          </a:p>
          <a:p>
            <a:pPr marL="0" indent="0">
              <a:buNone/>
            </a:pPr>
            <a:r>
              <a:rPr lang="en-US" sz="2400" dirty="0"/>
              <a:t>Therefore, we need to use the Bonferroni Correction to account for testing multiple hypotheses. To count the total number of hypotheses, I realized that I could simply add the numbers displayed by the “Previous” and “Next” buttons in Boundless Analytics for each possible anchor. </a:t>
            </a:r>
          </a:p>
          <a:p>
            <a:pPr marL="0" indent="0">
              <a:buNone/>
            </a:pPr>
            <a:r>
              <a:rPr lang="en-US" sz="2400" dirty="0"/>
              <a:t>This means that there are a total of </a:t>
            </a:r>
          </a:p>
          <a:p>
            <a:pPr marL="0" indent="0">
              <a:buNone/>
            </a:pPr>
            <a:r>
              <a:rPr lang="en-US" sz="2400" dirty="0"/>
              <a:t>108 + 97 + 147 + 110 + 92 + 56 + 42 = 652 possible hypotheses. Given the standard value of 0.05, this means our p-value needs to be less than 0.00007669 (7.6 * 10^-5) to reject the null hypothesis.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2CCC8D-C6E0-4BE9-B8D6-366609C2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60" y="3761611"/>
            <a:ext cx="2225233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AB9A-ABE1-4F2C-987E-0FC1D989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My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Best</a:t>
            </a:r>
            <a:r>
              <a:rPr lang="en-US" sz="2400" dirty="0"/>
              <a:t> Slice: Anchor=Snacks, Beer=“Lager”, Day=“Weekend”, Location=“New Brunswick”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137FC7-EF09-4148-934D-1CD9C532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290"/>
            <a:ext cx="6981092" cy="307389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EE32536-2715-4910-B006-5F2653E3D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4023"/>
            <a:ext cx="6982079" cy="18928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37FF325-D39A-47B4-8084-184588F6A546}"/>
              </a:ext>
            </a:extLst>
          </p:cNvPr>
          <p:cNvSpPr txBox="1">
            <a:spLocks/>
          </p:cNvSpPr>
          <p:nvPr/>
        </p:nvSpPr>
        <p:spPr>
          <a:xfrm>
            <a:off x="8250116" y="1401734"/>
            <a:ext cx="3593122" cy="5172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The best subset that I was able to find was Beer=“Lager”, Day=“Weekend”, Location=“New Brunswick”, with the Anchor=Snacks. </a:t>
            </a:r>
          </a:p>
          <a:p>
            <a:endParaRPr lang="en-US" sz="1800" dirty="0"/>
          </a:p>
          <a:p>
            <a:r>
              <a:rPr lang="en-US" sz="1800" dirty="0"/>
              <a:t>With this subset, I was able to get an X-squared of 600.15, which is insanely high compared to my second-best X-squared of about 200. The p-value is also almost ten orders of magnitude smaller than what is needed to reject the null hypothesis with the Bonferroni Correction.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61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5358-A2D1-4961-A37F-DCFCA884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Anchor=Snacks, Beer=“Lager”, Day=“Weekend”, Location=“New Brunswick”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FAC-11CF-4A77-B443-C14A4B29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 will be submitting the slice I described on the previous slide. The link is rather long, so I decided to create a separate slide for it: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://209.97.156.178:8082/?dataset=HomeworkMarket2022&amp;first_attr=Snacks&amp;user_filter=%5B%5B%22Beer%22%2C%22categorical%22%2C%5B%22Lager%22%5D%2Cnull%2Cnull%5D%2C%5B%22Day%22%2C%22categorical%22%2C%5B%22Weekend%22%5D%2Cnull%2Cnull%5D%2C%5B%22Location%22%2C%22categorical%22%2C%5B%22New+Brunswick%22%5D%2Cnull%2Cnull%5D%5D</a:t>
            </a:r>
          </a:p>
          <a:p>
            <a:pPr marL="0" indent="0">
              <a:buNone/>
            </a:pPr>
            <a:r>
              <a:rPr lang="en-US" sz="2000" dirty="0"/>
              <a:t>The remaining slides in this PowerPoint show some other interesting slices that I found. All of them satisfy the Bonferroni Correction, but none had an X-Squared even half as high as the best slice.  </a:t>
            </a:r>
          </a:p>
        </p:txBody>
      </p:sp>
    </p:spTree>
    <p:extLst>
      <p:ext uri="{BB962C8B-B14F-4D97-AF65-F5344CB8AC3E}">
        <p14:creationId xmlns:p14="http://schemas.microsoft.com/office/powerpoint/2010/main" val="392977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1DB0-DE7C-44AE-8013-634747D3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Anchor=</a:t>
            </a:r>
            <a:r>
              <a:rPr lang="en-US" sz="2000" dirty="0" err="1"/>
              <a:t>SoftDrinks</a:t>
            </a:r>
            <a:r>
              <a:rPr lang="en-US" sz="2000" dirty="0"/>
              <a:t>, Day=“Weekday”, Location=“Princeton”, Snacks=“Popcorn”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99D0FF4E-07A1-4EB4-8756-EBB2878D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95" y="1331920"/>
            <a:ext cx="7396009" cy="3401445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85F1F3-0606-4F3F-AA6C-844982ECA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94" y="4821289"/>
            <a:ext cx="7396009" cy="19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F18F-E51B-4669-B68F-6992AF1A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Anchor=Location, Day=“Weekday”, </a:t>
            </a:r>
            <a:r>
              <a:rPr lang="en-US" sz="2400" dirty="0" err="1"/>
              <a:t>SoftDrinks</a:t>
            </a:r>
            <a:r>
              <a:rPr lang="en-US" sz="2400" dirty="0"/>
              <a:t>=“Cola”, Snacks=“Popcorn”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2FE4A4F-ED4F-4379-B46F-5F48D010A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64" y="1399838"/>
            <a:ext cx="7277072" cy="3409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C1C391D-0294-4053-8F80-A6A6707D3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64" y="4951063"/>
            <a:ext cx="7277072" cy="173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725B-7B3F-42AE-A63D-3C97D72E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Anchor=Beer, Day=“Weekend”, Location=“New Brunswick”, Snacks=“Crackers”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3FE96A9-2900-4080-81EF-19B0A478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2" y="1338442"/>
            <a:ext cx="6919716" cy="315151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0309918-D2FD-4065-9D2E-0E071D550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2" y="4489954"/>
            <a:ext cx="6919716" cy="22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8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CE0A-7C92-46D9-B3E0-58112A30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Anchor=Day, Location=“Princeton”, </a:t>
            </a:r>
            <a:r>
              <a:rPr lang="en-US" sz="2400" dirty="0" err="1"/>
              <a:t>SoftDrinks</a:t>
            </a:r>
            <a:r>
              <a:rPr lang="en-US" sz="2400" dirty="0"/>
              <a:t>=“Cola”, Snacks=“Popcorn”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DC7C9FA-BEDE-4F8A-9B71-420E64A9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71" y="1433598"/>
            <a:ext cx="6661857" cy="3001849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C3E9297-DAE7-4913-8046-C86A4B52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71" y="4474372"/>
            <a:ext cx="6661856" cy="20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07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>
                <a:lumMod val="20000"/>
                <a:lumOff val="80000"/>
              </a:schemeClr>
            </a:solidFill>
            <a:latin typeface="Bahnschrif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Slide.pptx" id="{175E34B8-66B7-47F3-B647-214628499AE2}" vid="{7AFD9ED2-9825-49EE-87E7-A0919D44A7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StandardSlide</Template>
  <TotalTime>1722</TotalTime>
  <Words>482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</vt:lpstr>
      <vt:lpstr>Calibri</vt:lpstr>
      <vt:lpstr>1_Office Theme</vt:lpstr>
      <vt:lpstr>Boundless Analytics Test</vt:lpstr>
      <vt:lpstr>Applying the Bonferroni Correction</vt:lpstr>
      <vt:lpstr>My Best Slice: Anchor=Snacks, Beer=“Lager”, Day=“Weekend”, Location=“New Brunswick”</vt:lpstr>
      <vt:lpstr>Anchor=Snacks, Beer=“Lager”, Day=“Weekend”, Location=“New Brunswick”</vt:lpstr>
      <vt:lpstr>Anchor=SoftDrinks, Day=“Weekday”, Location=“Princeton”, Snacks=“Popcorn”</vt:lpstr>
      <vt:lpstr>Anchor=Location, Day=“Weekday”, SoftDrinks=“Cola”, Snacks=“Popcorn”</vt:lpstr>
      <vt:lpstr>Anchor=Beer, Day=“Weekend”, Location=“New Brunswick”, Snacks=“Crackers”</vt:lpstr>
      <vt:lpstr>Anchor=Day, Location=“Princeton”, SoftDrinks=“Cola”, Snacks=“Popcorn”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2: Using Rpart</dc:title>
  <dc:creator>Paul Kotys</dc:creator>
  <cp:lastModifiedBy>Tomasz Imielinski</cp:lastModifiedBy>
  <cp:revision>63</cp:revision>
  <dcterms:created xsi:type="dcterms:W3CDTF">2022-04-14T02:03:25Z</dcterms:created>
  <dcterms:modified xsi:type="dcterms:W3CDTF">2022-05-07T22:16:32Z</dcterms:modified>
</cp:coreProperties>
</file>