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8"/>
    <p:restoredTop sz="95946"/>
  </p:normalViewPr>
  <p:slideViewPr>
    <p:cSldViewPr snapToGrid="0" snapToObjects="1">
      <p:cViewPr varScale="1">
        <p:scale>
          <a:sx n="72" d="100"/>
          <a:sy n="72"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FFF2-3E5E-442E-6B27-0342C1A3CCBE}"/>
              </a:ext>
            </a:extLst>
          </p:cNvPr>
          <p:cNvSpPr>
            <a:spLocks noGrp="1"/>
          </p:cNvSpPr>
          <p:nvPr>
            <p:ph type="ctrTitle"/>
          </p:nvPr>
        </p:nvSpPr>
        <p:spPr/>
        <p:txBody>
          <a:bodyPr/>
          <a:lstStyle/>
          <a:p>
            <a:r>
              <a:rPr lang="en-US" dirty="0"/>
              <a:t>Boundless Analytics test</a:t>
            </a:r>
            <a:br>
              <a:rPr lang="en-US" dirty="0"/>
            </a:br>
            <a:endParaRPr lang="en-US" dirty="0"/>
          </a:p>
        </p:txBody>
      </p:sp>
      <p:sp>
        <p:nvSpPr>
          <p:cNvPr id="3" name="Subtitle 2">
            <a:extLst>
              <a:ext uri="{FF2B5EF4-FFF2-40B4-BE49-F238E27FC236}">
                <a16:creationId xmlns:a16="http://schemas.microsoft.com/office/drawing/2014/main" id="{A3A783E3-1277-8DEE-5CD2-1A04E918F65C}"/>
              </a:ext>
            </a:extLst>
          </p:cNvPr>
          <p:cNvSpPr>
            <a:spLocks noGrp="1"/>
          </p:cNvSpPr>
          <p:nvPr>
            <p:ph type="subTitle" idx="1"/>
          </p:nvPr>
        </p:nvSpPr>
        <p:spPr/>
        <p:txBody>
          <a:bodyPr/>
          <a:lstStyle/>
          <a:p>
            <a:r>
              <a:rPr lang="en-US" dirty="0"/>
              <a:t>Selin Denise </a:t>
            </a:r>
            <a:r>
              <a:rPr lang="en-US" dirty="0" err="1"/>
              <a:t>altiparmak</a:t>
            </a:r>
            <a:endParaRPr lang="en-US" dirty="0"/>
          </a:p>
        </p:txBody>
      </p:sp>
    </p:spTree>
    <p:extLst>
      <p:ext uri="{BB962C8B-B14F-4D97-AF65-F5344CB8AC3E}">
        <p14:creationId xmlns:p14="http://schemas.microsoft.com/office/powerpoint/2010/main" val="331820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74DD62-7935-78A4-F5FC-FE4C2D4FECDA}"/>
              </a:ext>
            </a:extLst>
          </p:cNvPr>
          <p:cNvPicPr>
            <a:picLocks noGrp="1" noChangeAspect="1"/>
          </p:cNvPicPr>
          <p:nvPr>
            <p:ph idx="1"/>
          </p:nvPr>
        </p:nvPicPr>
        <p:blipFill rotWithShape="1">
          <a:blip r:embed="rId2"/>
          <a:srcRect l="382" t="18165" r="-382" b="306"/>
          <a:stretch/>
        </p:blipFill>
        <p:spPr>
          <a:xfrm>
            <a:off x="4897237" y="330754"/>
            <a:ext cx="7294763" cy="3717072"/>
          </a:xfrm>
        </p:spPr>
      </p:pic>
      <p:sp>
        <p:nvSpPr>
          <p:cNvPr id="6" name="TextBox 5">
            <a:extLst>
              <a:ext uri="{FF2B5EF4-FFF2-40B4-BE49-F238E27FC236}">
                <a16:creationId xmlns:a16="http://schemas.microsoft.com/office/drawing/2014/main" id="{8D673B7B-0C6C-EBB3-8A74-C8E0E6F3D4AD}"/>
              </a:ext>
            </a:extLst>
          </p:cNvPr>
          <p:cNvSpPr txBox="1"/>
          <p:nvPr/>
        </p:nvSpPr>
        <p:spPr>
          <a:xfrm>
            <a:off x="6411951" y="4144603"/>
            <a:ext cx="5252224" cy="2585323"/>
          </a:xfrm>
          <a:prstGeom prst="rect">
            <a:avLst/>
          </a:prstGeom>
          <a:noFill/>
        </p:spPr>
        <p:txBody>
          <a:bodyPr wrap="square" rtlCol="0">
            <a:spAutoFit/>
          </a:bodyPr>
          <a:lstStyle/>
          <a:p>
            <a:r>
              <a:rPr lang="en-US" dirty="0" err="1"/>
              <a:t>Minimarket$IN</a:t>
            </a:r>
            <a:r>
              <a:rPr lang="en-US" dirty="0"/>
              <a:t>&lt;-'</a:t>
            </a:r>
            <a:r>
              <a:rPr lang="en-US" dirty="0" err="1"/>
              <a:t>Out_Slice</a:t>
            </a:r>
            <a:r>
              <a:rPr lang="en-US" dirty="0"/>
              <a:t>'</a:t>
            </a:r>
          </a:p>
          <a:p>
            <a:r>
              <a:rPr lang="en-US" dirty="0"/>
              <a:t>Minimarket[</a:t>
            </a:r>
            <a:r>
              <a:rPr lang="en-US" dirty="0" err="1"/>
              <a:t>Minimarket$Beer</a:t>
            </a:r>
            <a:r>
              <a:rPr lang="en-US" dirty="0"/>
              <a:t>=='Lager' &amp; </a:t>
            </a:r>
            <a:r>
              <a:rPr lang="en-US" dirty="0" err="1"/>
              <a:t>Minimarket$Day</a:t>
            </a:r>
            <a:r>
              <a:rPr lang="en-US" dirty="0"/>
              <a:t>=='Weekend' &amp;  </a:t>
            </a:r>
            <a:r>
              <a:rPr lang="en-US" dirty="0" err="1"/>
              <a:t>Minimarket$Location</a:t>
            </a:r>
            <a:r>
              <a:rPr lang="en-US" dirty="0"/>
              <a:t> =='New Brunswick', ]$IN&lt;-'</a:t>
            </a:r>
            <a:r>
              <a:rPr lang="en-US" dirty="0" err="1"/>
              <a:t>In_Slice</a:t>
            </a:r>
            <a:r>
              <a:rPr lang="en-US" dirty="0"/>
              <a:t>'</a:t>
            </a:r>
          </a:p>
          <a:p>
            <a:r>
              <a:rPr lang="en-US" dirty="0"/>
              <a:t>d&lt;-table(</a:t>
            </a:r>
            <a:r>
              <a:rPr lang="en-US" dirty="0" err="1"/>
              <a:t>Minimarket$Snacks</a:t>
            </a:r>
            <a:r>
              <a:rPr lang="en-US" dirty="0"/>
              <a:t>, </a:t>
            </a:r>
            <a:r>
              <a:rPr lang="en-US" dirty="0" err="1"/>
              <a:t>Minimarket$IN</a:t>
            </a:r>
            <a:r>
              <a:rPr lang="en-US" dirty="0"/>
              <a:t>)</a:t>
            </a:r>
          </a:p>
          <a:p>
            <a:r>
              <a:rPr lang="en-US" dirty="0" err="1"/>
              <a:t>chisq.test</a:t>
            </a:r>
            <a:r>
              <a:rPr lang="en-US" dirty="0"/>
              <a:t>(d)</a:t>
            </a:r>
          </a:p>
          <a:p>
            <a:endParaRPr lang="en-US" dirty="0"/>
          </a:p>
          <a:p>
            <a:r>
              <a:rPr lang="en-US" dirty="0"/>
              <a:t>#data:  d</a:t>
            </a:r>
          </a:p>
          <a:p>
            <a:r>
              <a:rPr lang="en-US" dirty="0"/>
              <a:t>#X-squared = 600.15, </a:t>
            </a:r>
            <a:r>
              <a:rPr lang="en-US" dirty="0" err="1"/>
              <a:t>df</a:t>
            </a:r>
            <a:r>
              <a:rPr lang="en-US" dirty="0"/>
              <a:t> = 4, p-value &lt; 2.2e-16</a:t>
            </a:r>
          </a:p>
        </p:txBody>
      </p:sp>
      <p:sp>
        <p:nvSpPr>
          <p:cNvPr id="8" name="TextBox 7">
            <a:extLst>
              <a:ext uri="{FF2B5EF4-FFF2-40B4-BE49-F238E27FC236}">
                <a16:creationId xmlns:a16="http://schemas.microsoft.com/office/drawing/2014/main" id="{5C6BA146-F0FE-1C4F-DA91-0433492DAAE3}"/>
              </a:ext>
            </a:extLst>
          </p:cNvPr>
          <p:cNvSpPr txBox="1"/>
          <p:nvPr/>
        </p:nvSpPr>
        <p:spPr>
          <a:xfrm>
            <a:off x="527825" y="128844"/>
            <a:ext cx="4111082"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We are showing that the </a:t>
            </a:r>
            <a:r>
              <a:rPr lang="en-US" dirty="0" err="1"/>
              <a:t>Chisq</a:t>
            </a:r>
            <a:r>
              <a:rPr lang="en-US" dirty="0"/>
              <a:t> for this slice and the Snacks attribute to test if the distribution of Snacks is affected if we limit ourselves only to transactions selling Lager and locating in New Brunswick on Weekend.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an interesting slice-anchor attribute since it has the largest </a:t>
            </a:r>
            <a:r>
              <a:rPr lang="en-US" dirty="0" err="1"/>
              <a:t>chisq</a:t>
            </a:r>
            <a:r>
              <a:rPr lang="en-US" dirty="0"/>
              <a:t> test and lowest p-value according to this csv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independent, and we reject our hypothesis and we are withstanding with the multiples hypothesis correction.</a:t>
            </a:r>
          </a:p>
          <a:p>
            <a:pPr marL="285750" indent="-285750">
              <a:buFont typeface="Arial" panose="020B0604020202020204" pitchFamily="34" charset="0"/>
              <a:buChar char="•"/>
            </a:pPr>
            <a:r>
              <a:rPr lang="en-US" dirty="0"/>
              <a:t>The whole data distribution for each category mostly has a big difference to our limited transaction that we chose for </a:t>
            </a:r>
            <a:r>
              <a:rPr lang="en-US" dirty="0" err="1"/>
              <a:t>Chisq</a:t>
            </a:r>
            <a:r>
              <a:rPr lang="en-US" dirty="0"/>
              <a:t> test.</a:t>
            </a:r>
          </a:p>
          <a:p>
            <a:pPr marL="285750" indent="-285750">
              <a:buFont typeface="Arial" panose="020B0604020202020204" pitchFamily="34" charset="0"/>
              <a:buChar char="•"/>
            </a:pPr>
            <a:r>
              <a:rPr lang="en-US" dirty="0"/>
              <a:t>This shows that how much independent  and how much interesting the data set is.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735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72E49B-6032-D0C6-73E7-4D404A240EE4}"/>
              </a:ext>
            </a:extLst>
          </p:cNvPr>
          <p:cNvPicPr>
            <a:picLocks noGrp="1" noChangeAspect="1"/>
          </p:cNvPicPr>
          <p:nvPr>
            <p:ph idx="1"/>
          </p:nvPr>
        </p:nvPicPr>
        <p:blipFill>
          <a:blip r:embed="rId2"/>
          <a:stretch>
            <a:fillRect/>
          </a:stretch>
        </p:blipFill>
        <p:spPr>
          <a:xfrm>
            <a:off x="4866517" y="241036"/>
            <a:ext cx="7189484" cy="3649662"/>
          </a:xfrm>
        </p:spPr>
      </p:pic>
      <p:sp>
        <p:nvSpPr>
          <p:cNvPr id="6" name="TextBox 5">
            <a:extLst>
              <a:ext uri="{FF2B5EF4-FFF2-40B4-BE49-F238E27FC236}">
                <a16:creationId xmlns:a16="http://schemas.microsoft.com/office/drawing/2014/main" id="{6B319CF8-521B-FF64-2DD1-E1FC9B02ADF6}"/>
              </a:ext>
            </a:extLst>
          </p:cNvPr>
          <p:cNvSpPr txBox="1"/>
          <p:nvPr/>
        </p:nvSpPr>
        <p:spPr>
          <a:xfrm>
            <a:off x="6649844" y="4137102"/>
            <a:ext cx="5542156" cy="2308324"/>
          </a:xfrm>
          <a:prstGeom prst="rect">
            <a:avLst/>
          </a:prstGeom>
          <a:noFill/>
        </p:spPr>
        <p:txBody>
          <a:bodyPr wrap="square" rtlCol="0">
            <a:spAutoFit/>
          </a:bodyPr>
          <a:lstStyle/>
          <a:p>
            <a:r>
              <a:rPr lang="en-US" dirty="0" err="1"/>
              <a:t>Minimarket$IN</a:t>
            </a:r>
            <a:r>
              <a:rPr lang="en-US" dirty="0"/>
              <a:t>&lt;-'</a:t>
            </a:r>
            <a:r>
              <a:rPr lang="en-US" dirty="0" err="1"/>
              <a:t>Out_Slice</a:t>
            </a:r>
            <a:r>
              <a:rPr lang="en-US" dirty="0"/>
              <a:t>'</a:t>
            </a:r>
          </a:p>
          <a:p>
            <a:r>
              <a:rPr lang="en-US" dirty="0"/>
              <a:t>Minimarket[</a:t>
            </a:r>
            <a:r>
              <a:rPr lang="en-US" dirty="0" err="1"/>
              <a:t>Minimarket$Beer</a:t>
            </a:r>
            <a:r>
              <a:rPr lang="en-US" dirty="0"/>
              <a:t>=='Ale' &amp; </a:t>
            </a:r>
            <a:r>
              <a:rPr lang="en-US" dirty="0" err="1"/>
              <a:t>Minimarket$Location</a:t>
            </a:r>
            <a:r>
              <a:rPr lang="en-US" dirty="0"/>
              <a:t>=='Edison' &amp;  </a:t>
            </a:r>
            <a:r>
              <a:rPr lang="en-US" dirty="0" err="1"/>
              <a:t>Minimarket$SoftDrinks</a:t>
            </a:r>
            <a:r>
              <a:rPr lang="en-US" dirty="0"/>
              <a:t> =='Sprite', ]$IN&lt;-'</a:t>
            </a:r>
            <a:r>
              <a:rPr lang="en-US" dirty="0" err="1"/>
              <a:t>In_Slice</a:t>
            </a:r>
            <a:r>
              <a:rPr lang="en-US" dirty="0"/>
              <a:t>'</a:t>
            </a:r>
          </a:p>
          <a:p>
            <a:r>
              <a:rPr lang="en-US" dirty="0"/>
              <a:t>d&lt;-table(</a:t>
            </a:r>
            <a:r>
              <a:rPr lang="en-US" dirty="0" err="1"/>
              <a:t>Minimarket$Sweets</a:t>
            </a:r>
            <a:r>
              <a:rPr lang="en-US" dirty="0"/>
              <a:t>, </a:t>
            </a:r>
            <a:r>
              <a:rPr lang="en-US" dirty="0" err="1"/>
              <a:t>Minimarket$IN</a:t>
            </a:r>
            <a:r>
              <a:rPr lang="en-US" dirty="0"/>
              <a:t>)</a:t>
            </a:r>
          </a:p>
          <a:p>
            <a:r>
              <a:rPr lang="en-US" dirty="0" err="1"/>
              <a:t>chisq.test</a:t>
            </a:r>
            <a:r>
              <a:rPr lang="en-US" dirty="0"/>
              <a:t>(d)</a:t>
            </a:r>
          </a:p>
          <a:p>
            <a:r>
              <a:rPr lang="en-US" dirty="0"/>
              <a:t>#data:  d</a:t>
            </a:r>
          </a:p>
          <a:p>
            <a:r>
              <a:rPr lang="en-US" dirty="0"/>
              <a:t>#X-squared = 3.869, </a:t>
            </a:r>
            <a:r>
              <a:rPr lang="en-US" dirty="0" err="1"/>
              <a:t>df</a:t>
            </a:r>
            <a:r>
              <a:rPr lang="en-US" dirty="0"/>
              <a:t> = 2, p-value = 0.1445</a:t>
            </a:r>
          </a:p>
        </p:txBody>
      </p:sp>
      <p:sp>
        <p:nvSpPr>
          <p:cNvPr id="7" name="TextBox 6">
            <a:extLst>
              <a:ext uri="{FF2B5EF4-FFF2-40B4-BE49-F238E27FC236}">
                <a16:creationId xmlns:a16="http://schemas.microsoft.com/office/drawing/2014/main" id="{ECF13A28-A05D-CF0D-D716-37477BB928E8}"/>
              </a:ext>
            </a:extLst>
          </p:cNvPr>
          <p:cNvSpPr txBox="1"/>
          <p:nvPr/>
        </p:nvSpPr>
        <p:spPr>
          <a:xfrm>
            <a:off x="249912" y="620664"/>
            <a:ext cx="4616605" cy="5355312"/>
          </a:xfrm>
          <a:prstGeom prst="rect">
            <a:avLst/>
          </a:prstGeom>
          <a:noFill/>
        </p:spPr>
        <p:txBody>
          <a:bodyPr wrap="square" rtlCol="0">
            <a:spAutoFit/>
          </a:bodyPr>
          <a:lstStyle/>
          <a:p>
            <a:pPr marL="285750" indent="-285750">
              <a:buFont typeface="Arial" panose="020B0604020202020204" pitchFamily="34" charset="0"/>
              <a:buChar char="•"/>
            </a:pPr>
            <a:r>
              <a:rPr lang="en-US" dirty="0"/>
              <a:t>We are showing that the </a:t>
            </a:r>
            <a:r>
              <a:rPr lang="en-US" dirty="0" err="1"/>
              <a:t>Chisq</a:t>
            </a:r>
            <a:r>
              <a:rPr lang="en-US" dirty="0"/>
              <a:t> for this slice and the Sweets attribute to test if the distribution of Sweets is affected if we limit ourselves only to transactions selling Ale and locating in Edison and drinking Sprite.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an interesting slice-anchor attribute since it has the largest </a:t>
            </a:r>
            <a:r>
              <a:rPr lang="en-US" dirty="0" err="1"/>
              <a:t>chisq</a:t>
            </a:r>
            <a:r>
              <a:rPr lang="en-US" dirty="0"/>
              <a:t> test and lowest p-value according to this csv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dependent, and we failed to reject our hypothesis and we are not withstanding with the multiples hypothesis correction.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whole data distribution is close to our limited transaction that we chose for </a:t>
            </a:r>
            <a:r>
              <a:rPr lang="en-US" dirty="0" err="1"/>
              <a:t>Chisq</a:t>
            </a:r>
            <a:r>
              <a:rPr lang="en-US" dirty="0"/>
              <a:t> test.</a:t>
            </a:r>
          </a:p>
          <a:p>
            <a:endParaRPr lang="en-US" dirty="0"/>
          </a:p>
        </p:txBody>
      </p:sp>
    </p:spTree>
    <p:extLst>
      <p:ext uri="{BB962C8B-B14F-4D97-AF65-F5344CB8AC3E}">
        <p14:creationId xmlns:p14="http://schemas.microsoft.com/office/powerpoint/2010/main" val="312070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7B53DE-B113-199C-724A-B79922699306}"/>
              </a:ext>
            </a:extLst>
          </p:cNvPr>
          <p:cNvPicPr>
            <a:picLocks noGrp="1" noChangeAspect="1"/>
          </p:cNvPicPr>
          <p:nvPr>
            <p:ph idx="1"/>
          </p:nvPr>
        </p:nvPicPr>
        <p:blipFill>
          <a:blip r:embed="rId2"/>
          <a:stretch>
            <a:fillRect/>
          </a:stretch>
        </p:blipFill>
        <p:spPr>
          <a:xfrm>
            <a:off x="4842871" y="241036"/>
            <a:ext cx="7169868" cy="3649662"/>
          </a:xfrm>
        </p:spPr>
      </p:pic>
      <p:sp>
        <p:nvSpPr>
          <p:cNvPr id="6" name="TextBox 5">
            <a:extLst>
              <a:ext uri="{FF2B5EF4-FFF2-40B4-BE49-F238E27FC236}">
                <a16:creationId xmlns:a16="http://schemas.microsoft.com/office/drawing/2014/main" id="{9B760581-C664-5647-AF75-808FF0848842}"/>
              </a:ext>
            </a:extLst>
          </p:cNvPr>
          <p:cNvSpPr txBox="1"/>
          <p:nvPr/>
        </p:nvSpPr>
        <p:spPr>
          <a:xfrm>
            <a:off x="5991922" y="4259822"/>
            <a:ext cx="6425410" cy="2308324"/>
          </a:xfrm>
          <a:prstGeom prst="rect">
            <a:avLst/>
          </a:prstGeom>
          <a:noFill/>
        </p:spPr>
        <p:txBody>
          <a:bodyPr wrap="square" rtlCol="0">
            <a:spAutoFit/>
          </a:bodyPr>
          <a:lstStyle/>
          <a:p>
            <a:r>
              <a:rPr lang="en-US" dirty="0" err="1"/>
              <a:t>Minimarket$IN</a:t>
            </a:r>
            <a:r>
              <a:rPr lang="en-US" dirty="0"/>
              <a:t>&lt;-'</a:t>
            </a:r>
            <a:r>
              <a:rPr lang="en-US" dirty="0" err="1"/>
              <a:t>Out_Slice</a:t>
            </a:r>
            <a:r>
              <a:rPr lang="en-US" dirty="0"/>
              <a:t>'</a:t>
            </a:r>
          </a:p>
          <a:p>
            <a:r>
              <a:rPr lang="en-US" dirty="0"/>
              <a:t>Minimarket[</a:t>
            </a:r>
            <a:r>
              <a:rPr lang="en-US" dirty="0" err="1"/>
              <a:t>Minimarket$Day</a:t>
            </a:r>
            <a:r>
              <a:rPr lang="en-US" dirty="0"/>
              <a:t>=='Weekday' &amp; </a:t>
            </a:r>
            <a:r>
              <a:rPr lang="en-US" dirty="0" err="1"/>
              <a:t>Minimarket$Location</a:t>
            </a:r>
            <a:r>
              <a:rPr lang="en-US" dirty="0"/>
              <a:t>=='Princeton' &amp;  </a:t>
            </a:r>
            <a:r>
              <a:rPr lang="en-US" dirty="0" err="1"/>
              <a:t>Minimarket$SoftDrinks</a:t>
            </a:r>
            <a:r>
              <a:rPr lang="en-US" dirty="0"/>
              <a:t> =='Cola', ]$IN&lt;-'</a:t>
            </a:r>
            <a:r>
              <a:rPr lang="en-US" dirty="0" err="1"/>
              <a:t>In_Slice</a:t>
            </a:r>
            <a:r>
              <a:rPr lang="en-US" dirty="0"/>
              <a:t>'</a:t>
            </a:r>
          </a:p>
          <a:p>
            <a:r>
              <a:rPr lang="en-US" dirty="0"/>
              <a:t>d&lt;-table(</a:t>
            </a:r>
            <a:r>
              <a:rPr lang="en-US" dirty="0" err="1"/>
              <a:t>Minimarket$Snacks</a:t>
            </a:r>
            <a:r>
              <a:rPr lang="en-US" dirty="0"/>
              <a:t>, </a:t>
            </a:r>
            <a:r>
              <a:rPr lang="en-US" dirty="0" err="1"/>
              <a:t>Minimarket$IN</a:t>
            </a:r>
            <a:r>
              <a:rPr lang="en-US" dirty="0"/>
              <a:t>)</a:t>
            </a:r>
          </a:p>
          <a:p>
            <a:r>
              <a:rPr lang="en-US" dirty="0" err="1"/>
              <a:t>chisq.test</a:t>
            </a:r>
            <a:r>
              <a:rPr lang="en-US" dirty="0"/>
              <a:t>(d)</a:t>
            </a:r>
          </a:p>
          <a:p>
            <a:r>
              <a:rPr lang="en-US" dirty="0"/>
              <a:t>#data:  d</a:t>
            </a:r>
          </a:p>
          <a:p>
            <a:r>
              <a:rPr lang="en-US" dirty="0"/>
              <a:t>#X-squared = 400.8, </a:t>
            </a:r>
            <a:r>
              <a:rPr lang="en-US" dirty="0" err="1"/>
              <a:t>df</a:t>
            </a:r>
            <a:r>
              <a:rPr lang="en-US" dirty="0"/>
              <a:t> = 4, p-value &lt; 2.2e-16</a:t>
            </a:r>
          </a:p>
        </p:txBody>
      </p:sp>
      <p:sp>
        <p:nvSpPr>
          <p:cNvPr id="7" name="TextBox 6">
            <a:extLst>
              <a:ext uri="{FF2B5EF4-FFF2-40B4-BE49-F238E27FC236}">
                <a16:creationId xmlns:a16="http://schemas.microsoft.com/office/drawing/2014/main" id="{7A82FA00-8E17-57CE-732C-5C500DCB23AD}"/>
              </a:ext>
            </a:extLst>
          </p:cNvPr>
          <p:cNvSpPr txBox="1"/>
          <p:nvPr/>
        </p:nvSpPr>
        <p:spPr>
          <a:xfrm>
            <a:off x="179261" y="717452"/>
            <a:ext cx="4672361" cy="6186309"/>
          </a:xfrm>
          <a:prstGeom prst="rect">
            <a:avLst/>
          </a:prstGeom>
          <a:noFill/>
        </p:spPr>
        <p:txBody>
          <a:bodyPr wrap="square" rtlCol="0">
            <a:spAutoFit/>
          </a:bodyPr>
          <a:lstStyle/>
          <a:p>
            <a:pPr marL="285750" indent="-285750">
              <a:buFont typeface="Arial" panose="020B0604020202020204" pitchFamily="34" charset="0"/>
              <a:buChar char="•"/>
            </a:pPr>
            <a:r>
              <a:rPr lang="en-US" dirty="0"/>
              <a:t>We are showing that the </a:t>
            </a:r>
            <a:r>
              <a:rPr lang="en-US" dirty="0" err="1"/>
              <a:t>Chisq</a:t>
            </a:r>
            <a:r>
              <a:rPr lang="en-US" dirty="0"/>
              <a:t> for this slice and the Snacks attribute to test if the distribution of Snacks is affected if we limit ourselves only to transactions selling Cola and locating in Princeton on Weekdays.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also another  interesting slice-anchor attribute since it has the largest </a:t>
            </a:r>
            <a:r>
              <a:rPr lang="en-US" dirty="0" err="1"/>
              <a:t>chisq</a:t>
            </a:r>
            <a:r>
              <a:rPr lang="en-US" dirty="0"/>
              <a:t> test and lowest p-value according to this csv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independent, and we reject our hypothesis and we are withstanding with the multiples hypothesis correction.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whole data distribution for each category mostly has a big difference to our limited transaction that we chose for </a:t>
            </a:r>
            <a:r>
              <a:rPr lang="en-US" dirty="0" err="1"/>
              <a:t>Chisq</a:t>
            </a:r>
            <a:r>
              <a:rPr lang="en-US" dirty="0"/>
              <a:t> test.</a:t>
            </a:r>
          </a:p>
          <a:p>
            <a:pPr marL="285750" indent="-285750">
              <a:buFont typeface="Arial" panose="020B0604020202020204" pitchFamily="34" charset="0"/>
              <a:buChar char="•"/>
            </a:pPr>
            <a:r>
              <a:rPr lang="en-US" dirty="0"/>
              <a:t>This shows that how much independent  and how much interesting the data set is.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90173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26</TotalTime>
  <Words>560</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Boundless Analytics test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Boundless Analytics test </dc:title>
  <dc:creator>selin altiparmak</dc:creator>
  <cp:lastModifiedBy>Tomasz Imielinski</cp:lastModifiedBy>
  <cp:revision>4</cp:revision>
  <dcterms:created xsi:type="dcterms:W3CDTF">2022-04-28T03:29:32Z</dcterms:created>
  <dcterms:modified xsi:type="dcterms:W3CDTF">2022-05-07T22:28:21Z</dcterms:modified>
</cp:coreProperties>
</file>