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71C73-EE92-4B28-AA09-7C4B627DDD98}" v="42" dt="2021-04-04T05:42:29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5A6BE-AA83-4E57-9A52-7D0EAAFE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FBB5FE-A194-49F5-B67A-BF48120D4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D90BA-6D7D-4692-B17D-80D20AA2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AF06D-4F0A-47F7-97C9-79942023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F0ED1-F476-4A30-8C78-40897B48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05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AE64A-5E27-4337-9E12-C69B9A8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9D1E5-610B-4585-AB4F-12D1FDA0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7F017-6AE4-47FB-A352-6083026E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FA67C-A59B-4CA6-9708-C9690722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5BB2D-E333-44AF-B0FE-5721E09F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76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3397E-0031-4ACC-816D-FB4E6C67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116A7E-8F43-413D-8E28-C08584B7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6B8EC-A313-4CAF-83A6-01CC8E14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1E8E0-FBA2-4044-90F6-FDF6A994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DF238-E703-45DB-BB5A-06F74F28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F1403-8F33-4091-9D76-F0FB1B73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82A87-E88E-49CD-98D8-FA3962B2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34FC2-63CA-4F9D-8670-7166D3E7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D35E7-C716-4BD4-90A8-7E15C831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CACE-42A0-4332-926D-79522843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2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C7472-D9D4-47A2-8B1F-9E313673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C2063-59D1-4930-AEF4-F9E44E5C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8CA5C-5FBA-423B-9C5D-03A8081B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D142-7508-453F-9308-39BEE98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82826-1A60-43D9-8D8D-D4812C3B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6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7603D-8D2A-445B-876B-E28CF30E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8703E-79B9-4118-9144-AF3A2D073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9CFE54-FDAC-45D5-A635-6875051A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7A33F9-B081-45B9-BF09-FB7AAA40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50C2D2-35BB-4A5A-B1C8-1E58DDE7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C07D87-A7BC-4AB3-A9CE-D4BA8EC2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1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FA718-39FC-4747-9DEB-38AC9954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40295-118F-4C25-B9C5-2C8600E1E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25E7EE-BBDF-4A3D-A4C5-59872358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34CB38-4F8F-4302-8ABD-DB0D8585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2250F5-6424-4BBD-9C8E-0287203B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96F092-BFD1-4AAA-A440-C26DE03C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301836-22DB-427A-BB3A-E0EF736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93E8BE-91B5-452F-85CE-AED2960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8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50258-F6C5-40AC-88F0-B6A0CE82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2F99D1-4650-43F3-A16A-8D97C446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255E00-12EA-40DC-9787-FE6450C5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CB89CD-DB79-4A00-BD79-156A561F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6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6A57E1-2093-4AE8-9F8E-0A8E08B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54D6D6-B265-41D8-9008-3A1ED5E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EC2F2-62D8-419A-A138-4AAC18A1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5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CDC8B-0950-4965-9650-99A2142C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58AAB-9270-465C-9361-C8D804F5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792302-A91F-4219-9ECE-2D583FD76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D2B489-B983-46DF-BE4B-A4B6AB0D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193271-2C70-4397-B132-987E492B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9F651-0735-49A6-84DD-EDB60405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9545A-E1A6-4B64-9CE4-B03D7D16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1D0998-4296-4D42-8515-8410756B3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BA81DF-EE64-4842-911A-2E0B07E2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98D91-2A2B-42CE-8DAB-FC37647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65141C-3EB9-448A-92E7-79D79568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D3C2F2-474B-42B8-9A08-EEF40C17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1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6340BB-36CA-40E8-991E-83416AE0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6E3A00-A2C2-46FD-AE4D-C4B0AB6C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C0590-60B9-4978-A24F-A2D0F9025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EDEF-D217-40F6-938C-B4B3939083F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2FCC4-14F6-4B74-AFB3-13F7D775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095A9-9BD9-4799-9981-BCD05E7BF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7520-2794-4034-89A6-D565D2F3F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3C040-17DA-4A5F-8D80-7D90F0A33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ja-JP" altLang="en-US" dirty="0"/>
              <a:t>グループウェア開発計画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93C577-DA9E-40A0-A0FA-B9F8F300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41978"/>
          </a:xfrm>
        </p:spPr>
        <p:txBody>
          <a:bodyPr/>
          <a:lstStyle/>
          <a:p>
            <a:r>
              <a:rPr kumimoji="1" lang="en-US" altLang="ja-JP" dirty="0"/>
              <a:t>Dev9winsys</a:t>
            </a:r>
          </a:p>
          <a:p>
            <a:r>
              <a:rPr lang="ja-JP" altLang="en-US" dirty="0"/>
              <a:t>作成日：</a:t>
            </a:r>
            <a:r>
              <a:rPr lang="en-US" altLang="ja-JP" dirty="0"/>
              <a:t>2021.4.4</a:t>
            </a:r>
          </a:p>
        </p:txBody>
      </p:sp>
    </p:spTree>
    <p:extLst>
      <p:ext uri="{BB962C8B-B14F-4D97-AF65-F5344CB8AC3E}">
        <p14:creationId xmlns:p14="http://schemas.microsoft.com/office/powerpoint/2010/main" val="384418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8800A-F632-4F05-B4A1-75CA7EF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修正履歴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E753A3F-A457-4F2B-9E9E-96F858B8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854"/>
              </p:ext>
            </p:extLst>
          </p:nvPr>
        </p:nvGraphicFramePr>
        <p:xfrm>
          <a:off x="684667" y="1582092"/>
          <a:ext cx="10822665" cy="391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0925">
                  <a:extLst>
                    <a:ext uri="{9D8B030D-6E8A-4147-A177-3AD203B41FA5}">
                      <a16:colId xmlns:a16="http://schemas.microsoft.com/office/drawing/2014/main" val="2333668450"/>
                    </a:ext>
                  </a:extLst>
                </a:gridCol>
                <a:gridCol w="1439501">
                  <a:extLst>
                    <a:ext uri="{9D8B030D-6E8A-4147-A177-3AD203B41FA5}">
                      <a16:colId xmlns:a16="http://schemas.microsoft.com/office/drawing/2014/main" val="2021544755"/>
                    </a:ext>
                  </a:extLst>
                </a:gridCol>
                <a:gridCol w="3023857">
                  <a:extLst>
                    <a:ext uri="{9D8B030D-6E8A-4147-A177-3AD203B41FA5}">
                      <a16:colId xmlns:a16="http://schemas.microsoft.com/office/drawing/2014/main" val="2224968166"/>
                    </a:ext>
                  </a:extLst>
                </a:gridCol>
                <a:gridCol w="3204927">
                  <a:extLst>
                    <a:ext uri="{9D8B030D-6E8A-4147-A177-3AD203B41FA5}">
                      <a16:colId xmlns:a16="http://schemas.microsoft.com/office/drawing/2014/main" val="3880835979"/>
                    </a:ext>
                  </a:extLst>
                </a:gridCol>
                <a:gridCol w="2553455">
                  <a:extLst>
                    <a:ext uri="{9D8B030D-6E8A-4147-A177-3AD203B41FA5}">
                      <a16:colId xmlns:a16="http://schemas.microsoft.com/office/drawing/2014/main" val="405371946"/>
                    </a:ext>
                  </a:extLst>
                </a:gridCol>
              </a:tblGrid>
              <a:tr h="558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修正日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修正前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修正後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058343"/>
                  </a:ext>
                </a:extLst>
              </a:tr>
              <a:tr h="558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2021/04/04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585400"/>
                  </a:ext>
                </a:extLst>
              </a:tr>
              <a:tr h="55873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353372"/>
                  </a:ext>
                </a:extLst>
              </a:tr>
              <a:tr h="55873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784910"/>
                  </a:ext>
                </a:extLst>
              </a:tr>
              <a:tr h="55873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390159"/>
                  </a:ext>
                </a:extLst>
              </a:tr>
              <a:tr h="55873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403344"/>
                  </a:ext>
                </a:extLst>
              </a:tr>
              <a:tr h="55873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63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90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CE35-F8FB-4C12-B9E5-2248E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3" y="301988"/>
            <a:ext cx="10515600" cy="868932"/>
          </a:xfrm>
        </p:spPr>
        <p:txBody>
          <a:bodyPr>
            <a:normAutofit/>
          </a:bodyPr>
          <a:lstStyle/>
          <a:p>
            <a:r>
              <a:rPr lang="ja-JP" altLang="en-US" dirty="0"/>
              <a:t>１．</a:t>
            </a:r>
            <a:r>
              <a:rPr kumimoji="1" lang="ja-JP" altLang="en-US" dirty="0"/>
              <a:t>概要（コンセプト）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BA8D68-7D89-4F79-A0E8-31DD7C832168}"/>
              </a:ext>
            </a:extLst>
          </p:cNvPr>
          <p:cNvSpPr txBox="1"/>
          <p:nvPr/>
        </p:nvSpPr>
        <p:spPr>
          <a:xfrm>
            <a:off x="866643" y="2551837"/>
            <a:ext cx="4259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・複数の会社が所属しているグループ会社内のグループウェアを想定したもの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・クループ内の文書のやり取り、承認、決裁などを電子化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・所属会社</a:t>
            </a:r>
            <a:r>
              <a:rPr lang="en-US" altLang="ja-JP" dirty="0"/>
              <a:t>/</a:t>
            </a:r>
            <a:r>
              <a:rPr lang="ja-JP" altLang="en-US" dirty="0"/>
              <a:t>職位による権限を設定</a:t>
            </a:r>
            <a:endParaRPr kumimoji="1"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0B56083-4AAC-41F4-AD09-FB64A9478BF6}"/>
              </a:ext>
            </a:extLst>
          </p:cNvPr>
          <p:cNvGrpSpPr/>
          <p:nvPr/>
        </p:nvGrpSpPr>
        <p:grpSpPr>
          <a:xfrm>
            <a:off x="6972685" y="1938431"/>
            <a:ext cx="3711582" cy="3777842"/>
            <a:chOff x="6963631" y="1540079"/>
            <a:chExt cx="3711582" cy="377784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D64F3BF-0EDA-4A94-AD85-3D6A316E8EAF}"/>
                </a:ext>
              </a:extLst>
            </p:cNvPr>
            <p:cNvGrpSpPr/>
            <p:nvPr/>
          </p:nvGrpSpPr>
          <p:grpSpPr>
            <a:xfrm>
              <a:off x="6987309" y="1967710"/>
              <a:ext cx="3664227" cy="2870840"/>
              <a:chOff x="6987309" y="1967710"/>
              <a:chExt cx="3664227" cy="2870840"/>
            </a:xfrm>
          </p:grpSpPr>
          <p:pic>
            <p:nvPicPr>
              <p:cNvPr id="1026" name="Picture 2" descr="th_business_icon_simple_company">
                <a:extLst>
                  <a:ext uri="{FF2B5EF4-FFF2-40B4-BE49-F238E27FC236}">
                    <a16:creationId xmlns:a16="http://schemas.microsoft.com/office/drawing/2014/main" id="{EAB28CD0-AFEB-45E6-8234-32072F9FB1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7709" y="1967710"/>
                <a:ext cx="1041099" cy="1041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th_business_icon_simple_company">
                <a:extLst>
                  <a:ext uri="{FF2B5EF4-FFF2-40B4-BE49-F238E27FC236}">
                    <a16:creationId xmlns:a16="http://schemas.microsoft.com/office/drawing/2014/main" id="{FDFA28E6-1852-4D13-80C3-7A021881B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7309" y="3797451"/>
                <a:ext cx="1041099" cy="1041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th_business_icon_simple_company">
                <a:extLst>
                  <a:ext uri="{FF2B5EF4-FFF2-40B4-BE49-F238E27FC236}">
                    <a16:creationId xmlns:a16="http://schemas.microsoft.com/office/drawing/2014/main" id="{E31FCD58-36AA-402C-A5E1-E8C402768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8873" y="3797450"/>
                <a:ext cx="1041099" cy="1041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th_business_icon_simple_company">
                <a:extLst>
                  <a:ext uri="{FF2B5EF4-FFF2-40B4-BE49-F238E27FC236}">
                    <a16:creationId xmlns:a16="http://schemas.microsoft.com/office/drawing/2014/main" id="{8DF801B1-9A3D-45BE-879F-0076BA80B1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0437" y="3797450"/>
                <a:ext cx="1041099" cy="1041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コネクタ: カギ線 7">
                <a:extLst>
                  <a:ext uri="{FF2B5EF4-FFF2-40B4-BE49-F238E27FC236}">
                    <a16:creationId xmlns:a16="http://schemas.microsoft.com/office/drawing/2014/main" id="{1D4AD466-931F-402C-AE45-2F6CA720D543}"/>
                  </a:ext>
                </a:extLst>
              </p:cNvPr>
              <p:cNvCxnSpPr>
                <a:stCxn id="1026" idx="2"/>
                <a:endCxn id="5" idx="0"/>
              </p:cNvCxnSpPr>
              <p:nvPr/>
            </p:nvCxnSpPr>
            <p:spPr>
              <a:xfrm rot="5400000">
                <a:off x="7443738" y="3072930"/>
                <a:ext cx="788642" cy="66040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コネクタ: カギ線 9">
                <a:extLst>
                  <a:ext uri="{FF2B5EF4-FFF2-40B4-BE49-F238E27FC236}">
                    <a16:creationId xmlns:a16="http://schemas.microsoft.com/office/drawing/2014/main" id="{F69BA9B5-EDEF-4390-BE18-8638FEAA81BB}"/>
                  </a:ext>
                </a:extLst>
              </p:cNvPr>
              <p:cNvCxnSpPr>
                <a:cxnSpLocks/>
                <a:stCxn id="1026" idx="2"/>
                <a:endCxn id="6" idx="0"/>
              </p:cNvCxnSpPr>
              <p:nvPr/>
            </p:nvCxnSpPr>
            <p:spPr>
              <a:xfrm rot="16200000" flipH="1">
                <a:off x="8099521" y="3077547"/>
                <a:ext cx="788641" cy="651164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コネクタ: カギ線 12">
                <a:extLst>
                  <a:ext uri="{FF2B5EF4-FFF2-40B4-BE49-F238E27FC236}">
                    <a16:creationId xmlns:a16="http://schemas.microsoft.com/office/drawing/2014/main" id="{169FFFDF-48F6-48F5-B783-CE793F5C4144}"/>
                  </a:ext>
                </a:extLst>
              </p:cNvPr>
              <p:cNvCxnSpPr>
                <a:cxnSpLocks/>
                <a:stCxn id="1026" idx="2"/>
                <a:endCxn id="7" idx="0"/>
              </p:cNvCxnSpPr>
              <p:nvPr/>
            </p:nvCxnSpPr>
            <p:spPr>
              <a:xfrm rot="16200000" flipH="1">
                <a:off x="8755303" y="2421765"/>
                <a:ext cx="788641" cy="1962728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074A977-5016-4704-8721-A310775FCE79}"/>
                </a:ext>
              </a:extLst>
            </p:cNvPr>
            <p:cNvSpPr/>
            <p:nvPr/>
          </p:nvSpPr>
          <p:spPr>
            <a:xfrm>
              <a:off x="7676545" y="1540079"/>
              <a:ext cx="1088454" cy="32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親会社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036DC89-B09B-49D0-9A5D-9E2D5D5ED136}"/>
                </a:ext>
              </a:extLst>
            </p:cNvPr>
            <p:cNvSpPr/>
            <p:nvPr/>
          </p:nvSpPr>
          <p:spPr>
            <a:xfrm>
              <a:off x="6963631" y="4997037"/>
              <a:ext cx="1088454" cy="32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子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会社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4D714E6-CA1F-4B98-A212-62AAF840C974}"/>
                </a:ext>
              </a:extLst>
            </p:cNvPr>
            <p:cNvSpPr/>
            <p:nvPr/>
          </p:nvSpPr>
          <p:spPr>
            <a:xfrm>
              <a:off x="8275195" y="4997037"/>
              <a:ext cx="1088454" cy="32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子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会社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51CE122-10D3-4387-AA52-42AC6358E65E}"/>
                </a:ext>
              </a:extLst>
            </p:cNvPr>
            <p:cNvSpPr/>
            <p:nvPr/>
          </p:nvSpPr>
          <p:spPr>
            <a:xfrm>
              <a:off x="9586759" y="4997037"/>
              <a:ext cx="1088454" cy="32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子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会社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CE35-F8FB-4C12-B9E5-2248E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3" y="301988"/>
            <a:ext cx="10515600" cy="868932"/>
          </a:xfrm>
        </p:spPr>
        <p:txBody>
          <a:bodyPr>
            <a:normAutofit/>
          </a:bodyPr>
          <a:lstStyle/>
          <a:p>
            <a:r>
              <a:rPr lang="ja-JP" altLang="en-US" dirty="0"/>
              <a:t>２．</a:t>
            </a:r>
            <a:r>
              <a:rPr kumimoji="1" lang="ja-JP" altLang="en-US" dirty="0"/>
              <a:t>システム鳥瞰図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F5AC998-5D0F-422A-B6C0-64E4C63F5042}"/>
              </a:ext>
            </a:extLst>
          </p:cNvPr>
          <p:cNvGrpSpPr/>
          <p:nvPr/>
        </p:nvGrpSpPr>
        <p:grpSpPr>
          <a:xfrm>
            <a:off x="351075" y="1257479"/>
            <a:ext cx="11489850" cy="4343042"/>
            <a:chOff x="351075" y="1257479"/>
            <a:chExt cx="11489850" cy="4343042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56DD3266-9A8C-4B1A-9302-2D63D64179CB}"/>
                </a:ext>
              </a:extLst>
            </p:cNvPr>
            <p:cNvGrpSpPr/>
            <p:nvPr/>
          </p:nvGrpSpPr>
          <p:grpSpPr>
            <a:xfrm>
              <a:off x="351075" y="1257479"/>
              <a:ext cx="11489850" cy="4343042"/>
              <a:chOff x="258530" y="1826847"/>
              <a:chExt cx="11489850" cy="434304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2BBD78-C522-4D8B-B52E-BE3FFD7BCAEB}"/>
                  </a:ext>
                </a:extLst>
              </p:cNvPr>
              <p:cNvSpPr/>
              <p:nvPr/>
            </p:nvSpPr>
            <p:spPr>
              <a:xfrm>
                <a:off x="2215314" y="2912588"/>
                <a:ext cx="2020908" cy="7550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ユーザ</a:t>
                </a:r>
                <a:endParaRPr lang="en-US" altLang="ja-JP" dirty="0"/>
              </a:p>
              <a:p>
                <a:pPr algn="ctr"/>
                <a:r>
                  <a:rPr kumimoji="1" lang="en-US" altLang="ja-JP" dirty="0"/>
                  <a:t>Front</a:t>
                </a:r>
                <a:r>
                  <a:rPr lang="ja-JP" altLang="en-US" dirty="0"/>
                  <a:t> </a:t>
                </a:r>
                <a:r>
                  <a:rPr kumimoji="1" lang="en-US" altLang="ja-JP" dirty="0"/>
                  <a:t>WEB</a:t>
                </a: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491609F-764E-4AC7-BEF0-37D912838B31}"/>
                  </a:ext>
                </a:extLst>
              </p:cNvPr>
              <p:cNvSpPr/>
              <p:nvPr/>
            </p:nvSpPr>
            <p:spPr>
              <a:xfrm>
                <a:off x="7010781" y="2912588"/>
                <a:ext cx="1670172" cy="7550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ユーザ</a:t>
                </a:r>
                <a:endParaRPr kumimoji="1" lang="en-US" altLang="ja-JP" dirty="0"/>
              </a:p>
              <a:p>
                <a:pPr algn="ctr"/>
                <a:r>
                  <a:rPr kumimoji="1" lang="en-US" altLang="ja-JP" dirty="0"/>
                  <a:t>Backend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955A4B4-1477-42BB-AC7E-FD533DB23535}"/>
                  </a:ext>
                </a:extLst>
              </p:cNvPr>
              <p:cNvSpPr/>
              <p:nvPr/>
            </p:nvSpPr>
            <p:spPr>
              <a:xfrm>
                <a:off x="2215313" y="3886830"/>
                <a:ext cx="2020908" cy="7550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グループ</a:t>
                </a:r>
                <a:r>
                  <a:rPr kumimoji="1" lang="ja-JP" altLang="en-US" dirty="0"/>
                  <a:t>管理</a:t>
                </a:r>
                <a:endParaRPr kumimoji="1" lang="en-US" altLang="ja-JP" dirty="0"/>
              </a:p>
              <a:p>
                <a:pPr algn="ctr"/>
                <a:r>
                  <a:rPr kumimoji="1" lang="en-US" altLang="ja-JP" dirty="0"/>
                  <a:t>Front WEB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554009B-D069-4A6C-BE43-421608D29177}"/>
                  </a:ext>
                </a:extLst>
              </p:cNvPr>
              <p:cNvSpPr/>
              <p:nvPr/>
            </p:nvSpPr>
            <p:spPr>
              <a:xfrm>
                <a:off x="7010781" y="4861071"/>
                <a:ext cx="1670172" cy="7550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システム管理</a:t>
                </a:r>
                <a:endParaRPr kumimoji="1" lang="en-US" altLang="ja-JP" dirty="0"/>
              </a:p>
              <a:p>
                <a:pPr algn="ctr"/>
                <a:r>
                  <a:rPr kumimoji="1" lang="en-US" altLang="ja-JP" dirty="0"/>
                  <a:t>Backend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813D531-1E14-4C68-ABF7-987362090CA3}"/>
                  </a:ext>
                </a:extLst>
              </p:cNvPr>
              <p:cNvSpPr/>
              <p:nvPr/>
            </p:nvSpPr>
            <p:spPr>
              <a:xfrm>
                <a:off x="2215312" y="4861072"/>
                <a:ext cx="2020908" cy="7550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システム管理者</a:t>
                </a:r>
                <a:endParaRPr kumimoji="1" lang="en-US" altLang="ja-JP" dirty="0"/>
              </a:p>
              <a:p>
                <a:pPr algn="ctr"/>
                <a:r>
                  <a:rPr kumimoji="1" lang="en-US" altLang="ja-JP" dirty="0"/>
                  <a:t>Front WEB</a:t>
                </a:r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7FEE4115-CA0C-428C-A00C-EADCEC5AC351}"/>
                  </a:ext>
                </a:extLst>
              </p:cNvPr>
              <p:cNvSpPr/>
              <p:nvPr/>
            </p:nvSpPr>
            <p:spPr>
              <a:xfrm>
                <a:off x="7010780" y="3886830"/>
                <a:ext cx="1670172" cy="75500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グループ管理</a:t>
                </a:r>
                <a:endParaRPr lang="en-US" altLang="ja-JP" dirty="0"/>
              </a:p>
              <a:p>
                <a:pPr algn="ctr"/>
                <a:r>
                  <a:rPr kumimoji="1" lang="en-US" altLang="ja-JP" dirty="0"/>
                  <a:t>Backend</a:t>
                </a: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:a16="http://schemas.microsoft.com/office/drawing/2014/main" id="{4CBEED26-4B5F-4F18-B156-90E5F007404C}"/>
                  </a:ext>
                </a:extLst>
              </p:cNvPr>
              <p:cNvSpPr/>
              <p:nvPr/>
            </p:nvSpPr>
            <p:spPr>
              <a:xfrm>
                <a:off x="10244077" y="2912588"/>
                <a:ext cx="1504303" cy="270349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システム</a:t>
                </a:r>
                <a:r>
                  <a:rPr kumimoji="1" lang="en-US" altLang="ja-JP" dirty="0"/>
                  <a:t>DB</a:t>
                </a:r>
                <a:endParaRPr kumimoji="1" lang="ja-JP" altLang="en-US" dirty="0"/>
              </a:p>
            </p:txBody>
          </p:sp>
          <p:sp>
            <p:nvSpPr>
              <p:cNvPr id="12" name="円柱 11">
                <a:extLst>
                  <a:ext uri="{FF2B5EF4-FFF2-40B4-BE49-F238E27FC236}">
                    <a16:creationId xmlns:a16="http://schemas.microsoft.com/office/drawing/2014/main" id="{B2110843-40F2-4AA3-8ECB-9B934A032F40}"/>
                  </a:ext>
                </a:extLst>
              </p:cNvPr>
              <p:cNvSpPr/>
              <p:nvPr/>
            </p:nvSpPr>
            <p:spPr>
              <a:xfrm>
                <a:off x="258530" y="2997517"/>
                <a:ext cx="1504303" cy="91356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レイアウト</a:t>
                </a:r>
                <a:endParaRPr kumimoji="1" lang="en-US" altLang="ja-JP" dirty="0"/>
              </a:p>
              <a:p>
                <a:pPr algn="ctr"/>
                <a:r>
                  <a:rPr kumimoji="1" lang="en-US" altLang="ja-JP" dirty="0"/>
                  <a:t>DB</a:t>
                </a:r>
                <a:endParaRPr kumimoji="1" lang="ja-JP" altLang="en-US" dirty="0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E988F2EF-8CF7-4397-94A8-BC9FCA689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27" y="3186628"/>
                <a:ext cx="25083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A676D60A-8907-4FDD-977F-3A50A5115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4492" y="3397751"/>
                <a:ext cx="248577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AD1C3816-E9D2-4517-A1F8-567F0183D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27" y="4203094"/>
                <a:ext cx="25083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972D896B-B4C0-41A6-8638-6342673D2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4492" y="4414217"/>
                <a:ext cx="248577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4E6914C1-A366-409F-9947-DEEE8FA1F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27" y="5160837"/>
                <a:ext cx="25083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4ECA7D6-4CC1-4202-AB2B-99FF5C6A59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4492" y="5371960"/>
                <a:ext cx="248577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114D07B-BC63-44A9-B7C1-9E96E8427445}"/>
                  </a:ext>
                </a:extLst>
              </p:cNvPr>
              <p:cNvSpPr/>
              <p:nvPr/>
            </p:nvSpPr>
            <p:spPr>
              <a:xfrm>
                <a:off x="4967586" y="2888823"/>
                <a:ext cx="1319589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Request</a:t>
                </a:r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FD4569-6FF6-42D1-880B-051653E67915}"/>
                  </a:ext>
                </a:extLst>
              </p:cNvPr>
              <p:cNvSpPr/>
              <p:nvPr/>
            </p:nvSpPr>
            <p:spPr>
              <a:xfrm>
                <a:off x="4967585" y="3515612"/>
                <a:ext cx="1319589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Response</a:t>
                </a:r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7338E227-050E-47A9-B763-D171A7D5D03A}"/>
                  </a:ext>
                </a:extLst>
              </p:cNvPr>
              <p:cNvSpPr/>
              <p:nvPr/>
            </p:nvSpPr>
            <p:spPr>
              <a:xfrm>
                <a:off x="4967586" y="3873988"/>
                <a:ext cx="1319589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Request</a:t>
                </a:r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DBDDFD17-6CAD-445A-AA35-85409F9E20D3}"/>
                  </a:ext>
                </a:extLst>
              </p:cNvPr>
              <p:cNvSpPr/>
              <p:nvPr/>
            </p:nvSpPr>
            <p:spPr>
              <a:xfrm>
                <a:off x="4967585" y="4500777"/>
                <a:ext cx="1319589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Response</a:t>
                </a:r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2562BBE-708D-4E70-B6A9-FB5C98D10792}"/>
                  </a:ext>
                </a:extLst>
              </p:cNvPr>
              <p:cNvSpPr/>
              <p:nvPr/>
            </p:nvSpPr>
            <p:spPr>
              <a:xfrm>
                <a:off x="4967585" y="4863817"/>
                <a:ext cx="1319589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Request</a:t>
                </a:r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E5488D9E-9027-428A-ABEB-A9DD9B1A25C0}"/>
                  </a:ext>
                </a:extLst>
              </p:cNvPr>
              <p:cNvSpPr/>
              <p:nvPr/>
            </p:nvSpPr>
            <p:spPr>
              <a:xfrm>
                <a:off x="4967584" y="5490606"/>
                <a:ext cx="1319589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Response</a:t>
                </a:r>
                <a:endParaRPr kumimoji="1" lang="ja-JP" altLang="en-US" dirty="0"/>
              </a:p>
            </p:txBody>
          </p: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0C92B952-1F70-4C70-8708-23AF0061F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505" y="3199720"/>
                <a:ext cx="117014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3AAE644F-290C-4DD9-8DC0-30F0EA862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3760" y="3410843"/>
                <a:ext cx="115963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5D4C27C4-D6E5-49BF-B584-F67A9E500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505" y="4216186"/>
                <a:ext cx="117014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9F2C5CBE-AE2A-4817-BAA4-BBD9FA264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3760" y="4427309"/>
                <a:ext cx="115963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E05C9D5-33F2-4210-9EDE-ED66F3104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505" y="5173929"/>
                <a:ext cx="117014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14881DD3-36D8-4732-871A-6AF1C349C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3760" y="5385052"/>
                <a:ext cx="115963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F8BDD844-29E1-406A-BAE5-7995DF60B168}"/>
                  </a:ext>
                </a:extLst>
              </p:cNvPr>
              <p:cNvCxnSpPr>
                <a:cxnSpLocks/>
                <a:stCxn id="12" idx="1"/>
                <a:endCxn id="5" idx="0"/>
              </p:cNvCxnSpPr>
              <p:nvPr/>
            </p:nvCxnSpPr>
            <p:spPr>
              <a:xfrm rot="5400000" flipH="1" flipV="1">
                <a:off x="2075761" y="1847510"/>
                <a:ext cx="84929" cy="2215086"/>
              </a:xfrm>
              <a:prstGeom prst="bentConnector3">
                <a:avLst>
                  <a:gd name="adj1" fmla="val 36916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8CD75FAD-4D44-4FCA-8A56-3598C58460B9}"/>
                  </a:ext>
                </a:extLst>
              </p:cNvPr>
              <p:cNvSpPr/>
              <p:nvPr/>
            </p:nvSpPr>
            <p:spPr>
              <a:xfrm>
                <a:off x="1622512" y="2435526"/>
                <a:ext cx="991426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DB</a:t>
                </a:r>
                <a:r>
                  <a:rPr kumimoji="1" lang="ja-JP" altLang="en-US" dirty="0"/>
                  <a:t>参照</a:t>
                </a: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F7F770A-CAEC-412E-8FAF-5AFA76F65DA6}"/>
                  </a:ext>
                </a:extLst>
              </p:cNvPr>
              <p:cNvSpPr/>
              <p:nvPr/>
            </p:nvSpPr>
            <p:spPr>
              <a:xfrm>
                <a:off x="1115220" y="4350190"/>
                <a:ext cx="991426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DB</a:t>
                </a:r>
                <a:r>
                  <a:rPr kumimoji="1" lang="ja-JP" altLang="en-US" dirty="0"/>
                  <a:t>更新</a:t>
                </a: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956AFD6-DC1D-40CD-93B0-E93FD3A26696}"/>
                  </a:ext>
                </a:extLst>
              </p:cNvPr>
              <p:cNvSpPr/>
              <p:nvPr/>
            </p:nvSpPr>
            <p:spPr>
              <a:xfrm>
                <a:off x="1112483" y="5369870"/>
                <a:ext cx="991426" cy="2125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DB</a:t>
                </a:r>
                <a:r>
                  <a:rPr kumimoji="1" lang="ja-JP" altLang="en-US" dirty="0"/>
                  <a:t>登録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2828C6F-EEAB-4414-A61A-B610D01F0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0109" y="2435526"/>
                <a:ext cx="0" cy="373436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吹き出し: 折線 63">
                <a:extLst>
                  <a:ext uri="{FF2B5EF4-FFF2-40B4-BE49-F238E27FC236}">
                    <a16:creationId xmlns:a16="http://schemas.microsoft.com/office/drawing/2014/main" id="{1124F035-30E0-4EBE-8790-0913DCF6F308}"/>
                  </a:ext>
                </a:extLst>
              </p:cNvPr>
              <p:cNvSpPr/>
              <p:nvPr/>
            </p:nvSpPr>
            <p:spPr>
              <a:xfrm>
                <a:off x="7620381" y="1826847"/>
                <a:ext cx="2354892" cy="543414"/>
              </a:xfrm>
              <a:prstGeom prst="borderCallout2">
                <a:avLst>
                  <a:gd name="adj1" fmla="val 40846"/>
                  <a:gd name="adj2" fmla="val -5333"/>
                  <a:gd name="adj3" fmla="val 40846"/>
                  <a:gd name="adj4" fmla="val -27667"/>
                  <a:gd name="adj5" fmla="val 112500"/>
                  <a:gd name="adj6" fmla="val -4666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ファイヤーウォール</a:t>
                </a:r>
              </a:p>
            </p:txBody>
          </p: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19E0B6CA-0509-4065-83F5-F3CFFA295F20}"/>
                </a:ext>
              </a:extLst>
            </p:cNvPr>
            <p:cNvCxnSpPr>
              <a:stCxn id="12" idx="3"/>
              <a:endCxn id="7" idx="1"/>
            </p:cNvCxnSpPr>
            <p:nvPr/>
          </p:nvCxnSpPr>
          <p:spPr>
            <a:xfrm rot="16200000" flipH="1">
              <a:off x="1528914" y="2916022"/>
              <a:ext cx="353257" cy="120463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コネクタ: カギ線 43">
              <a:extLst>
                <a:ext uri="{FF2B5EF4-FFF2-40B4-BE49-F238E27FC236}">
                  <a16:creationId xmlns:a16="http://schemas.microsoft.com/office/drawing/2014/main" id="{AB3968BF-FE73-4C42-8A1D-12D45CF7C60D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 rot="16200000" flipH="1">
              <a:off x="1041793" y="3403144"/>
              <a:ext cx="1327499" cy="120463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72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CE35-F8FB-4C12-B9E5-2248E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3" y="301988"/>
            <a:ext cx="10515600" cy="868932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ー１．ユーザ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06A5277-4FD3-4CC2-8EB5-F4E1BF2C5845}"/>
              </a:ext>
            </a:extLst>
          </p:cNvPr>
          <p:cNvGrpSpPr/>
          <p:nvPr/>
        </p:nvGrpSpPr>
        <p:grpSpPr>
          <a:xfrm>
            <a:off x="351075" y="1513820"/>
            <a:ext cx="11489850" cy="1292600"/>
            <a:chOff x="351075" y="1866158"/>
            <a:chExt cx="11489850" cy="12926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E2BBD78-C522-4D8B-B52E-BE3FFD7BCAEB}"/>
                </a:ext>
              </a:extLst>
            </p:cNvPr>
            <p:cNvSpPr/>
            <p:nvPr/>
          </p:nvSpPr>
          <p:spPr>
            <a:xfrm>
              <a:off x="2307859" y="2343220"/>
              <a:ext cx="2020908" cy="7550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ユーザ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Front</a:t>
              </a:r>
              <a:r>
                <a:rPr lang="ja-JP" altLang="en-US" dirty="0"/>
                <a:t> </a:t>
              </a:r>
              <a:r>
                <a:rPr kumimoji="1" lang="en-US" altLang="ja-JP" dirty="0"/>
                <a:t>WEB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91609F-764E-4AC7-BEF0-37D912838B31}"/>
                </a:ext>
              </a:extLst>
            </p:cNvPr>
            <p:cNvSpPr/>
            <p:nvPr/>
          </p:nvSpPr>
          <p:spPr>
            <a:xfrm>
              <a:off x="7103326" y="2343220"/>
              <a:ext cx="1670172" cy="7550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ユーザ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Backend</a:t>
              </a: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BEED26-4B5F-4F18-B156-90E5F007404C}"/>
                </a:ext>
              </a:extLst>
            </p:cNvPr>
            <p:cNvSpPr/>
            <p:nvPr/>
          </p:nvSpPr>
          <p:spPr>
            <a:xfrm>
              <a:off x="10336622" y="2343220"/>
              <a:ext cx="1504303" cy="7550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システム</a:t>
              </a:r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B2110843-40F2-4AA3-8ECB-9B934A032F40}"/>
                </a:ext>
              </a:extLst>
            </p:cNvPr>
            <p:cNvSpPr/>
            <p:nvPr/>
          </p:nvSpPr>
          <p:spPr>
            <a:xfrm>
              <a:off x="351075" y="2343220"/>
              <a:ext cx="1504303" cy="7550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レイアウト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988F2EF-8CF7-4397-94A8-BC9FCA689271}"/>
                </a:ext>
              </a:extLst>
            </p:cNvPr>
            <p:cNvCxnSpPr>
              <a:cxnSpLocks/>
            </p:cNvCxnSpPr>
            <p:nvPr/>
          </p:nvCxnSpPr>
          <p:spPr>
            <a:xfrm>
              <a:off x="4465772" y="2617260"/>
              <a:ext cx="25083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76D60A-8907-4FDD-977F-3A50A5115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37" y="2828383"/>
              <a:ext cx="248577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114D07B-BC63-44A9-B7C1-9E96E8427445}"/>
                </a:ext>
              </a:extLst>
            </p:cNvPr>
            <p:cNvSpPr/>
            <p:nvPr/>
          </p:nvSpPr>
          <p:spPr>
            <a:xfrm>
              <a:off x="5060131" y="2319455"/>
              <a:ext cx="1319589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Request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6FD4569-6FF6-42D1-880B-051653E67915}"/>
                </a:ext>
              </a:extLst>
            </p:cNvPr>
            <p:cNvSpPr/>
            <p:nvPr/>
          </p:nvSpPr>
          <p:spPr>
            <a:xfrm>
              <a:off x="5060130" y="2946244"/>
              <a:ext cx="1319589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Response</a:t>
              </a:r>
              <a:endParaRPr kumimoji="1" lang="ja-JP" altLang="en-US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C92B952-1F70-4C70-8708-23AF0061FAC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050" y="2630352"/>
              <a:ext cx="117014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3AAE644F-290C-4DD9-8DC0-30F0EA862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6305" y="2841475"/>
              <a:ext cx="115963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F8BDD844-29E1-406A-BAE5-7995DF60B168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rot="5400000" flipH="1" flipV="1">
              <a:off x="2210770" y="1235677"/>
              <a:ext cx="12700" cy="2215086"/>
            </a:xfrm>
            <a:prstGeom prst="bent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CD75FAD-4D44-4FCA-8A56-3598C58460B9}"/>
                </a:ext>
              </a:extLst>
            </p:cNvPr>
            <p:cNvSpPr/>
            <p:nvPr/>
          </p:nvSpPr>
          <p:spPr>
            <a:xfrm>
              <a:off x="1715057" y="1866158"/>
              <a:ext cx="991426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DB</a:t>
              </a:r>
              <a:r>
                <a:rPr kumimoji="1" lang="ja-JP" altLang="en-US" dirty="0"/>
                <a:t>参照</a:t>
              </a:r>
            </a:p>
          </p:txBody>
        </p:sp>
      </p:grpSp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0659BBD5-1550-49A2-9BD1-24FBC737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3695"/>
              </p:ext>
            </p:extLst>
          </p:nvPr>
        </p:nvGraphicFramePr>
        <p:xfrm>
          <a:off x="496814" y="3017939"/>
          <a:ext cx="11423940" cy="298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85">
                  <a:extLst>
                    <a:ext uri="{9D8B030D-6E8A-4147-A177-3AD203B41FA5}">
                      <a16:colId xmlns:a16="http://schemas.microsoft.com/office/drawing/2014/main" val="667555153"/>
                    </a:ext>
                  </a:extLst>
                </a:gridCol>
                <a:gridCol w="2251296">
                  <a:extLst>
                    <a:ext uri="{9D8B030D-6E8A-4147-A177-3AD203B41FA5}">
                      <a16:colId xmlns:a16="http://schemas.microsoft.com/office/drawing/2014/main" val="257807587"/>
                    </a:ext>
                  </a:extLst>
                </a:gridCol>
                <a:gridCol w="4378804">
                  <a:extLst>
                    <a:ext uri="{9D8B030D-6E8A-4147-A177-3AD203B41FA5}">
                      <a16:colId xmlns:a16="http://schemas.microsoft.com/office/drawing/2014/main" val="3878064696"/>
                    </a:ext>
                  </a:extLst>
                </a:gridCol>
                <a:gridCol w="1937855">
                  <a:extLst>
                    <a:ext uri="{9D8B030D-6E8A-4147-A177-3AD203B41FA5}">
                      <a16:colId xmlns:a16="http://schemas.microsoft.com/office/drawing/2014/main" val="3256985410"/>
                    </a:ext>
                  </a:extLst>
                </a:gridCol>
              </a:tblGrid>
              <a:tr h="4763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構成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重要機能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30135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レイアウト</a:t>
                      </a:r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・画面の設定を提供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26989"/>
                  </a:ext>
                </a:extLst>
              </a:tr>
              <a:tr h="559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 </a:t>
                      </a:r>
                      <a:r>
                        <a:rPr kumimoji="1" lang="en-US" altLang="ja-JP" dirty="0"/>
                        <a:t>Front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WEB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JAVA</a:t>
                      </a:r>
                    </a:p>
                    <a:p>
                      <a:r>
                        <a:rPr kumimoji="1" lang="en-US" altLang="ja-JP" dirty="0" err="1"/>
                        <a:t>SpringBoot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Backend</a:t>
                      </a:r>
                      <a:r>
                        <a:rPr kumimoji="1" lang="ja-JP" altLang="en-US" dirty="0"/>
                        <a:t>との</a:t>
                      </a:r>
                      <a:r>
                        <a:rPr kumimoji="1" lang="en-US" altLang="ja-JP" dirty="0"/>
                        <a:t>JSON</a:t>
                      </a:r>
                      <a:r>
                        <a:rPr kumimoji="1" lang="ja-JP" altLang="en-US" dirty="0"/>
                        <a:t>通信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・各種資料をユーザへ提供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・資料の作成、閲覧、確認、決裁、承認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6996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 </a:t>
                      </a:r>
                      <a:r>
                        <a:rPr kumimoji="1" lang="en-US" altLang="ja-JP" dirty="0"/>
                        <a:t>Backend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JAVA</a:t>
                      </a:r>
                    </a:p>
                    <a:p>
                      <a:r>
                        <a:rPr kumimoji="1" lang="en-US" altLang="ja-JP" dirty="0"/>
                        <a:t>JSP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・ユーザ</a:t>
                      </a:r>
                      <a:r>
                        <a:rPr kumimoji="1" lang="en-US" altLang="ja-JP" dirty="0"/>
                        <a:t>Front</a:t>
                      </a:r>
                      <a:r>
                        <a:rPr kumimoji="1" lang="ja-JP" altLang="en-US" dirty="0"/>
                        <a:t>からのリクエストをシステム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から照会しレスポンス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789043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システム</a:t>
                      </a:r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75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6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CE35-F8FB-4C12-B9E5-2248E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3" y="301988"/>
            <a:ext cx="10515600" cy="868932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－２．グループ管理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06A5277-4FD3-4CC2-8EB5-F4E1BF2C5845}"/>
              </a:ext>
            </a:extLst>
          </p:cNvPr>
          <p:cNvGrpSpPr/>
          <p:nvPr/>
        </p:nvGrpSpPr>
        <p:grpSpPr>
          <a:xfrm>
            <a:off x="351075" y="1513820"/>
            <a:ext cx="11489850" cy="1292600"/>
            <a:chOff x="351075" y="1866158"/>
            <a:chExt cx="11489850" cy="12926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E2BBD78-C522-4D8B-B52E-BE3FFD7BCAEB}"/>
                </a:ext>
              </a:extLst>
            </p:cNvPr>
            <p:cNvSpPr/>
            <p:nvPr/>
          </p:nvSpPr>
          <p:spPr>
            <a:xfrm>
              <a:off x="2307859" y="2343220"/>
              <a:ext cx="2020908" cy="7550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グループ管理</a:t>
              </a:r>
              <a:r>
                <a:rPr kumimoji="1" lang="en-US" altLang="ja-JP" dirty="0"/>
                <a:t>Front</a:t>
              </a:r>
              <a:r>
                <a:rPr lang="ja-JP" altLang="en-US" dirty="0"/>
                <a:t> </a:t>
              </a:r>
              <a:r>
                <a:rPr kumimoji="1" lang="en-US" altLang="ja-JP" dirty="0"/>
                <a:t>WEB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91609F-764E-4AC7-BEF0-37D912838B31}"/>
                </a:ext>
              </a:extLst>
            </p:cNvPr>
            <p:cNvSpPr/>
            <p:nvPr/>
          </p:nvSpPr>
          <p:spPr>
            <a:xfrm>
              <a:off x="7103326" y="2343220"/>
              <a:ext cx="1670172" cy="7550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グループ管理</a:t>
              </a:r>
              <a:r>
                <a:rPr kumimoji="1" lang="en-US" altLang="ja-JP" dirty="0"/>
                <a:t>Backend</a:t>
              </a: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BEED26-4B5F-4F18-B156-90E5F007404C}"/>
                </a:ext>
              </a:extLst>
            </p:cNvPr>
            <p:cNvSpPr/>
            <p:nvPr/>
          </p:nvSpPr>
          <p:spPr>
            <a:xfrm>
              <a:off x="10336622" y="2343220"/>
              <a:ext cx="1504303" cy="7550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システム</a:t>
              </a:r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B2110843-40F2-4AA3-8ECB-9B934A032F40}"/>
                </a:ext>
              </a:extLst>
            </p:cNvPr>
            <p:cNvSpPr/>
            <p:nvPr/>
          </p:nvSpPr>
          <p:spPr>
            <a:xfrm>
              <a:off x="351075" y="2343220"/>
              <a:ext cx="1504303" cy="7550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レイアウト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988F2EF-8CF7-4397-94A8-BC9FCA689271}"/>
                </a:ext>
              </a:extLst>
            </p:cNvPr>
            <p:cNvCxnSpPr>
              <a:cxnSpLocks/>
            </p:cNvCxnSpPr>
            <p:nvPr/>
          </p:nvCxnSpPr>
          <p:spPr>
            <a:xfrm>
              <a:off x="4465772" y="2617260"/>
              <a:ext cx="25083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76D60A-8907-4FDD-977F-3A50A5115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37" y="2828383"/>
              <a:ext cx="248577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114D07B-BC63-44A9-B7C1-9E96E8427445}"/>
                </a:ext>
              </a:extLst>
            </p:cNvPr>
            <p:cNvSpPr/>
            <p:nvPr/>
          </p:nvSpPr>
          <p:spPr>
            <a:xfrm>
              <a:off x="5060131" y="2319455"/>
              <a:ext cx="1319589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Request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6FD4569-6FF6-42D1-880B-051653E67915}"/>
                </a:ext>
              </a:extLst>
            </p:cNvPr>
            <p:cNvSpPr/>
            <p:nvPr/>
          </p:nvSpPr>
          <p:spPr>
            <a:xfrm>
              <a:off x="5060130" y="2946244"/>
              <a:ext cx="1319589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Response</a:t>
              </a:r>
              <a:endParaRPr kumimoji="1" lang="ja-JP" altLang="en-US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C92B952-1F70-4C70-8708-23AF0061FAC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050" y="2630352"/>
              <a:ext cx="117014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3AAE644F-290C-4DD9-8DC0-30F0EA862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6305" y="2841475"/>
              <a:ext cx="115963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CD75FAD-4D44-4FCA-8A56-3598C58460B9}"/>
                </a:ext>
              </a:extLst>
            </p:cNvPr>
            <p:cNvSpPr/>
            <p:nvPr/>
          </p:nvSpPr>
          <p:spPr>
            <a:xfrm>
              <a:off x="1715057" y="1866158"/>
              <a:ext cx="991426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DB</a:t>
              </a:r>
              <a:r>
                <a:rPr kumimoji="1" lang="ja-JP" altLang="en-US" dirty="0"/>
                <a:t>更新</a:t>
              </a:r>
            </a:p>
          </p:txBody>
        </p:sp>
      </p:grpSp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0659BBD5-1550-49A2-9BD1-24FBC737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16802"/>
              </p:ext>
            </p:extLst>
          </p:nvPr>
        </p:nvGraphicFramePr>
        <p:xfrm>
          <a:off x="496814" y="3017939"/>
          <a:ext cx="11423940" cy="298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85">
                  <a:extLst>
                    <a:ext uri="{9D8B030D-6E8A-4147-A177-3AD203B41FA5}">
                      <a16:colId xmlns:a16="http://schemas.microsoft.com/office/drawing/2014/main" val="667555153"/>
                    </a:ext>
                  </a:extLst>
                </a:gridCol>
                <a:gridCol w="2251296">
                  <a:extLst>
                    <a:ext uri="{9D8B030D-6E8A-4147-A177-3AD203B41FA5}">
                      <a16:colId xmlns:a16="http://schemas.microsoft.com/office/drawing/2014/main" val="257807587"/>
                    </a:ext>
                  </a:extLst>
                </a:gridCol>
                <a:gridCol w="4378804">
                  <a:extLst>
                    <a:ext uri="{9D8B030D-6E8A-4147-A177-3AD203B41FA5}">
                      <a16:colId xmlns:a16="http://schemas.microsoft.com/office/drawing/2014/main" val="3878064696"/>
                    </a:ext>
                  </a:extLst>
                </a:gridCol>
                <a:gridCol w="1937855">
                  <a:extLst>
                    <a:ext uri="{9D8B030D-6E8A-4147-A177-3AD203B41FA5}">
                      <a16:colId xmlns:a16="http://schemas.microsoft.com/office/drawing/2014/main" val="3256985410"/>
                    </a:ext>
                  </a:extLst>
                </a:gridCol>
              </a:tblGrid>
              <a:tr h="4763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構成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重要機能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30135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レイアウト</a:t>
                      </a:r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・画面の設定を提供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26989"/>
                  </a:ext>
                </a:extLst>
              </a:tr>
              <a:tr h="559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グループ管理 </a:t>
                      </a:r>
                      <a:r>
                        <a:rPr kumimoji="1" lang="en-US" altLang="ja-JP" dirty="0"/>
                        <a:t>Front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WEB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JAVA</a:t>
                      </a:r>
                    </a:p>
                    <a:p>
                      <a:r>
                        <a:rPr kumimoji="1" lang="en-US" altLang="ja-JP" dirty="0" err="1"/>
                        <a:t>SpringBoot</a:t>
                      </a:r>
                      <a:r>
                        <a:rPr kumimoji="1" lang="ja-JP" altLang="en-US" dirty="0"/>
                        <a:t>（</a:t>
                      </a:r>
                      <a:r>
                        <a:rPr kumimoji="1" lang="en-US" altLang="ja-JP" dirty="0"/>
                        <a:t>war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・画面の設定管理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Backend</a:t>
                      </a:r>
                      <a:r>
                        <a:rPr kumimoji="1" lang="ja-JP" altLang="en-US" dirty="0"/>
                        <a:t>との</a:t>
                      </a:r>
                      <a:r>
                        <a:rPr kumimoji="1" lang="en-US" altLang="ja-JP" dirty="0"/>
                        <a:t>JSON</a:t>
                      </a:r>
                      <a:r>
                        <a:rPr kumimoji="1" lang="ja-JP" altLang="en-US" dirty="0"/>
                        <a:t>通信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・資料の作成、閲覧、確認、決裁、承認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6996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グループ管理 </a:t>
                      </a:r>
                      <a:r>
                        <a:rPr kumimoji="1" lang="en-US" altLang="ja-JP" dirty="0"/>
                        <a:t>Backend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未定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・ユーザ</a:t>
                      </a:r>
                      <a:r>
                        <a:rPr kumimoji="1" lang="en-US" altLang="ja-JP" dirty="0"/>
                        <a:t>Front</a:t>
                      </a:r>
                      <a:r>
                        <a:rPr kumimoji="1" lang="ja-JP" altLang="en-US" dirty="0"/>
                        <a:t>からのリクエストをシステム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から照会しレスポンス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789043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システム</a:t>
                      </a:r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755103"/>
                  </a:ext>
                </a:extLst>
              </a:tr>
            </a:tbl>
          </a:graphicData>
        </a:graphic>
      </p:graphicFrame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9302552-E771-4109-8C90-A85E467079C9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rot="5400000" flipH="1" flipV="1">
            <a:off x="2210770" y="883339"/>
            <a:ext cx="12700" cy="221508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CE35-F8FB-4C12-B9E5-2248E39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3" y="301988"/>
            <a:ext cx="10515600" cy="868932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－３．システム管理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06A5277-4FD3-4CC2-8EB5-F4E1BF2C5845}"/>
              </a:ext>
            </a:extLst>
          </p:cNvPr>
          <p:cNvGrpSpPr/>
          <p:nvPr/>
        </p:nvGrpSpPr>
        <p:grpSpPr>
          <a:xfrm>
            <a:off x="351075" y="1513820"/>
            <a:ext cx="11489850" cy="1292600"/>
            <a:chOff x="351075" y="1866158"/>
            <a:chExt cx="11489850" cy="12926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E2BBD78-C522-4D8B-B52E-BE3FFD7BCAEB}"/>
                </a:ext>
              </a:extLst>
            </p:cNvPr>
            <p:cNvSpPr/>
            <p:nvPr/>
          </p:nvSpPr>
          <p:spPr>
            <a:xfrm>
              <a:off x="2307859" y="2343220"/>
              <a:ext cx="2020908" cy="7550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システム管理</a:t>
              </a:r>
              <a:r>
                <a:rPr kumimoji="1" lang="en-US" altLang="ja-JP" dirty="0"/>
                <a:t>Front</a:t>
              </a:r>
              <a:r>
                <a:rPr lang="ja-JP" altLang="en-US" dirty="0"/>
                <a:t> </a:t>
              </a:r>
              <a:r>
                <a:rPr kumimoji="1" lang="en-US" altLang="ja-JP" dirty="0"/>
                <a:t>WEB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91609F-764E-4AC7-BEF0-37D912838B31}"/>
                </a:ext>
              </a:extLst>
            </p:cNvPr>
            <p:cNvSpPr/>
            <p:nvPr/>
          </p:nvSpPr>
          <p:spPr>
            <a:xfrm>
              <a:off x="7103326" y="2343220"/>
              <a:ext cx="1670172" cy="7550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システム管理</a:t>
              </a:r>
              <a:r>
                <a:rPr kumimoji="1" lang="en-US" altLang="ja-JP" dirty="0"/>
                <a:t>Backend</a:t>
              </a: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BEED26-4B5F-4F18-B156-90E5F007404C}"/>
                </a:ext>
              </a:extLst>
            </p:cNvPr>
            <p:cNvSpPr/>
            <p:nvPr/>
          </p:nvSpPr>
          <p:spPr>
            <a:xfrm>
              <a:off x="10336622" y="2343220"/>
              <a:ext cx="1504303" cy="7550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システム</a:t>
              </a:r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B2110843-40F2-4AA3-8ECB-9B934A032F40}"/>
                </a:ext>
              </a:extLst>
            </p:cNvPr>
            <p:cNvSpPr/>
            <p:nvPr/>
          </p:nvSpPr>
          <p:spPr>
            <a:xfrm>
              <a:off x="351075" y="2343220"/>
              <a:ext cx="1504303" cy="7550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レイアウト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DB</a:t>
              </a:r>
              <a:endParaRPr kumimoji="1" lang="ja-JP" altLang="en-US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988F2EF-8CF7-4397-94A8-BC9FCA689271}"/>
                </a:ext>
              </a:extLst>
            </p:cNvPr>
            <p:cNvCxnSpPr>
              <a:cxnSpLocks/>
            </p:cNvCxnSpPr>
            <p:nvPr/>
          </p:nvCxnSpPr>
          <p:spPr>
            <a:xfrm>
              <a:off x="4465772" y="2617260"/>
              <a:ext cx="250830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76D60A-8907-4FDD-977F-3A50A5115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37" y="2828383"/>
              <a:ext cx="248577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114D07B-BC63-44A9-B7C1-9E96E8427445}"/>
                </a:ext>
              </a:extLst>
            </p:cNvPr>
            <p:cNvSpPr/>
            <p:nvPr/>
          </p:nvSpPr>
          <p:spPr>
            <a:xfrm>
              <a:off x="5060131" y="2319455"/>
              <a:ext cx="1319589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Request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6FD4569-6FF6-42D1-880B-051653E67915}"/>
                </a:ext>
              </a:extLst>
            </p:cNvPr>
            <p:cNvSpPr/>
            <p:nvPr/>
          </p:nvSpPr>
          <p:spPr>
            <a:xfrm>
              <a:off x="5060130" y="2946244"/>
              <a:ext cx="1319589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Response</a:t>
              </a:r>
              <a:endParaRPr kumimoji="1" lang="ja-JP" altLang="en-US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C92B952-1F70-4C70-8708-23AF0061FAC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050" y="2630352"/>
              <a:ext cx="117014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3AAE644F-290C-4DD9-8DC0-30F0EA862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6305" y="2841475"/>
              <a:ext cx="115963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CD75FAD-4D44-4FCA-8A56-3598C58460B9}"/>
                </a:ext>
              </a:extLst>
            </p:cNvPr>
            <p:cNvSpPr/>
            <p:nvPr/>
          </p:nvSpPr>
          <p:spPr>
            <a:xfrm>
              <a:off x="1715057" y="1866158"/>
              <a:ext cx="991426" cy="212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DB</a:t>
              </a:r>
              <a:r>
                <a:rPr kumimoji="1" lang="ja-JP" altLang="en-US" dirty="0"/>
                <a:t>登録</a:t>
              </a:r>
            </a:p>
          </p:txBody>
        </p:sp>
      </p:grpSp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0659BBD5-1550-49A2-9BD1-24FBC737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53219"/>
              </p:ext>
            </p:extLst>
          </p:nvPr>
        </p:nvGraphicFramePr>
        <p:xfrm>
          <a:off x="496814" y="3017939"/>
          <a:ext cx="11423940" cy="325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85">
                  <a:extLst>
                    <a:ext uri="{9D8B030D-6E8A-4147-A177-3AD203B41FA5}">
                      <a16:colId xmlns:a16="http://schemas.microsoft.com/office/drawing/2014/main" val="667555153"/>
                    </a:ext>
                  </a:extLst>
                </a:gridCol>
                <a:gridCol w="2251296">
                  <a:extLst>
                    <a:ext uri="{9D8B030D-6E8A-4147-A177-3AD203B41FA5}">
                      <a16:colId xmlns:a16="http://schemas.microsoft.com/office/drawing/2014/main" val="257807587"/>
                    </a:ext>
                  </a:extLst>
                </a:gridCol>
                <a:gridCol w="4378804">
                  <a:extLst>
                    <a:ext uri="{9D8B030D-6E8A-4147-A177-3AD203B41FA5}">
                      <a16:colId xmlns:a16="http://schemas.microsoft.com/office/drawing/2014/main" val="3878064696"/>
                    </a:ext>
                  </a:extLst>
                </a:gridCol>
                <a:gridCol w="1937855">
                  <a:extLst>
                    <a:ext uri="{9D8B030D-6E8A-4147-A177-3AD203B41FA5}">
                      <a16:colId xmlns:a16="http://schemas.microsoft.com/office/drawing/2014/main" val="3256985410"/>
                    </a:ext>
                  </a:extLst>
                </a:gridCol>
              </a:tblGrid>
              <a:tr h="4763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構成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重要機能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30135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レイアウト</a:t>
                      </a:r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・画面の設定を提供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26989"/>
                  </a:ext>
                </a:extLst>
              </a:tr>
              <a:tr h="559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システム管理 </a:t>
                      </a:r>
                      <a:r>
                        <a:rPr kumimoji="1" lang="en-US" altLang="ja-JP" dirty="0"/>
                        <a:t>Front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WEB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・新規グループ管理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・画面の設置管理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Backend</a:t>
                      </a:r>
                      <a:r>
                        <a:rPr kumimoji="1" lang="ja-JP" altLang="en-US" dirty="0"/>
                        <a:t>との</a:t>
                      </a:r>
                      <a:r>
                        <a:rPr kumimoji="1" lang="en-US" altLang="ja-JP" dirty="0"/>
                        <a:t>JSON</a:t>
                      </a:r>
                      <a:r>
                        <a:rPr kumimoji="1" lang="ja-JP" altLang="en-US" dirty="0"/>
                        <a:t>通信</a:t>
                      </a:r>
                    </a:p>
                    <a:p>
                      <a:r>
                        <a:rPr kumimoji="1" lang="ja-JP" altLang="en-US" dirty="0"/>
                        <a:t>・資料の作成、閲覧、確認、決裁、承認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6996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システム管理 </a:t>
                      </a:r>
                      <a:r>
                        <a:rPr kumimoji="1" lang="en-US" altLang="ja-JP" dirty="0"/>
                        <a:t>Backend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未定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・ユーザ</a:t>
                      </a:r>
                      <a:r>
                        <a:rPr kumimoji="1" lang="en-US" altLang="ja-JP" dirty="0"/>
                        <a:t>Front</a:t>
                      </a:r>
                      <a:r>
                        <a:rPr kumimoji="1" lang="ja-JP" altLang="en-US" dirty="0"/>
                        <a:t>からのリクエストをシステム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から照会しレスポンス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789043"/>
                  </a:ext>
                </a:extLst>
              </a:tr>
              <a:tr h="47631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システム</a:t>
                      </a:r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MySQL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755103"/>
                  </a:ext>
                </a:extLst>
              </a:tr>
            </a:tbl>
          </a:graphicData>
        </a:graphic>
      </p:graphicFrame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9302552-E771-4109-8C90-A85E467079C9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rot="5400000" flipH="1" flipV="1">
            <a:off x="2210770" y="883339"/>
            <a:ext cx="12700" cy="221508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4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362</Words>
  <Application>Microsoft Office PowerPoint</Application>
  <PresentationFormat>ワイド画面</PresentationFormat>
  <Paragraphs>132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グループウェア開発計画</vt:lpstr>
      <vt:lpstr>修正履歴</vt:lpstr>
      <vt:lpstr>１．概要（コンセプト）</vt:lpstr>
      <vt:lpstr>２．システム鳥瞰図</vt:lpstr>
      <vt:lpstr>２ー１．ユーザ</vt:lpstr>
      <vt:lpstr>３－２．グループ管理</vt:lpstr>
      <vt:lpstr>３－３．システム管理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グループウェア</dc:title>
  <dc:creator>准壽</dc:creator>
  <cp:lastModifiedBy>准壽</cp:lastModifiedBy>
  <cp:revision>13</cp:revision>
  <dcterms:created xsi:type="dcterms:W3CDTF">2021-03-14T12:45:01Z</dcterms:created>
  <dcterms:modified xsi:type="dcterms:W3CDTF">2021-04-04T06:45:04Z</dcterms:modified>
</cp:coreProperties>
</file>