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schemas.openxmlformats.org/officeDocument/2006/relationships/slide" Target="slides/slide89.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81" name="Google Shape;81;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4"/>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p:nvPr>
            <p:ph idx="2" type="pic"/>
          </p:nvPr>
        </p:nvSpPr>
        <p:spPr>
          <a:xfrm>
            <a:off x="1792288" y="612775"/>
            <a:ext cx="5486400" cy="4114800"/>
          </a:xfrm>
          <a:prstGeom prst="rect">
            <a:avLst/>
          </a:prstGeom>
          <a:noFill/>
          <a:ln>
            <a:noFill/>
          </a:ln>
        </p:spPr>
      </p:sp>
      <p:sp>
        <p:nvSpPr>
          <p:cNvPr id="40" name="Google Shape;40;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1" name="Google Shape;41;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7" name="Google Shape;47;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8" name="Google Shape;48;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9" name="Google Shape;59;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0" name="Google Shape;60;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1" name="Google Shape;61;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2" name="Google Shape;62;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8" name="Google Shape;68;p10"/>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9" name="Google Shape;69;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9.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50.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9.png"/><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43.png"/><Relationship Id="rId4"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9.png"/><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4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4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4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 type="body"/>
          </p:nvPr>
        </p:nvSpPr>
        <p:spPr>
          <a:xfrm>
            <a:off x="685800" y="1295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None/>
            </a:pPr>
            <a:r>
              <a:t/>
            </a:r>
            <a:endParaRPr b="1"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Lecture 3</a:t>
            </a:r>
            <a:endParaRPr/>
          </a:p>
          <a:p>
            <a:pPr indent="-342900" lvl="0" marL="342900" rtl="0" algn="ctr">
              <a:lnSpc>
                <a:spcPct val="100000"/>
              </a:lnSpc>
              <a:spcBef>
                <a:spcPts val="640"/>
              </a:spcBef>
              <a:spcAft>
                <a:spcPts val="0"/>
              </a:spcAft>
              <a:buClr>
                <a:schemeClr val="dk1"/>
              </a:buClr>
              <a:buSzPts val="3200"/>
              <a:buFont typeface="Times New Roman"/>
              <a:buNone/>
            </a:pPr>
            <a:r>
              <a:t/>
            </a:r>
            <a:endParaRPr b="1" i="0" sz="3200" u="none">
              <a:solidFill>
                <a:schemeClr val="dk1"/>
              </a:solidFill>
              <a:latin typeface="Times New Roman"/>
              <a:ea typeface="Times New Roman"/>
              <a:cs typeface="Times New Roman"/>
              <a:sym typeface="Times New Roman"/>
            </a:endParaRPr>
          </a:p>
          <a:p>
            <a:pPr indent="-342900" lvl="0" marL="342900" rtl="0" algn="ctr">
              <a:lnSpc>
                <a:spcPct val="100000"/>
              </a:lnSpc>
              <a:spcBef>
                <a:spcPts val="64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Text and Image Compression</a:t>
            </a:r>
            <a:endParaRPr/>
          </a:p>
        </p:txBody>
      </p:sp>
      <p:sp>
        <p:nvSpPr>
          <p:cNvPr id="89" name="Google Shape;89;p1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95287" y="115887"/>
            <a:ext cx="7981950" cy="4349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                        </a:t>
            </a:r>
            <a:br>
              <a:rPr b="1" i="0" lang="en-US" sz="3200" u="none">
                <a:solidFill>
                  <a:schemeClr val="dk2"/>
                </a:solidFill>
                <a:latin typeface="Times New Roman"/>
                <a:ea typeface="Times New Roman"/>
                <a:cs typeface="Times New Roman"/>
                <a:sym typeface="Times New Roman"/>
              </a:rPr>
            </a:br>
            <a:br>
              <a:rPr b="1" i="0" lang="en-US" sz="3200" u="none">
                <a:solidFill>
                  <a:schemeClr val="dk2"/>
                </a:solidFill>
                <a:latin typeface="Times New Roman"/>
                <a:ea typeface="Times New Roman"/>
                <a:cs typeface="Times New Roman"/>
                <a:sym typeface="Times New Roman"/>
              </a:rPr>
            </a:br>
            <a:br>
              <a:rPr b="1" i="0" lang="en-US" sz="3200" u="none">
                <a:solidFill>
                  <a:schemeClr val="dk2"/>
                </a:solidFill>
                <a:latin typeface="Times New Roman"/>
                <a:ea typeface="Times New Roman"/>
                <a:cs typeface="Times New Roman"/>
                <a:sym typeface="Times New Roman"/>
              </a:rPr>
            </a:br>
            <a:br>
              <a:rPr b="1" i="0" lang="en-US" sz="3200" u="none">
                <a:solidFill>
                  <a:schemeClr val="dk2"/>
                </a:solidFill>
                <a:latin typeface="Times New Roman"/>
                <a:ea typeface="Times New Roman"/>
                <a:cs typeface="Times New Roman"/>
                <a:sym typeface="Times New Roman"/>
              </a:rPr>
            </a:br>
            <a:r>
              <a:rPr b="1" i="0" lang="en-US" sz="2400" u="none">
                <a:solidFill>
                  <a:schemeClr val="dk2"/>
                </a:solidFill>
                <a:latin typeface="Times New Roman"/>
                <a:ea typeface="Times New Roman"/>
                <a:cs typeface="Times New Roman"/>
                <a:sym typeface="Times New Roman"/>
              </a:rPr>
              <a:t>Source Encoding</a:t>
            </a:r>
            <a:br>
              <a:rPr b="1" i="0" lang="en-US" sz="2400" u="none">
                <a:solidFill>
                  <a:schemeClr val="dk2"/>
                </a:solidFill>
                <a:latin typeface="Times New Roman"/>
                <a:ea typeface="Times New Roman"/>
                <a:cs typeface="Times New Roman"/>
                <a:sym typeface="Times New Roman"/>
              </a:rPr>
            </a:br>
            <a:r>
              <a:rPr b="0" i="0" lang="en-US" sz="2400" u="none">
                <a:solidFill>
                  <a:schemeClr val="dk2"/>
                </a:solidFill>
                <a:latin typeface="Times New Roman"/>
                <a:ea typeface="Times New Roman"/>
                <a:cs typeface="Times New Roman"/>
                <a:sym typeface="Times New Roman"/>
              </a:rPr>
              <a:t>particular property of the source information to produce an alternative form of representation that is either a compressed version or more amenable to the application of compression.  </a:t>
            </a:r>
            <a:br>
              <a:rPr b="1" i="0" lang="en-US" sz="2400" u="none">
                <a:solidFill>
                  <a:schemeClr val="dk2"/>
                </a:solidFill>
                <a:latin typeface="Times New Roman"/>
                <a:ea typeface="Times New Roman"/>
                <a:cs typeface="Times New Roman"/>
                <a:sym typeface="Times New Roman"/>
              </a:rPr>
            </a:br>
            <a:r>
              <a:rPr b="1" i="0" lang="en-US" sz="2400" u="none">
                <a:solidFill>
                  <a:schemeClr val="dk2"/>
                </a:solidFill>
                <a:latin typeface="Times New Roman"/>
                <a:ea typeface="Times New Roman"/>
                <a:cs typeface="Times New Roman"/>
                <a:sym typeface="Times New Roman"/>
              </a:rPr>
              <a:t>Differential encoding</a:t>
            </a:r>
            <a:endParaRPr/>
          </a:p>
        </p:txBody>
      </p:sp>
      <p:sp>
        <p:nvSpPr>
          <p:cNvPr id="156" name="Google Shape;156;p22"/>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157" name="Google Shape;157;p22"/>
          <p:cNvSpPr txBox="1"/>
          <p:nvPr/>
        </p:nvSpPr>
        <p:spPr>
          <a:xfrm>
            <a:off x="468312" y="2276475"/>
            <a:ext cx="8305800" cy="4462462"/>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Uses smaller codewords to represent the difference signals. Can be lossy or lossless</a:t>
            </a:r>
            <a:endParaRPr/>
          </a:p>
          <a:p>
            <a:pPr indent="-152400" lvl="0" marL="0" marR="0" rtl="0" algn="l">
              <a:lnSpc>
                <a:spcPct val="100000"/>
              </a:lnSpc>
              <a:spcBef>
                <a:spcPts val="12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This type of coding is used where the amplitude of a signal covers a large range but the difference between successive values is small</a:t>
            </a:r>
            <a:endParaRPr/>
          </a:p>
          <a:p>
            <a:pPr indent="-152400" lvl="0" marL="0" marR="0" rtl="0" algn="l">
              <a:lnSpc>
                <a:spcPct val="100000"/>
              </a:lnSpc>
              <a:spcBef>
                <a:spcPts val="12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Instead of using large codewords a set of smaller code words representing only the difference in amplitude is used</a:t>
            </a:r>
            <a:endParaRPr/>
          </a:p>
          <a:p>
            <a:pPr indent="-152400" lvl="0" marL="0" marR="0" rtl="0" algn="l">
              <a:lnSpc>
                <a:spcPct val="100000"/>
              </a:lnSpc>
              <a:spcBef>
                <a:spcPts val="12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For example if the digitization of the analog signal requires 12 bits and the difference signal only requires 3 bits then there is a saving of 75% on transmission bandwidth</a:t>
            </a:r>
            <a:endParaRPr/>
          </a:p>
        </p:txBody>
      </p:sp>
      <p:sp>
        <p:nvSpPr>
          <p:cNvPr id="158" name="Google Shape;158;p2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Compression Principles</a:t>
            </a:r>
            <a:endParaRPr/>
          </a:p>
        </p:txBody>
      </p:sp>
      <p:sp>
        <p:nvSpPr>
          <p:cNvPr id="164" name="Google Shape;164;p23"/>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165" name="Google Shape;165;p23"/>
          <p:cNvSpPr txBox="1"/>
          <p:nvPr/>
        </p:nvSpPr>
        <p:spPr>
          <a:xfrm>
            <a:off x="533400" y="4343400"/>
            <a:ext cx="8305800" cy="1860550"/>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Transform encoding</a:t>
            </a:r>
            <a:r>
              <a:rPr b="0" i="0" lang="en-US" sz="2800" u="none">
                <a:solidFill>
                  <a:schemeClr val="dk1"/>
                </a:solidFill>
                <a:latin typeface="Times New Roman"/>
                <a:ea typeface="Times New Roman"/>
                <a:cs typeface="Times New Roman"/>
                <a:sym typeface="Times New Roman"/>
              </a:rPr>
              <a:t> involves transforming the source information from </a:t>
            </a:r>
            <a:r>
              <a:rPr b="0" i="1" lang="en-US" sz="2800" u="none">
                <a:solidFill>
                  <a:schemeClr val="dk1"/>
                </a:solidFill>
                <a:latin typeface="Times New Roman"/>
                <a:ea typeface="Times New Roman"/>
                <a:cs typeface="Times New Roman"/>
                <a:sym typeface="Times New Roman"/>
              </a:rPr>
              <a:t>one form into another</a:t>
            </a:r>
            <a:r>
              <a:rPr b="0" i="0" lang="en-US" sz="2800" u="none">
                <a:solidFill>
                  <a:schemeClr val="dk1"/>
                </a:solidFill>
                <a:latin typeface="Times New Roman"/>
                <a:ea typeface="Times New Roman"/>
                <a:cs typeface="Times New Roman"/>
                <a:sym typeface="Times New Roman"/>
              </a:rPr>
              <a:t>, the other form lending itself more readily to the application of compression</a:t>
            </a:r>
            <a:endParaRPr/>
          </a:p>
        </p:txBody>
      </p:sp>
      <p:pic>
        <p:nvPicPr>
          <p:cNvPr id="166" name="Google Shape;166;p23"/>
          <p:cNvPicPr preferRelativeResize="0"/>
          <p:nvPr/>
        </p:nvPicPr>
        <p:blipFill rotWithShape="1">
          <a:blip r:embed="rId3">
            <a:alphaModFix/>
          </a:blip>
          <a:srcRect b="0" l="0" r="0" t="0"/>
          <a:stretch/>
        </p:blipFill>
        <p:spPr>
          <a:xfrm>
            <a:off x="1295400" y="685800"/>
            <a:ext cx="6372225" cy="3429000"/>
          </a:xfrm>
          <a:prstGeom prst="rect">
            <a:avLst/>
          </a:prstGeom>
          <a:noFill/>
          <a:ln>
            <a:noFill/>
          </a:ln>
        </p:spPr>
      </p:pic>
      <p:sp>
        <p:nvSpPr>
          <p:cNvPr id="167" name="Google Shape;167;p2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Transform Encoding</a:t>
            </a:r>
            <a:endParaRPr/>
          </a:p>
        </p:txBody>
      </p:sp>
      <p:sp>
        <p:nvSpPr>
          <p:cNvPr id="173" name="Google Shape;173;p24"/>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174" name="Google Shape;174;p24"/>
          <p:cNvSpPr txBox="1"/>
          <p:nvPr/>
        </p:nvSpPr>
        <p:spPr>
          <a:xfrm>
            <a:off x="0" y="762000"/>
            <a:ext cx="9144000" cy="4851400"/>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As we scan across a set of pixel locations the rate of change in magnitude will vary from zero if all the pixel values remain the same to a low rate of change if say one half is different from the next half, through to a high rate of change if each pixel changes magnitude from one location to the next</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rate of change in magnitude as one traverses the matrix gives rise to a term known as the ‘</a:t>
            </a:r>
            <a:r>
              <a:rPr b="1" i="1" lang="en-US" sz="2800" u="none">
                <a:solidFill>
                  <a:schemeClr val="dk1"/>
                </a:solidFill>
                <a:latin typeface="Times New Roman"/>
                <a:ea typeface="Times New Roman"/>
                <a:cs typeface="Times New Roman"/>
                <a:sym typeface="Times New Roman"/>
              </a:rPr>
              <a:t>spatial frequency’</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Hence by identifying and eliminating the higher frequency components the volume of the information transmitted can be reduced</a:t>
            </a:r>
            <a:endParaRPr/>
          </a:p>
        </p:txBody>
      </p:sp>
      <p:sp>
        <p:nvSpPr>
          <p:cNvPr id="175" name="Google Shape;175;p2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0" y="0"/>
            <a:ext cx="8915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Transform coding: DCT transform principles</a:t>
            </a:r>
            <a:endParaRPr/>
          </a:p>
        </p:txBody>
      </p:sp>
      <p:sp>
        <p:nvSpPr>
          <p:cNvPr id="181" name="Google Shape;181;p25"/>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182" name="Google Shape;182;p25"/>
          <p:cNvSpPr txBox="1"/>
          <p:nvPr/>
        </p:nvSpPr>
        <p:spPr>
          <a:xfrm>
            <a:off x="304800" y="3562350"/>
            <a:ext cx="8305800" cy="329565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Discrete Cosine Transformation is used to transform a two-dimensional matrix of pixel values into an equivalent matrix of ‘spatial frequency components (coefficients)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this point any frequency components with </a:t>
            </a:r>
            <a:r>
              <a:rPr b="1" i="1" lang="en-US" sz="2800" u="none">
                <a:solidFill>
                  <a:schemeClr val="dk1"/>
                </a:solidFill>
                <a:latin typeface="Times New Roman"/>
                <a:ea typeface="Times New Roman"/>
                <a:cs typeface="Times New Roman"/>
                <a:sym typeface="Times New Roman"/>
              </a:rPr>
              <a:t>amplitudes below the threshold</a:t>
            </a:r>
            <a:r>
              <a:rPr b="0" i="0" lang="en-US" sz="2800" u="none">
                <a:solidFill>
                  <a:schemeClr val="dk1"/>
                </a:solidFill>
                <a:latin typeface="Times New Roman"/>
                <a:ea typeface="Times New Roman"/>
                <a:cs typeface="Times New Roman"/>
                <a:sym typeface="Times New Roman"/>
              </a:rPr>
              <a:t> values can be dropped (lossy) </a:t>
            </a:r>
            <a:endParaRPr/>
          </a:p>
        </p:txBody>
      </p:sp>
      <p:pic>
        <p:nvPicPr>
          <p:cNvPr id="183" name="Google Shape;183;p25"/>
          <p:cNvPicPr preferRelativeResize="0"/>
          <p:nvPr/>
        </p:nvPicPr>
        <p:blipFill rotWithShape="1">
          <a:blip r:embed="rId3">
            <a:alphaModFix/>
          </a:blip>
          <a:srcRect b="0" l="0" r="0" t="0"/>
          <a:stretch/>
        </p:blipFill>
        <p:spPr>
          <a:xfrm>
            <a:off x="1219200" y="685800"/>
            <a:ext cx="6629400" cy="3000375"/>
          </a:xfrm>
          <a:prstGeom prst="rect">
            <a:avLst/>
          </a:prstGeom>
          <a:noFill/>
          <a:ln>
            <a:noFill/>
          </a:ln>
        </p:spPr>
      </p:pic>
      <p:sp>
        <p:nvSpPr>
          <p:cNvPr id="184" name="Google Shape;184;p2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nvSpPr>
        <p:spPr>
          <a:xfrm>
            <a:off x="0" y="1557337"/>
            <a:ext cx="8915400" cy="3444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Huffman Compression</a:t>
            </a:r>
            <a:endParaRPr/>
          </a:p>
          <a:p>
            <a:pPr indent="0" lvl="0" marL="0" marR="0" rtl="0" algn="ctr">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Huffman compression </a:t>
            </a:r>
            <a:r>
              <a:rPr b="1" i="0" lang="en-US" sz="2000" u="none">
                <a:solidFill>
                  <a:schemeClr val="dk1"/>
                </a:solidFill>
                <a:latin typeface="Arial"/>
                <a:ea typeface="Arial"/>
                <a:cs typeface="Arial"/>
                <a:sym typeface="Arial"/>
              </a:rPr>
              <a:t>reduces</a:t>
            </a:r>
            <a:r>
              <a:rPr b="0" i="0" lang="en-US" sz="2000" u="none">
                <a:solidFill>
                  <a:schemeClr val="dk1"/>
                </a:solidFill>
                <a:latin typeface="Arial"/>
                <a:ea typeface="Arial"/>
                <a:cs typeface="Arial"/>
                <a:sym typeface="Arial"/>
              </a:rPr>
              <a:t> the </a:t>
            </a:r>
            <a:r>
              <a:rPr b="1" i="0" lang="en-US" sz="2000" u="none">
                <a:solidFill>
                  <a:schemeClr val="dk1"/>
                </a:solidFill>
                <a:latin typeface="Arial"/>
                <a:ea typeface="Arial"/>
                <a:cs typeface="Arial"/>
                <a:sym typeface="Arial"/>
              </a:rPr>
              <a:t>average code length</a:t>
            </a:r>
            <a:r>
              <a:rPr b="0" i="0" lang="en-US" sz="2000" u="none">
                <a:solidFill>
                  <a:schemeClr val="dk1"/>
                </a:solidFill>
                <a:latin typeface="Arial"/>
                <a:ea typeface="Arial"/>
                <a:cs typeface="Arial"/>
                <a:sym typeface="Arial"/>
              </a:rPr>
              <a:t> used </a:t>
            </a:r>
            <a:r>
              <a:rPr b="1" i="0" lang="en-US" sz="2000" u="none">
                <a:solidFill>
                  <a:schemeClr val="dk1"/>
                </a:solidFill>
                <a:latin typeface="Arial"/>
                <a:ea typeface="Arial"/>
                <a:cs typeface="Arial"/>
                <a:sym typeface="Arial"/>
              </a:rPr>
              <a:t>to represent</a:t>
            </a:r>
            <a:r>
              <a:rPr b="0" i="0" lang="en-US" sz="2000" u="none">
                <a:solidFill>
                  <a:schemeClr val="dk1"/>
                </a:solidFill>
                <a:latin typeface="Arial"/>
                <a:ea typeface="Arial"/>
                <a:cs typeface="Arial"/>
                <a:sym typeface="Arial"/>
              </a:rPr>
              <a:t> the </a:t>
            </a:r>
            <a:r>
              <a:rPr b="1" i="0" lang="en-US" sz="2000" u="none">
                <a:solidFill>
                  <a:schemeClr val="dk1"/>
                </a:solidFill>
                <a:latin typeface="Arial"/>
                <a:ea typeface="Arial"/>
                <a:cs typeface="Arial"/>
                <a:sym typeface="Arial"/>
              </a:rPr>
              <a:t>symbols of an alphabet</a:t>
            </a:r>
            <a:r>
              <a:rPr b="0" i="0" lang="en-US" sz="20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Symbols of the source alphabet which </a:t>
            </a:r>
            <a:r>
              <a:rPr b="1" i="0" lang="en-US" sz="2000" u="none">
                <a:solidFill>
                  <a:schemeClr val="dk1"/>
                </a:solidFill>
                <a:latin typeface="Arial"/>
                <a:ea typeface="Arial"/>
                <a:cs typeface="Arial"/>
                <a:sym typeface="Arial"/>
              </a:rPr>
              <a:t>occur frequently</a:t>
            </a:r>
            <a:r>
              <a:rPr b="0" i="0" lang="en-US" sz="2000" u="none">
                <a:solidFill>
                  <a:schemeClr val="dk1"/>
                </a:solidFill>
                <a:latin typeface="Arial"/>
                <a:ea typeface="Arial"/>
                <a:cs typeface="Arial"/>
                <a:sym typeface="Arial"/>
              </a:rPr>
              <a:t> are assigned with </a:t>
            </a:r>
            <a:r>
              <a:rPr b="1" i="0" lang="en-US" sz="2000" u="none">
                <a:solidFill>
                  <a:schemeClr val="dk1"/>
                </a:solidFill>
                <a:latin typeface="Arial"/>
                <a:ea typeface="Arial"/>
                <a:cs typeface="Arial"/>
                <a:sym typeface="Arial"/>
              </a:rPr>
              <a:t>short length codes</a:t>
            </a:r>
            <a:r>
              <a:rPr b="0" i="0" lang="en-US" sz="20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general strategy is to allow the code length to vary from character to character and to ensure that the frequently occurring character have shorter codes.</a:t>
            </a:r>
            <a:endParaRPr/>
          </a:p>
        </p:txBody>
      </p:sp>
      <p:sp>
        <p:nvSpPr>
          <p:cNvPr id="190" name="Google Shape;190;p26"/>
          <p:cNvSpPr txBox="1"/>
          <p:nvPr/>
        </p:nvSpPr>
        <p:spPr>
          <a:xfrm>
            <a:off x="1331912" y="333375"/>
            <a:ext cx="2719387" cy="522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Text compression</a:t>
            </a:r>
            <a:endParaRPr/>
          </a:p>
        </p:txBody>
      </p:sp>
      <p:sp>
        <p:nvSpPr>
          <p:cNvPr id="191" name="Google Shape;191;p2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nvSpPr>
        <p:spPr>
          <a:xfrm>
            <a:off x="0" y="87312"/>
            <a:ext cx="8915400" cy="6919912"/>
          </a:xfrm>
          <a:prstGeom prst="rect">
            <a:avLst/>
          </a:prstGeom>
          <a:noFill/>
          <a:ln>
            <a:noFill/>
          </a:ln>
        </p:spPr>
        <p:txBody>
          <a:bodyPr anchorCtr="0" anchor="ctr"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Huffman compression is performed by constructing a binary tree using a simple example set. </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This is done by arranging the symbols of the alphabets in descending order of probability. </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Then repeatedly adding two lowest probabilties and resorting. </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This process goes on until the sum of probabilities of the last two symbols is 1.</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 Once this process is complete, a Huffman binary tree can be generated. </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If we do not obtain a probability of 1 in the last two symbols, most likely there is a mistake in the process. </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This probability of 1 which forms the last symbol is the root of the binary tree.</a:t>
            </a:r>
            <a:endParaRPr/>
          </a:p>
          <a:p>
            <a:pPr indent="0" lvl="0" marL="0" marR="0" rtl="0" algn="l">
              <a:lnSpc>
                <a:spcPct val="100000"/>
              </a:lnSpc>
              <a:spcBef>
                <a:spcPts val="0"/>
              </a:spcBef>
              <a:spcAft>
                <a:spcPts val="0"/>
              </a:spcAft>
              <a:buClr>
                <a:schemeClr val="dk1"/>
              </a:buClr>
              <a:buSzPts val="800"/>
              <a:buFont typeface="Times New Roman"/>
              <a:buNone/>
            </a:pPr>
            <a:r>
              <a:t/>
            </a:r>
            <a:endParaRPr b="1" i="0" sz="8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The resultant codewords are then formed by tracing the tree path from the root node to the endnodes codewords after assigning 0s and 1s to the branches.</a:t>
            </a:r>
            <a:endParaRPr/>
          </a:p>
        </p:txBody>
      </p:sp>
      <p:sp>
        <p:nvSpPr>
          <p:cNvPr id="197" name="Google Shape;197;p2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8"/>
          <p:cNvPicPr preferRelativeResize="0"/>
          <p:nvPr/>
        </p:nvPicPr>
        <p:blipFill rotWithShape="1">
          <a:blip r:embed="rId3">
            <a:alphaModFix/>
          </a:blip>
          <a:srcRect b="0" l="0" r="0" t="0"/>
          <a:stretch/>
        </p:blipFill>
        <p:spPr>
          <a:xfrm>
            <a:off x="0" y="188912"/>
            <a:ext cx="8604250" cy="3903662"/>
          </a:xfrm>
          <a:prstGeom prst="rect">
            <a:avLst/>
          </a:prstGeom>
          <a:noFill/>
          <a:ln>
            <a:noFill/>
          </a:ln>
        </p:spPr>
      </p:pic>
      <p:sp>
        <p:nvSpPr>
          <p:cNvPr id="203" name="Google Shape;203;p28"/>
          <p:cNvSpPr txBox="1"/>
          <p:nvPr/>
        </p:nvSpPr>
        <p:spPr>
          <a:xfrm>
            <a:off x="447675" y="0"/>
            <a:ext cx="16033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 3.2 </a:t>
            </a:r>
            <a:endParaRPr/>
          </a:p>
        </p:txBody>
      </p:sp>
      <p:sp>
        <p:nvSpPr>
          <p:cNvPr id="204" name="Google Shape;204;p2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9"/>
          <p:cNvPicPr preferRelativeResize="0"/>
          <p:nvPr/>
        </p:nvPicPr>
        <p:blipFill rotWithShape="1">
          <a:blip r:embed="rId3">
            <a:alphaModFix/>
          </a:blip>
          <a:srcRect b="0" l="0" r="0" t="0"/>
          <a:stretch/>
        </p:blipFill>
        <p:spPr>
          <a:xfrm>
            <a:off x="323850" y="333375"/>
            <a:ext cx="8675687" cy="5300662"/>
          </a:xfrm>
          <a:prstGeom prst="rect">
            <a:avLst/>
          </a:prstGeom>
          <a:noFill/>
          <a:ln>
            <a:noFill/>
          </a:ln>
        </p:spPr>
      </p:pic>
      <p:sp>
        <p:nvSpPr>
          <p:cNvPr id="210" name="Google Shape;210;p29"/>
          <p:cNvSpPr txBox="1"/>
          <p:nvPr/>
        </p:nvSpPr>
        <p:spPr>
          <a:xfrm>
            <a:off x="447675" y="0"/>
            <a:ext cx="16033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 3.2 </a:t>
            </a:r>
            <a:endParaRPr/>
          </a:p>
        </p:txBody>
      </p:sp>
      <p:sp>
        <p:nvSpPr>
          <p:cNvPr id="211" name="Google Shape;211;p29"/>
          <p:cNvSpPr txBox="1"/>
          <p:nvPr/>
        </p:nvSpPr>
        <p:spPr>
          <a:xfrm>
            <a:off x="827087" y="5876925"/>
            <a:ext cx="5875337"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1+.794+.921= 2. 715 bits per codeword</a:t>
            </a:r>
            <a:endParaRPr/>
          </a:p>
        </p:txBody>
      </p:sp>
      <p:sp>
        <p:nvSpPr>
          <p:cNvPr id="212" name="Google Shape;212;p2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18" name="Google Shape;218;p3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1"/>
          <p:cNvPicPr preferRelativeResize="0"/>
          <p:nvPr/>
        </p:nvPicPr>
        <p:blipFill rotWithShape="1">
          <a:blip r:embed="rId3">
            <a:alphaModFix/>
          </a:blip>
          <a:srcRect b="0" l="0" r="0" t="0"/>
          <a:stretch/>
        </p:blipFill>
        <p:spPr>
          <a:xfrm>
            <a:off x="269875" y="0"/>
            <a:ext cx="8874125" cy="6858000"/>
          </a:xfrm>
          <a:prstGeom prst="rect">
            <a:avLst/>
          </a:prstGeom>
          <a:noFill/>
          <a:ln>
            <a:noFill/>
          </a:ln>
        </p:spPr>
      </p:pic>
      <p:sp>
        <p:nvSpPr>
          <p:cNvPr id="224" name="Google Shape;224;p31"/>
          <p:cNvSpPr txBox="1"/>
          <p:nvPr/>
        </p:nvSpPr>
        <p:spPr>
          <a:xfrm>
            <a:off x="735012" y="5126037"/>
            <a:ext cx="12017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 3.3 </a:t>
            </a:r>
            <a:endParaRPr/>
          </a:p>
        </p:txBody>
      </p:sp>
      <p:sp>
        <p:nvSpPr>
          <p:cNvPr id="225" name="Google Shape;225;p3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152400" y="457200"/>
            <a:ext cx="89916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Introduction</a:t>
            </a:r>
            <a:endParaRPr/>
          </a:p>
          <a:p>
            <a:pPr indent="0" lvl="0" marL="0" marR="0" rtl="0" algn="l">
              <a:lnSpc>
                <a:spcPct val="100000"/>
              </a:lnSpc>
              <a:spcBef>
                <a:spcPts val="0"/>
              </a:spcBef>
              <a:spcAft>
                <a:spcPts val="0"/>
              </a:spcAft>
              <a:buClr>
                <a:schemeClr val="dk1"/>
              </a:buClr>
              <a:buSzPts val="2400"/>
              <a:buFont typeface="Times New Roman"/>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Compression: </a:t>
            </a:r>
            <a:r>
              <a:rPr b="0" i="0" lang="en-US" sz="2400" u="none" cap="none" strike="noStrike">
                <a:solidFill>
                  <a:schemeClr val="dk1"/>
                </a:solidFill>
                <a:latin typeface="Arial"/>
                <a:ea typeface="Arial"/>
                <a:cs typeface="Arial"/>
                <a:sym typeface="Arial"/>
              </a:rPr>
              <a:t>the process of coding that will effectively reduce the total number of bits needed to represent certain information.</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5" name="Google Shape;95;p14"/>
          <p:cNvSpPr txBox="1"/>
          <p:nvPr/>
        </p:nvSpPr>
        <p:spPr>
          <a:xfrm>
            <a:off x="179387" y="2133600"/>
            <a:ext cx="6305550" cy="2676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Compression Principles</a:t>
            </a:r>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Source encoders and destination decoders</a:t>
            </a:r>
            <a:endParaRPr/>
          </a:p>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Lossless and lossy compression</a:t>
            </a:r>
            <a:endParaRPr/>
          </a:p>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Entropy encoding</a:t>
            </a:r>
            <a:endParaRPr/>
          </a:p>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Source encoding</a:t>
            </a:r>
            <a:endParaRPr/>
          </a:p>
        </p:txBody>
      </p:sp>
      <p:sp>
        <p:nvSpPr>
          <p:cNvPr id="96" name="Google Shape;96;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2"/>
          <p:cNvPicPr preferRelativeResize="0"/>
          <p:nvPr/>
        </p:nvPicPr>
        <p:blipFill rotWithShape="1">
          <a:blip r:embed="rId3">
            <a:alphaModFix/>
          </a:blip>
          <a:srcRect b="0" l="0" r="0" t="0"/>
          <a:stretch/>
        </p:blipFill>
        <p:spPr>
          <a:xfrm>
            <a:off x="0" y="401637"/>
            <a:ext cx="9144000" cy="6151562"/>
          </a:xfrm>
          <a:prstGeom prst="rect">
            <a:avLst/>
          </a:prstGeom>
          <a:noFill/>
          <a:ln>
            <a:noFill/>
          </a:ln>
        </p:spPr>
      </p:pic>
      <p:sp>
        <p:nvSpPr>
          <p:cNvPr id="231" name="Google Shape;231;p3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3"/>
          <p:cNvPicPr preferRelativeResize="0"/>
          <p:nvPr/>
        </p:nvPicPr>
        <p:blipFill rotWithShape="1">
          <a:blip r:embed="rId3">
            <a:alphaModFix/>
          </a:blip>
          <a:srcRect b="0" l="0" r="0" t="0"/>
          <a:stretch/>
        </p:blipFill>
        <p:spPr>
          <a:xfrm>
            <a:off x="-338137" y="-266700"/>
            <a:ext cx="9034462" cy="7391400"/>
          </a:xfrm>
          <a:prstGeom prst="rect">
            <a:avLst/>
          </a:prstGeom>
          <a:noFill/>
          <a:ln>
            <a:noFill/>
          </a:ln>
        </p:spPr>
      </p:pic>
      <p:sp>
        <p:nvSpPr>
          <p:cNvPr id="237" name="Google Shape;237;p3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nvSpPr>
        <p:spPr>
          <a:xfrm>
            <a:off x="1403350" y="1557337"/>
            <a:ext cx="5759450" cy="3230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First character -w </a:t>
            </a:r>
            <a:r>
              <a:rPr b="0" i="0" lang="en-US" sz="2400" u="none">
                <a:solidFill>
                  <a:schemeClr val="dk1"/>
                </a:solidFill>
                <a:latin typeface="Times New Roman"/>
                <a:ea typeface="Times New Roman"/>
                <a:cs typeface="Times New Roman"/>
                <a:sym typeface="Times New Roman"/>
              </a:rPr>
              <a:t>range - .8 to .9</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Segment for the character e is from .8 to .83</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.8+.3 x .1</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Second character- e range- .8 to .83</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Segment for the character e is from .8 to .809</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.8+ .3 x .03</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3" name="Google Shape;243;p3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nvSpPr>
        <p:spPr>
          <a:xfrm>
            <a:off x="0" y="1052512"/>
            <a:ext cx="9074150"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Dynamic Huffman coding</a:t>
            </a:r>
            <a:endParaRPr/>
          </a:p>
          <a:p>
            <a:pPr indent="0" lvl="0" marL="0" marR="0" rtl="0" algn="l">
              <a:lnSpc>
                <a:spcPct val="100000"/>
              </a:lnSpc>
              <a:spcBef>
                <a:spcPts val="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Basic Huffman coding requires both encoder  and decoder should know the codeword .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But in dynamic encoder and decoder build the Huffman tree and hence the codeword dynamically as the characters are being transmitted</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Both transmitter and receiver start with a tree that comprises the root node and a single empty leaf node</a:t>
            </a:r>
            <a:endParaRPr/>
          </a:p>
        </p:txBody>
      </p:sp>
      <p:sp>
        <p:nvSpPr>
          <p:cNvPr id="249" name="Google Shape;249;p3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6"/>
          <p:cNvPicPr preferRelativeResize="0"/>
          <p:nvPr/>
        </p:nvPicPr>
        <p:blipFill rotWithShape="1">
          <a:blip r:embed="rId3">
            <a:alphaModFix/>
          </a:blip>
          <a:srcRect b="0" l="0" r="0" t="0"/>
          <a:stretch/>
        </p:blipFill>
        <p:spPr>
          <a:xfrm>
            <a:off x="611187" y="0"/>
            <a:ext cx="7632700" cy="6884987"/>
          </a:xfrm>
          <a:prstGeom prst="rect">
            <a:avLst/>
          </a:prstGeom>
          <a:noFill/>
          <a:ln>
            <a:noFill/>
          </a:ln>
        </p:spPr>
      </p:pic>
      <p:sp>
        <p:nvSpPr>
          <p:cNvPr id="255" name="Google Shape;255;p3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7"/>
          <p:cNvPicPr preferRelativeResize="0"/>
          <p:nvPr/>
        </p:nvPicPr>
        <p:blipFill rotWithShape="1">
          <a:blip r:embed="rId3">
            <a:alphaModFix/>
          </a:blip>
          <a:srcRect b="0" l="0" r="0" t="0"/>
          <a:stretch/>
        </p:blipFill>
        <p:spPr>
          <a:xfrm>
            <a:off x="971550" y="0"/>
            <a:ext cx="7777162" cy="6858000"/>
          </a:xfrm>
          <a:prstGeom prst="rect">
            <a:avLst/>
          </a:prstGeom>
          <a:noFill/>
          <a:ln>
            <a:noFill/>
          </a:ln>
        </p:spPr>
      </p:pic>
      <p:sp>
        <p:nvSpPr>
          <p:cNvPr id="261" name="Google Shape;261;p3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8"/>
          <p:cNvPicPr preferRelativeResize="0"/>
          <p:nvPr/>
        </p:nvPicPr>
        <p:blipFill rotWithShape="1">
          <a:blip r:embed="rId3">
            <a:alphaModFix/>
          </a:blip>
          <a:srcRect b="0" l="0" r="0" t="0"/>
          <a:stretch/>
        </p:blipFill>
        <p:spPr>
          <a:xfrm>
            <a:off x="0" y="401637"/>
            <a:ext cx="8839200" cy="6456362"/>
          </a:xfrm>
          <a:prstGeom prst="rect">
            <a:avLst/>
          </a:prstGeom>
          <a:noFill/>
          <a:ln>
            <a:noFill/>
          </a:ln>
        </p:spPr>
      </p:pic>
      <p:sp>
        <p:nvSpPr>
          <p:cNvPr id="267" name="Google Shape;267;p3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9"/>
          <p:cNvPicPr preferRelativeResize="0"/>
          <p:nvPr/>
        </p:nvPicPr>
        <p:blipFill rotWithShape="1">
          <a:blip r:embed="rId3">
            <a:alphaModFix/>
          </a:blip>
          <a:srcRect b="0" l="0" r="0" t="0"/>
          <a:stretch/>
        </p:blipFill>
        <p:spPr>
          <a:xfrm>
            <a:off x="0" y="482600"/>
            <a:ext cx="8915400" cy="6070600"/>
          </a:xfrm>
          <a:prstGeom prst="rect">
            <a:avLst/>
          </a:prstGeom>
          <a:noFill/>
          <a:ln>
            <a:noFill/>
          </a:ln>
        </p:spPr>
      </p:pic>
      <p:sp>
        <p:nvSpPr>
          <p:cNvPr id="273" name="Google Shape;273;p3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0"/>
          <p:cNvPicPr preferRelativeResize="0"/>
          <p:nvPr/>
        </p:nvPicPr>
        <p:blipFill rotWithShape="1">
          <a:blip r:embed="rId3">
            <a:alphaModFix/>
          </a:blip>
          <a:srcRect b="0" l="0" r="0" t="0"/>
          <a:stretch/>
        </p:blipFill>
        <p:spPr>
          <a:xfrm>
            <a:off x="381000" y="115887"/>
            <a:ext cx="8763000" cy="6270625"/>
          </a:xfrm>
          <a:prstGeom prst="rect">
            <a:avLst/>
          </a:prstGeom>
          <a:noFill/>
          <a:ln>
            <a:noFill/>
          </a:ln>
        </p:spPr>
      </p:pic>
      <p:sp>
        <p:nvSpPr>
          <p:cNvPr id="279" name="Google Shape;279;p4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1"/>
          <p:cNvPicPr preferRelativeResize="0"/>
          <p:nvPr/>
        </p:nvPicPr>
        <p:blipFill rotWithShape="1">
          <a:blip r:embed="rId3">
            <a:alphaModFix/>
          </a:blip>
          <a:srcRect b="0" l="0" r="0" t="0"/>
          <a:stretch/>
        </p:blipFill>
        <p:spPr>
          <a:xfrm>
            <a:off x="228600" y="104775"/>
            <a:ext cx="8915400" cy="6753225"/>
          </a:xfrm>
          <a:prstGeom prst="rect">
            <a:avLst/>
          </a:prstGeom>
          <a:noFill/>
          <a:ln>
            <a:noFill/>
          </a:ln>
        </p:spPr>
      </p:pic>
      <p:sp>
        <p:nvSpPr>
          <p:cNvPr id="285" name="Google Shape;285;p4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533400" y="0"/>
            <a:ext cx="7772400" cy="260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Compression Principles</a:t>
            </a:r>
            <a:endParaRPr/>
          </a:p>
        </p:txBody>
      </p:sp>
      <p:sp>
        <p:nvSpPr>
          <p:cNvPr id="102" name="Google Shape;102;p15"/>
          <p:cNvSpPr txBox="1"/>
          <p:nvPr>
            <p:ph idx="1" type="body"/>
          </p:nvPr>
        </p:nvSpPr>
        <p:spPr>
          <a:xfrm>
            <a:off x="468312" y="5129212"/>
            <a:ext cx="8531225" cy="17287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By compression the volume of information to be transmitted can be reduced.  At the same time a reduced bandwidth can be used</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application of the </a:t>
            </a:r>
            <a:r>
              <a:rPr b="0" i="1" lang="en-US" sz="2400" u="none">
                <a:solidFill>
                  <a:schemeClr val="dk1"/>
                </a:solidFill>
                <a:latin typeface="Times New Roman"/>
                <a:ea typeface="Times New Roman"/>
                <a:cs typeface="Times New Roman"/>
                <a:sym typeface="Times New Roman"/>
              </a:rPr>
              <a:t>compression</a:t>
            </a:r>
            <a:r>
              <a:rPr b="0" i="0" lang="en-US" sz="2400" u="none">
                <a:solidFill>
                  <a:schemeClr val="dk1"/>
                </a:solidFill>
                <a:latin typeface="Times New Roman"/>
                <a:ea typeface="Times New Roman"/>
                <a:cs typeface="Times New Roman"/>
                <a:sym typeface="Times New Roman"/>
              </a:rPr>
              <a:t> algorithm is the main function carried out by the </a:t>
            </a:r>
            <a:r>
              <a:rPr b="0" i="1" lang="en-US" sz="2400" u="none">
                <a:solidFill>
                  <a:schemeClr val="dk1"/>
                </a:solidFill>
                <a:latin typeface="Times New Roman"/>
                <a:ea typeface="Times New Roman"/>
                <a:cs typeface="Times New Roman"/>
                <a:sym typeface="Times New Roman"/>
              </a:rPr>
              <a:t>encoder </a:t>
            </a:r>
            <a:r>
              <a:rPr b="0" i="0" lang="en-US" sz="2400" u="none">
                <a:solidFill>
                  <a:schemeClr val="dk1"/>
                </a:solidFill>
                <a:latin typeface="Times New Roman"/>
                <a:ea typeface="Times New Roman"/>
                <a:cs typeface="Times New Roman"/>
                <a:sym typeface="Times New Roman"/>
              </a:rPr>
              <a:t>and the </a:t>
            </a:r>
            <a:r>
              <a:rPr b="0" i="1" lang="en-US" sz="2400" u="none">
                <a:solidFill>
                  <a:schemeClr val="dk1"/>
                </a:solidFill>
                <a:latin typeface="Times New Roman"/>
                <a:ea typeface="Times New Roman"/>
                <a:cs typeface="Times New Roman"/>
                <a:sym typeface="Times New Roman"/>
              </a:rPr>
              <a:t>decompression</a:t>
            </a:r>
            <a:r>
              <a:rPr b="0" i="0" lang="en-US" sz="2400" u="none">
                <a:solidFill>
                  <a:schemeClr val="dk1"/>
                </a:solidFill>
                <a:latin typeface="Times New Roman"/>
                <a:ea typeface="Times New Roman"/>
                <a:cs typeface="Times New Roman"/>
                <a:sym typeface="Times New Roman"/>
              </a:rPr>
              <a:t> algorithm is carried out by the destination </a:t>
            </a:r>
            <a:r>
              <a:rPr b="0" i="1" lang="en-US" sz="2400" u="none">
                <a:solidFill>
                  <a:schemeClr val="dk1"/>
                </a:solidFill>
                <a:latin typeface="Times New Roman"/>
                <a:ea typeface="Times New Roman"/>
                <a:cs typeface="Times New Roman"/>
                <a:sym typeface="Times New Roman"/>
              </a:rPr>
              <a:t>decoder</a:t>
            </a:r>
            <a:endParaRPr/>
          </a:p>
          <a:p>
            <a:pPr indent="-342900" lvl="0" marL="342900" rtl="0" algn="ctr">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103" name="Google Shape;103;p15"/>
          <p:cNvPicPr preferRelativeResize="0"/>
          <p:nvPr/>
        </p:nvPicPr>
        <p:blipFill rotWithShape="1">
          <a:blip r:embed="rId3">
            <a:alphaModFix/>
          </a:blip>
          <a:srcRect b="0" l="0" r="0" t="0"/>
          <a:stretch/>
        </p:blipFill>
        <p:spPr>
          <a:xfrm>
            <a:off x="323850" y="476250"/>
            <a:ext cx="7848600" cy="2160587"/>
          </a:xfrm>
          <a:prstGeom prst="rect">
            <a:avLst/>
          </a:prstGeom>
          <a:noFill/>
          <a:ln>
            <a:noFill/>
          </a:ln>
        </p:spPr>
      </p:pic>
      <p:pic>
        <p:nvPicPr>
          <p:cNvPr id="104" name="Google Shape;104;p15"/>
          <p:cNvPicPr preferRelativeResize="0"/>
          <p:nvPr/>
        </p:nvPicPr>
        <p:blipFill rotWithShape="1">
          <a:blip r:embed="rId4">
            <a:alphaModFix/>
          </a:blip>
          <a:srcRect b="0" l="0" r="0" t="0"/>
          <a:stretch/>
        </p:blipFill>
        <p:spPr>
          <a:xfrm>
            <a:off x="323850" y="3068637"/>
            <a:ext cx="7993062" cy="2016125"/>
          </a:xfrm>
          <a:prstGeom prst="rect">
            <a:avLst/>
          </a:prstGeom>
          <a:noFill/>
          <a:ln>
            <a:noFill/>
          </a:ln>
        </p:spPr>
      </p:pic>
      <p:sp>
        <p:nvSpPr>
          <p:cNvPr id="105" name="Google Shape;105;p1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nvSpPr>
        <p:spPr>
          <a:xfrm>
            <a:off x="381000" y="360362"/>
            <a:ext cx="8153400" cy="4789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Another Example: Adaptive Human Coding</a:t>
            </a:r>
            <a:endParaRPr/>
          </a:p>
          <a:p>
            <a:pPr indent="0" lvl="0" marL="0" marR="0" rtl="0" algn="l">
              <a:lnSpc>
                <a:spcPct val="100000"/>
              </a:lnSpc>
              <a:spcBef>
                <a:spcPts val="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 </a:t>
            </a:r>
            <a:r>
              <a:rPr b="0" i="0" lang="en-US" sz="2800" u="none">
                <a:solidFill>
                  <a:schemeClr val="dk1"/>
                </a:solidFill>
                <a:latin typeface="Arial"/>
                <a:ea typeface="Arial"/>
                <a:cs typeface="Arial"/>
                <a:sym typeface="Arial"/>
              </a:rPr>
              <a:t>This is to clearly illustrate more implementation details. We show exactly what </a:t>
            </a:r>
            <a:r>
              <a:rPr b="0" i="1" lang="en-US" sz="2800" u="none">
                <a:solidFill>
                  <a:schemeClr val="dk1"/>
                </a:solidFill>
                <a:latin typeface="Arial"/>
                <a:ea typeface="Arial"/>
                <a:cs typeface="Arial"/>
                <a:sym typeface="Arial"/>
              </a:rPr>
              <a:t>bits </a:t>
            </a:r>
            <a:r>
              <a:rPr b="0" i="0" lang="en-US" sz="2800" u="none">
                <a:solidFill>
                  <a:schemeClr val="dk1"/>
                </a:solidFill>
                <a:latin typeface="Arial"/>
                <a:ea typeface="Arial"/>
                <a:cs typeface="Arial"/>
                <a:sym typeface="Arial"/>
              </a:rPr>
              <a:t>are sent, as opposed to simply stating how the tree is updated.</a:t>
            </a:r>
            <a:endParaRPr/>
          </a:p>
          <a:p>
            <a:pPr indent="0" lvl="0" marL="0" marR="0" rtl="0" algn="l">
              <a:lnSpc>
                <a:spcPct val="100000"/>
              </a:lnSpc>
              <a:spcBef>
                <a:spcPts val="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 </a:t>
            </a:r>
            <a:r>
              <a:rPr b="0" i="0" lang="en-US" sz="2800" u="none">
                <a:solidFill>
                  <a:schemeClr val="dk1"/>
                </a:solidFill>
                <a:latin typeface="Arial"/>
                <a:ea typeface="Arial"/>
                <a:cs typeface="Arial"/>
                <a:sym typeface="Arial"/>
              </a:rPr>
              <a:t>An additional rule: if any character/symbol is to be sent the first time, it must be preceded by a special symbol, NEW.</a:t>
            </a:r>
            <a:endParaRPr/>
          </a:p>
          <a:p>
            <a:pPr indent="0" lvl="0" marL="0" marR="0" rtl="0" algn="l">
              <a:lnSpc>
                <a:spcPct val="100000"/>
              </a:lnSpc>
              <a:spcBef>
                <a:spcPts val="0"/>
              </a:spcBef>
              <a:spcAft>
                <a:spcPts val="0"/>
              </a:spcAft>
              <a:buClr>
                <a:schemeClr val="dk1"/>
              </a:buClr>
              <a:buSzPts val="2800"/>
              <a:buFont typeface="Times New Roman"/>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The initial code for NEW is 0. The </a:t>
            </a:r>
            <a:r>
              <a:rPr b="0" i="1" lang="en-US" sz="2800" u="none">
                <a:solidFill>
                  <a:schemeClr val="dk1"/>
                </a:solidFill>
                <a:latin typeface="Arial"/>
                <a:ea typeface="Arial"/>
                <a:cs typeface="Arial"/>
                <a:sym typeface="Arial"/>
              </a:rPr>
              <a:t>count </a:t>
            </a:r>
            <a:r>
              <a:rPr b="0" i="0" lang="en-US" sz="2800" u="none">
                <a:solidFill>
                  <a:schemeClr val="dk1"/>
                </a:solidFill>
                <a:latin typeface="Arial"/>
                <a:ea typeface="Arial"/>
                <a:cs typeface="Arial"/>
                <a:sym typeface="Arial"/>
              </a:rPr>
              <a:t>for NEW is always kept as 0 (the count is never increased); hence it is always denoted as NEW:(0) in Fig. 7.7.</a:t>
            </a:r>
            <a:endParaRPr/>
          </a:p>
        </p:txBody>
      </p:sp>
      <p:sp>
        <p:nvSpPr>
          <p:cNvPr id="291" name="Google Shape;291;p4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nvSpPr>
        <p:spPr>
          <a:xfrm>
            <a:off x="288925" y="950912"/>
            <a:ext cx="8169275" cy="48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Table 7.3: Initial code assignment for AADCCDD using</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adaptive Human coding.</a:t>
            </a:r>
            <a:endParaRPr/>
          </a:p>
          <a:p>
            <a:pPr indent="0" lvl="0" marL="0" marR="0" rtl="0" algn="l">
              <a:lnSpc>
                <a:spcPct val="100000"/>
              </a:lnSpc>
              <a:spcBef>
                <a:spcPts val="0"/>
              </a:spcBef>
              <a:spcAft>
                <a:spcPts val="0"/>
              </a:spcAft>
              <a:buClr>
                <a:schemeClr val="dk1"/>
              </a:buClr>
              <a:buSzPts val="2400"/>
              <a:buFont typeface="Times New Roman"/>
              <a:buNone/>
            </a:pPr>
            <a:r>
              <a:t/>
            </a:r>
            <a:endParaRPr b="1"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Initial Code</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NEW: 0</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 00001</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 00010</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 00011</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 00100</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7" name="Google Shape;297;p4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4"/>
          <p:cNvPicPr preferRelativeResize="0"/>
          <p:nvPr/>
        </p:nvPicPr>
        <p:blipFill rotWithShape="1">
          <a:blip r:embed="rId3">
            <a:alphaModFix/>
          </a:blip>
          <a:srcRect b="0" l="0" r="0" t="0"/>
          <a:stretch/>
        </p:blipFill>
        <p:spPr>
          <a:xfrm>
            <a:off x="304800" y="441325"/>
            <a:ext cx="9067800" cy="6264275"/>
          </a:xfrm>
          <a:prstGeom prst="rect">
            <a:avLst/>
          </a:prstGeom>
          <a:noFill/>
          <a:ln>
            <a:noFill/>
          </a:ln>
        </p:spPr>
      </p:pic>
      <p:sp>
        <p:nvSpPr>
          <p:cNvPr id="303" name="Google Shape;303;p4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5"/>
          <p:cNvPicPr preferRelativeResize="0"/>
          <p:nvPr/>
        </p:nvPicPr>
        <p:blipFill rotWithShape="1">
          <a:blip r:embed="rId3">
            <a:alphaModFix/>
          </a:blip>
          <a:srcRect b="0" l="0" r="0" t="0"/>
          <a:stretch/>
        </p:blipFill>
        <p:spPr>
          <a:xfrm>
            <a:off x="0" y="503237"/>
            <a:ext cx="8915400" cy="6049962"/>
          </a:xfrm>
          <a:prstGeom prst="rect">
            <a:avLst/>
          </a:prstGeom>
          <a:noFill/>
          <a:ln>
            <a:noFill/>
          </a:ln>
        </p:spPr>
      </p:pic>
      <p:sp>
        <p:nvSpPr>
          <p:cNvPr id="309" name="Google Shape;309;p4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6"/>
          <p:cNvPicPr preferRelativeResize="0"/>
          <p:nvPr/>
        </p:nvPicPr>
        <p:blipFill rotWithShape="1">
          <a:blip r:embed="rId3">
            <a:alphaModFix/>
          </a:blip>
          <a:srcRect b="0" l="0" r="0" t="0"/>
          <a:stretch/>
        </p:blipFill>
        <p:spPr>
          <a:xfrm>
            <a:off x="0" y="403225"/>
            <a:ext cx="8915400" cy="6073775"/>
          </a:xfrm>
          <a:prstGeom prst="rect">
            <a:avLst/>
          </a:prstGeom>
          <a:noFill/>
          <a:ln>
            <a:noFill/>
          </a:ln>
        </p:spPr>
      </p:pic>
      <p:sp>
        <p:nvSpPr>
          <p:cNvPr id="315" name="Google Shape;315;p4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Text Compression – Flow chart of a suitable decoding algorithm</a:t>
            </a:r>
            <a:endParaRPr/>
          </a:p>
        </p:txBody>
      </p:sp>
      <p:sp>
        <p:nvSpPr>
          <p:cNvPr id="321" name="Google Shape;321;p47"/>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322" name="Google Shape;322;p47"/>
          <p:cNvSpPr txBox="1"/>
          <p:nvPr/>
        </p:nvSpPr>
        <p:spPr>
          <a:xfrm>
            <a:off x="4953000" y="1295400"/>
            <a:ext cx="4191000" cy="579437"/>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a:t>
            </a:r>
            <a:endParaRPr/>
          </a:p>
        </p:txBody>
      </p:sp>
      <p:pic>
        <p:nvPicPr>
          <p:cNvPr id="323" name="Google Shape;323;p47"/>
          <p:cNvPicPr preferRelativeResize="0"/>
          <p:nvPr/>
        </p:nvPicPr>
        <p:blipFill rotWithShape="1">
          <a:blip r:embed="rId3">
            <a:alphaModFix/>
          </a:blip>
          <a:srcRect b="0" l="0" r="0" t="0"/>
          <a:stretch/>
        </p:blipFill>
        <p:spPr>
          <a:xfrm>
            <a:off x="381000" y="914400"/>
            <a:ext cx="5791200" cy="5410200"/>
          </a:xfrm>
          <a:prstGeom prst="rect">
            <a:avLst/>
          </a:prstGeom>
          <a:noFill/>
          <a:ln>
            <a:noFill/>
          </a:ln>
        </p:spPr>
      </p:pic>
      <p:sp>
        <p:nvSpPr>
          <p:cNvPr id="324" name="Google Shape;324;p47"/>
          <p:cNvSpPr txBox="1"/>
          <p:nvPr/>
        </p:nvSpPr>
        <p:spPr>
          <a:xfrm>
            <a:off x="5410200" y="1371600"/>
            <a:ext cx="3733800" cy="2041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Decoding of received bitstream assuming codewords derived: decoding algorithm</a:t>
            </a:r>
            <a:endParaRPr/>
          </a:p>
        </p:txBody>
      </p:sp>
      <p:sp>
        <p:nvSpPr>
          <p:cNvPr id="325" name="Google Shape;325;p4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Text Compression – Example</a:t>
            </a:r>
            <a:endParaRPr/>
          </a:p>
        </p:txBody>
      </p:sp>
      <p:sp>
        <p:nvSpPr>
          <p:cNvPr id="331" name="Google Shape;331;p48"/>
          <p:cNvSpPr txBox="1"/>
          <p:nvPr>
            <p:ph idx="1" type="body"/>
          </p:nvPr>
        </p:nvSpPr>
        <p:spPr>
          <a:xfrm>
            <a:off x="762000" y="3886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algorithm assumes a </a:t>
            </a:r>
            <a:r>
              <a:rPr b="0" i="1" lang="en-US" sz="3200" u="none">
                <a:solidFill>
                  <a:schemeClr val="dk1"/>
                </a:solidFill>
                <a:latin typeface="Times New Roman"/>
                <a:ea typeface="Times New Roman"/>
                <a:cs typeface="Times New Roman"/>
                <a:sym typeface="Times New Roman"/>
              </a:rPr>
              <a:t>table </a:t>
            </a:r>
            <a:r>
              <a:rPr b="0" i="0" lang="en-US" sz="3200" u="none">
                <a:solidFill>
                  <a:schemeClr val="dk1"/>
                </a:solidFill>
                <a:latin typeface="Times New Roman"/>
                <a:ea typeface="Times New Roman"/>
                <a:cs typeface="Times New Roman"/>
                <a:sym typeface="Times New Roman"/>
              </a:rPr>
              <a:t>of codewords is available at the </a:t>
            </a:r>
            <a:r>
              <a:rPr b="0" i="1" lang="en-US" sz="3200" u="none">
                <a:solidFill>
                  <a:schemeClr val="dk1"/>
                </a:solidFill>
                <a:latin typeface="Times New Roman"/>
                <a:ea typeface="Times New Roman"/>
                <a:cs typeface="Times New Roman"/>
                <a:sym typeface="Times New Roman"/>
              </a:rPr>
              <a:t>receiver</a:t>
            </a:r>
            <a:r>
              <a:rPr b="0" i="0" lang="en-US" sz="3200" u="none">
                <a:solidFill>
                  <a:schemeClr val="dk1"/>
                </a:solidFill>
                <a:latin typeface="Times New Roman"/>
                <a:ea typeface="Times New Roman"/>
                <a:cs typeface="Times New Roman"/>
                <a:sym typeface="Times New Roman"/>
              </a:rPr>
              <a:t> and this also holds the corresponding </a:t>
            </a:r>
            <a:r>
              <a:rPr b="0" i="1" lang="en-US" sz="3200" u="none">
                <a:solidFill>
                  <a:schemeClr val="dk1"/>
                </a:solidFill>
                <a:latin typeface="Times New Roman"/>
                <a:ea typeface="Times New Roman"/>
                <a:cs typeface="Times New Roman"/>
                <a:sym typeface="Times New Roman"/>
              </a:rPr>
              <a:t>ASCII codeword     </a:t>
            </a:r>
            <a:endParaRPr/>
          </a:p>
        </p:txBody>
      </p:sp>
      <p:pic>
        <p:nvPicPr>
          <p:cNvPr id="332" name="Google Shape;332;p48"/>
          <p:cNvPicPr preferRelativeResize="0"/>
          <p:nvPr/>
        </p:nvPicPr>
        <p:blipFill rotWithShape="1">
          <a:blip r:embed="rId3">
            <a:alphaModFix/>
          </a:blip>
          <a:srcRect b="0" l="0" r="0" t="0"/>
          <a:stretch/>
        </p:blipFill>
        <p:spPr>
          <a:xfrm>
            <a:off x="838200" y="914400"/>
            <a:ext cx="7086600" cy="2667000"/>
          </a:xfrm>
          <a:prstGeom prst="rect">
            <a:avLst/>
          </a:prstGeom>
          <a:noFill/>
          <a:ln>
            <a:noFill/>
          </a:ln>
        </p:spPr>
      </p:pic>
      <p:sp>
        <p:nvSpPr>
          <p:cNvPr id="333" name="Google Shape;333;p4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Text Compression – Lampel-Ziv coding</a:t>
            </a:r>
            <a:endParaRPr/>
          </a:p>
        </p:txBody>
      </p:sp>
      <p:sp>
        <p:nvSpPr>
          <p:cNvPr id="339" name="Google Shape;339;p49"/>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340" name="Google Shape;340;p49"/>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341" name="Google Shape;341;p49"/>
          <p:cNvSpPr txBox="1"/>
          <p:nvPr/>
        </p:nvSpPr>
        <p:spPr>
          <a:xfrm>
            <a:off x="533400" y="685800"/>
            <a:ext cx="7848600" cy="585946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LZ algorithm uses </a:t>
            </a:r>
            <a:r>
              <a:rPr b="1" i="1" lang="en-US" sz="2800" u="none">
                <a:solidFill>
                  <a:schemeClr val="dk1"/>
                </a:solidFill>
                <a:latin typeface="Times New Roman"/>
                <a:ea typeface="Times New Roman"/>
                <a:cs typeface="Times New Roman"/>
                <a:sym typeface="Times New Roman"/>
              </a:rPr>
              <a:t>strings</a:t>
            </a:r>
            <a:r>
              <a:rPr b="0" i="0" lang="en-US" sz="2800" u="none">
                <a:solidFill>
                  <a:schemeClr val="dk1"/>
                </a:solidFill>
                <a:latin typeface="Times New Roman"/>
                <a:ea typeface="Times New Roman"/>
                <a:cs typeface="Times New Roman"/>
                <a:sym typeface="Times New Roman"/>
              </a:rPr>
              <a:t> of characters instead of single characters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For example for text transfer, a table containing all possible character strings are present in the encoder and the decoder</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As each word appears instead of sending the ASCII code, the encoder sends only the</a:t>
            </a:r>
            <a:r>
              <a:rPr b="1" i="1" lang="en-US" sz="2800" u="none">
                <a:solidFill>
                  <a:schemeClr val="dk1"/>
                </a:solidFill>
                <a:latin typeface="Times New Roman"/>
                <a:ea typeface="Times New Roman"/>
                <a:cs typeface="Times New Roman"/>
                <a:sym typeface="Times New Roman"/>
              </a:rPr>
              <a:t> index</a:t>
            </a:r>
            <a:r>
              <a:rPr b="0" i="0" lang="en-US" sz="2800" u="none">
                <a:solidFill>
                  <a:schemeClr val="dk1"/>
                </a:solidFill>
                <a:latin typeface="Times New Roman"/>
                <a:ea typeface="Times New Roman"/>
                <a:cs typeface="Times New Roman"/>
                <a:sym typeface="Times New Roman"/>
              </a:rPr>
              <a:t> of the word in the table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This index value will be used by the decoder to reconstruct the text into its original form.  This algorithm is also known as a </a:t>
            </a:r>
            <a:r>
              <a:rPr b="1" i="1" lang="en-US" sz="2800" u="none">
                <a:solidFill>
                  <a:schemeClr val="dk1"/>
                </a:solidFill>
                <a:latin typeface="Times New Roman"/>
                <a:ea typeface="Times New Roman"/>
                <a:cs typeface="Times New Roman"/>
                <a:sym typeface="Times New Roman"/>
              </a:rPr>
              <a:t>dictionary-based</a:t>
            </a:r>
            <a:r>
              <a:rPr b="0" i="0" lang="en-US" sz="2800" u="none">
                <a:solidFill>
                  <a:schemeClr val="dk1"/>
                </a:solidFill>
                <a:latin typeface="Times New Roman"/>
                <a:ea typeface="Times New Roman"/>
                <a:cs typeface="Times New Roman"/>
                <a:sym typeface="Times New Roman"/>
              </a:rPr>
              <a:t> compression   </a:t>
            </a:r>
            <a:endParaRPr/>
          </a:p>
        </p:txBody>
      </p:sp>
      <p:sp>
        <p:nvSpPr>
          <p:cNvPr id="342" name="Google Shape;342;p4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0"/>
          <p:cNvPicPr preferRelativeResize="0"/>
          <p:nvPr/>
        </p:nvPicPr>
        <p:blipFill rotWithShape="1">
          <a:blip r:embed="rId3">
            <a:alphaModFix/>
          </a:blip>
          <a:srcRect b="0" l="0" r="0" t="0"/>
          <a:stretch/>
        </p:blipFill>
        <p:spPr>
          <a:xfrm>
            <a:off x="155575" y="549275"/>
            <a:ext cx="8043862" cy="4927600"/>
          </a:xfrm>
          <a:prstGeom prst="rect">
            <a:avLst/>
          </a:prstGeom>
          <a:noFill/>
          <a:ln>
            <a:noFill/>
          </a:ln>
        </p:spPr>
      </p:pic>
      <p:sp>
        <p:nvSpPr>
          <p:cNvPr id="348" name="Google Shape;348;p50"/>
          <p:cNvSpPr txBox="1"/>
          <p:nvPr/>
        </p:nvSpPr>
        <p:spPr>
          <a:xfrm>
            <a:off x="376237" y="5630862"/>
            <a:ext cx="12017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 3.4 </a:t>
            </a:r>
            <a:endParaRPr/>
          </a:p>
        </p:txBody>
      </p:sp>
      <p:sp>
        <p:nvSpPr>
          <p:cNvPr id="349" name="Google Shape;349;p5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533400" y="0"/>
            <a:ext cx="7772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Text Compression – LZW Compression</a:t>
            </a:r>
            <a:endParaRPr/>
          </a:p>
        </p:txBody>
      </p:sp>
      <p:sp>
        <p:nvSpPr>
          <p:cNvPr id="355" name="Google Shape;355;p51"/>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356" name="Google Shape;356;p51"/>
          <p:cNvSpPr txBox="1"/>
          <p:nvPr/>
        </p:nvSpPr>
        <p:spPr>
          <a:xfrm>
            <a:off x="395287" y="1412875"/>
            <a:ext cx="8382000" cy="329565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principle of the </a:t>
            </a:r>
            <a:r>
              <a:rPr b="0" i="1" lang="en-US" sz="2800" u="none">
                <a:solidFill>
                  <a:schemeClr val="dk1"/>
                </a:solidFill>
                <a:latin typeface="Times New Roman"/>
                <a:ea typeface="Times New Roman"/>
                <a:cs typeface="Times New Roman"/>
                <a:sym typeface="Times New Roman"/>
              </a:rPr>
              <a:t>Lempel-Ziv-Welsh</a:t>
            </a:r>
            <a:r>
              <a:rPr b="0" i="0" lang="en-US" sz="2800" u="none">
                <a:solidFill>
                  <a:schemeClr val="dk1"/>
                </a:solidFill>
                <a:latin typeface="Times New Roman"/>
                <a:ea typeface="Times New Roman"/>
                <a:cs typeface="Times New Roman"/>
                <a:sym typeface="Times New Roman"/>
              </a:rPr>
              <a:t> coding algorithm is for the encoder and decoder to build the </a:t>
            </a:r>
            <a:r>
              <a:rPr b="1" i="1" lang="en-US" sz="2800" u="none">
                <a:solidFill>
                  <a:schemeClr val="dk1"/>
                </a:solidFill>
                <a:latin typeface="Times New Roman"/>
                <a:ea typeface="Times New Roman"/>
                <a:cs typeface="Times New Roman"/>
                <a:sym typeface="Times New Roman"/>
              </a:rPr>
              <a:t>contents of the dictionary dynamically</a:t>
            </a:r>
            <a:r>
              <a:rPr b="0" i="0" lang="en-US" sz="2800" u="none">
                <a:solidFill>
                  <a:schemeClr val="dk1"/>
                </a:solidFill>
                <a:latin typeface="Times New Roman"/>
                <a:ea typeface="Times New Roman"/>
                <a:cs typeface="Times New Roman"/>
                <a:sym typeface="Times New Roman"/>
              </a:rPr>
              <a:t> as the text is being transferred</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Initially the decoder has only the character set – e.g ASCII.  The remaining entries in the dictionary are </a:t>
            </a:r>
            <a:r>
              <a:rPr b="0" i="1" lang="en-US" sz="2800" u="none">
                <a:solidFill>
                  <a:schemeClr val="dk1"/>
                </a:solidFill>
                <a:latin typeface="Times New Roman"/>
                <a:ea typeface="Times New Roman"/>
                <a:cs typeface="Times New Roman"/>
                <a:sym typeface="Times New Roman"/>
              </a:rPr>
              <a:t>built</a:t>
            </a:r>
            <a:r>
              <a:rPr b="0" i="0" lang="en-US" sz="2800" u="none">
                <a:solidFill>
                  <a:schemeClr val="dk1"/>
                </a:solidFill>
                <a:latin typeface="Times New Roman"/>
                <a:ea typeface="Times New Roman"/>
                <a:cs typeface="Times New Roman"/>
                <a:sym typeface="Times New Roman"/>
              </a:rPr>
              <a:t> </a:t>
            </a:r>
            <a:r>
              <a:rPr b="0" i="1" lang="en-US" sz="2800" u="none">
                <a:solidFill>
                  <a:schemeClr val="dk1"/>
                </a:solidFill>
                <a:latin typeface="Times New Roman"/>
                <a:ea typeface="Times New Roman"/>
                <a:cs typeface="Times New Roman"/>
                <a:sym typeface="Times New Roman"/>
              </a:rPr>
              <a:t>dynamically</a:t>
            </a:r>
            <a:r>
              <a:rPr b="0" i="0" lang="en-US" sz="2800" u="none">
                <a:solidFill>
                  <a:schemeClr val="dk1"/>
                </a:solidFill>
                <a:latin typeface="Times New Roman"/>
                <a:ea typeface="Times New Roman"/>
                <a:cs typeface="Times New Roman"/>
                <a:sym typeface="Times New Roman"/>
              </a:rPr>
              <a:t> by the encoder and decoder</a:t>
            </a:r>
            <a:endParaRPr/>
          </a:p>
        </p:txBody>
      </p:sp>
      <p:sp>
        <p:nvSpPr>
          <p:cNvPr id="357" name="Google Shape;357;p5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Compression Principles</a:t>
            </a:r>
            <a:endParaRPr/>
          </a:p>
        </p:txBody>
      </p:sp>
      <p:sp>
        <p:nvSpPr>
          <p:cNvPr id="111" name="Google Shape;111;p16"/>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112" name="Google Shape;112;p16"/>
          <p:cNvSpPr txBox="1"/>
          <p:nvPr/>
        </p:nvSpPr>
        <p:spPr>
          <a:xfrm>
            <a:off x="381000" y="2286000"/>
            <a:ext cx="8305800" cy="4235450"/>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Compressions algorithms can be classified as being either </a:t>
            </a:r>
            <a:r>
              <a:rPr b="1" i="1" lang="en-US" sz="3200" u="none">
                <a:solidFill>
                  <a:schemeClr val="dk1"/>
                </a:solidFill>
                <a:latin typeface="Times New Roman"/>
                <a:ea typeface="Times New Roman"/>
                <a:cs typeface="Times New Roman"/>
                <a:sym typeface="Times New Roman"/>
              </a:rPr>
              <a:t>lossless</a:t>
            </a:r>
            <a:r>
              <a:rPr b="0" i="0" lang="en-US" sz="3200" u="none">
                <a:solidFill>
                  <a:schemeClr val="dk1"/>
                </a:solidFill>
                <a:latin typeface="Times New Roman"/>
                <a:ea typeface="Times New Roman"/>
                <a:cs typeface="Times New Roman"/>
                <a:sym typeface="Times New Roman"/>
              </a:rPr>
              <a:t> (to reduce the amount of source information to be transmitted with no loss of information) – e.g transfer of text file over the network or </a:t>
            </a:r>
            <a:endParaRPr/>
          </a:p>
          <a:p>
            <a:pPr indent="-203200" lvl="0" marL="0" marR="0" rtl="0" algn="l">
              <a:lnSpc>
                <a:spcPct val="100000"/>
              </a:lnSpc>
              <a:spcBef>
                <a:spcPts val="1600"/>
              </a:spcBef>
              <a:spcAft>
                <a:spcPts val="0"/>
              </a:spcAft>
              <a:buClr>
                <a:schemeClr val="dk1"/>
              </a:buClr>
              <a:buSzPts val="3200"/>
              <a:buFont typeface="Times New Roman"/>
              <a:buChar char="•"/>
            </a:pPr>
            <a:r>
              <a:rPr b="0" i="1" lang="en-US" sz="3200" u="none">
                <a:solidFill>
                  <a:schemeClr val="dk1"/>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lossy</a:t>
            </a:r>
            <a:r>
              <a:rPr b="0" i="0" lang="en-US" sz="3200" u="none">
                <a:solidFill>
                  <a:schemeClr val="dk1"/>
                </a:solidFill>
                <a:latin typeface="Times New Roman"/>
                <a:ea typeface="Times New Roman"/>
                <a:cs typeface="Times New Roman"/>
                <a:sym typeface="Times New Roman"/>
              </a:rPr>
              <a:t> (reproduced a version perceived by the recipient as a true copy) – e.g digitized images, audio and video streams</a:t>
            </a:r>
            <a:endParaRPr/>
          </a:p>
        </p:txBody>
      </p:sp>
      <p:sp>
        <p:nvSpPr>
          <p:cNvPr id="113" name="Google Shape;113;p1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533400" y="0"/>
            <a:ext cx="7772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Text Compression – LZW Compression</a:t>
            </a:r>
            <a:endParaRPr/>
          </a:p>
        </p:txBody>
      </p:sp>
      <p:sp>
        <p:nvSpPr>
          <p:cNvPr id="363" name="Google Shape;363;p52"/>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pic>
        <p:nvPicPr>
          <p:cNvPr id="364" name="Google Shape;364;p52"/>
          <p:cNvPicPr preferRelativeResize="0"/>
          <p:nvPr/>
        </p:nvPicPr>
        <p:blipFill rotWithShape="1">
          <a:blip r:embed="rId3">
            <a:alphaModFix/>
          </a:blip>
          <a:srcRect b="0" l="0" r="0" t="0"/>
          <a:stretch/>
        </p:blipFill>
        <p:spPr>
          <a:xfrm>
            <a:off x="1187450" y="1341437"/>
            <a:ext cx="7777162" cy="4967287"/>
          </a:xfrm>
          <a:prstGeom prst="rect">
            <a:avLst/>
          </a:prstGeom>
          <a:noFill/>
          <a:ln>
            <a:noFill/>
          </a:ln>
        </p:spPr>
      </p:pic>
      <p:sp>
        <p:nvSpPr>
          <p:cNvPr id="365" name="Google Shape;365;p5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Text Compression – LZW coding</a:t>
            </a:r>
            <a:endParaRPr/>
          </a:p>
        </p:txBody>
      </p:sp>
      <p:sp>
        <p:nvSpPr>
          <p:cNvPr id="371" name="Google Shape;371;p53"/>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372" name="Google Shape;372;p53"/>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373" name="Google Shape;373;p53"/>
          <p:cNvSpPr txBox="1"/>
          <p:nvPr/>
        </p:nvSpPr>
        <p:spPr>
          <a:xfrm>
            <a:off x="0" y="685800"/>
            <a:ext cx="9144000" cy="543242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Initially the encoder sends the index of the four characters T, H, I, S and sends the space character which will be detected as a non alphanumeric character</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It therefore transmits the character using its index as before but in addition interprets it as terminating the first word and this will be stored in the next free location in the dictionary</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Similar procedure is followed by both the encoder and decoder</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 applications with 128 characters initially the dictionary will start with 8 bits and 256 entries 128 for the characters and the rest 128 for the words</a:t>
            </a:r>
            <a:endParaRPr/>
          </a:p>
        </p:txBody>
      </p:sp>
      <p:sp>
        <p:nvSpPr>
          <p:cNvPr id="374" name="Google Shape;374;p5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Text Compression – LZW Compression Algorithm</a:t>
            </a:r>
            <a:endParaRPr/>
          </a:p>
        </p:txBody>
      </p:sp>
      <p:sp>
        <p:nvSpPr>
          <p:cNvPr id="380" name="Google Shape;380;p54"/>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381" name="Google Shape;381;p54"/>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382" name="Google Shape;382;p54"/>
          <p:cNvSpPr txBox="1"/>
          <p:nvPr/>
        </p:nvSpPr>
        <p:spPr>
          <a:xfrm>
            <a:off x="685800" y="4572000"/>
            <a:ext cx="7848600" cy="180022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 key issue in determining the level of compression that is achieved, is the </a:t>
            </a:r>
            <a:r>
              <a:rPr b="1" i="0" lang="en-US" sz="2800" u="none">
                <a:solidFill>
                  <a:schemeClr val="dk1"/>
                </a:solidFill>
                <a:latin typeface="Times New Roman"/>
                <a:ea typeface="Times New Roman"/>
                <a:cs typeface="Times New Roman"/>
                <a:sym typeface="Times New Roman"/>
              </a:rPr>
              <a:t>number of entries</a:t>
            </a:r>
            <a:r>
              <a:rPr b="0" i="0" lang="en-US" sz="2800" u="none">
                <a:solidFill>
                  <a:schemeClr val="dk1"/>
                </a:solidFill>
                <a:latin typeface="Times New Roman"/>
                <a:ea typeface="Times New Roman"/>
                <a:cs typeface="Times New Roman"/>
                <a:sym typeface="Times New Roman"/>
              </a:rPr>
              <a:t> in the dictionary since this determines the </a:t>
            </a:r>
            <a:r>
              <a:rPr b="1" i="0" lang="en-US" sz="2800" u="none">
                <a:solidFill>
                  <a:schemeClr val="dk1"/>
                </a:solidFill>
                <a:latin typeface="Times New Roman"/>
                <a:ea typeface="Times New Roman"/>
                <a:cs typeface="Times New Roman"/>
                <a:sym typeface="Times New Roman"/>
              </a:rPr>
              <a:t>number of bits</a:t>
            </a:r>
            <a:r>
              <a:rPr b="0" i="0" lang="en-US" sz="2800" u="none">
                <a:solidFill>
                  <a:schemeClr val="dk1"/>
                </a:solidFill>
                <a:latin typeface="Times New Roman"/>
                <a:ea typeface="Times New Roman"/>
                <a:cs typeface="Times New Roman"/>
                <a:sym typeface="Times New Roman"/>
              </a:rPr>
              <a:t> that are required for the index</a:t>
            </a:r>
            <a:endParaRPr/>
          </a:p>
        </p:txBody>
      </p:sp>
      <p:pic>
        <p:nvPicPr>
          <p:cNvPr id="383" name="Google Shape;383;p54"/>
          <p:cNvPicPr preferRelativeResize="0"/>
          <p:nvPr/>
        </p:nvPicPr>
        <p:blipFill rotWithShape="1">
          <a:blip r:embed="rId3">
            <a:alphaModFix/>
          </a:blip>
          <a:srcRect b="0" l="0" r="0" t="0"/>
          <a:stretch/>
        </p:blipFill>
        <p:spPr>
          <a:xfrm>
            <a:off x="1547812" y="990600"/>
            <a:ext cx="5319712" cy="3543300"/>
          </a:xfrm>
          <a:prstGeom prst="rect">
            <a:avLst/>
          </a:prstGeom>
          <a:noFill/>
          <a:ln>
            <a:noFill/>
          </a:ln>
        </p:spPr>
      </p:pic>
      <p:sp>
        <p:nvSpPr>
          <p:cNvPr id="384" name="Google Shape;384;p5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5"/>
          <p:cNvSpPr txBox="1"/>
          <p:nvPr/>
        </p:nvSpPr>
        <p:spPr>
          <a:xfrm>
            <a:off x="508000" y="304800"/>
            <a:ext cx="8407400" cy="4968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DICTIONARY BASED CODING</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Lempel-Ziv-Welch (LZW) ALGORITHM is adaptive dictionary based</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Compression technique</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Uses fixed length codewords</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LZW encoder and decoder  builds the same dictionary</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LZW proceeds by placing longer and longer repeated entries into dictionary</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If the element is already placed then it emits the code rather than the string</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0" name="Google Shape;390;p5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6"/>
          <p:cNvSpPr txBox="1"/>
          <p:nvPr/>
        </p:nvSpPr>
        <p:spPr>
          <a:xfrm>
            <a:off x="0" y="765175"/>
            <a:ext cx="8931275" cy="50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LZW compression works best for files containing lots of repetitive data.</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This is often the case with text and monochrome images.</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Files that are compressed but that do not contain any repetitive information at all can even grow bigger!</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LZW compression is fast.</a:t>
            </a:r>
            <a:endParaRPr/>
          </a:p>
          <a:p>
            <a:pPr indent="0" lvl="0" marL="0" marR="0" rtl="0" algn="just">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LZW compression can be used in a variety of file formats: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TIFF files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GIF files </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6" name="Google Shape;396;p56"/>
          <p:cNvSpPr txBox="1"/>
          <p:nvPr/>
        </p:nvSpPr>
        <p:spPr>
          <a:xfrm>
            <a:off x="0" y="115887"/>
            <a:ext cx="9144000" cy="1201737"/>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LZW algorithm is a very common compression technique. </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Arial"/>
              <a:ea typeface="Arial"/>
              <a:cs typeface="Arial"/>
              <a:sym typeface="Arial"/>
            </a:endParaRPr>
          </a:p>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a:t>
            </a:r>
            <a:endParaRPr/>
          </a:p>
        </p:txBody>
      </p:sp>
      <p:sp>
        <p:nvSpPr>
          <p:cNvPr id="397" name="Google Shape;397;p56"/>
          <p:cNvSpPr txBox="1"/>
          <p:nvPr/>
        </p:nvSpPr>
        <p:spPr>
          <a:xfrm>
            <a:off x="107950" y="4868862"/>
            <a:ext cx="7272337" cy="181610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Problems:</a:t>
            </a:r>
            <a:r>
              <a:rPr b="0" i="0" lang="en-US" sz="2800" u="none">
                <a:solidFill>
                  <a:schemeClr val="dk1"/>
                </a:solidFill>
                <a:latin typeface="Arial"/>
                <a:ea typeface="Arial"/>
                <a:cs typeface="Arial"/>
                <a:sym typeface="Arial"/>
              </a:rPr>
              <a:t> </a:t>
            </a:r>
            <a:endParaRPr/>
          </a:p>
          <a:p>
            <a:pPr indent="-17780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Too many bits, </a:t>
            </a:r>
            <a:endParaRPr/>
          </a:p>
          <a:p>
            <a:pPr indent="-17780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everyone needs a dictionary, </a:t>
            </a:r>
            <a:endParaRPr/>
          </a:p>
          <a:p>
            <a:pPr indent="-17780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only works for English text</a:t>
            </a:r>
            <a:endParaRPr/>
          </a:p>
        </p:txBody>
      </p:sp>
      <p:sp>
        <p:nvSpPr>
          <p:cNvPr id="398" name="Google Shape;398;p5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GIF compression Principles</a:t>
            </a:r>
            <a:endParaRPr/>
          </a:p>
        </p:txBody>
      </p:sp>
      <p:sp>
        <p:nvSpPr>
          <p:cNvPr id="404" name="Google Shape;404;p57"/>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05" name="Google Shape;405;p57"/>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06" name="Google Shape;406;p57"/>
          <p:cNvSpPr txBox="1"/>
          <p:nvPr/>
        </p:nvSpPr>
        <p:spPr>
          <a:xfrm>
            <a:off x="685800" y="4572000"/>
            <a:ext cx="7848600" cy="137318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graphics interchange format is used extensively with the Internet for the representation and compression of graphical images</a:t>
            </a:r>
            <a:endParaRPr/>
          </a:p>
        </p:txBody>
      </p:sp>
      <p:pic>
        <p:nvPicPr>
          <p:cNvPr id="407" name="Google Shape;407;p57"/>
          <p:cNvPicPr preferRelativeResize="0"/>
          <p:nvPr/>
        </p:nvPicPr>
        <p:blipFill rotWithShape="1">
          <a:blip r:embed="rId3">
            <a:alphaModFix/>
          </a:blip>
          <a:srcRect b="0" l="0" r="0" t="0"/>
          <a:stretch/>
        </p:blipFill>
        <p:spPr>
          <a:xfrm>
            <a:off x="1143000" y="1143000"/>
            <a:ext cx="6457950" cy="3352800"/>
          </a:xfrm>
          <a:prstGeom prst="rect">
            <a:avLst/>
          </a:prstGeom>
          <a:noFill/>
          <a:ln>
            <a:noFill/>
          </a:ln>
        </p:spPr>
      </p:pic>
      <p:sp>
        <p:nvSpPr>
          <p:cNvPr id="408" name="Google Shape;408;p5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8"/>
          <p:cNvSpPr txBox="1"/>
          <p:nvPr>
            <p:ph type="title"/>
          </p:nvPr>
        </p:nvSpPr>
        <p:spPr>
          <a:xfrm>
            <a:off x="533400" y="0"/>
            <a:ext cx="7772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GIF</a:t>
            </a:r>
            <a:endParaRPr/>
          </a:p>
        </p:txBody>
      </p:sp>
      <p:sp>
        <p:nvSpPr>
          <p:cNvPr id="414" name="Google Shape;414;p58"/>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15" name="Google Shape;415;p58"/>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16" name="Google Shape;416;p58"/>
          <p:cNvSpPr txBox="1"/>
          <p:nvPr/>
        </p:nvSpPr>
        <p:spPr>
          <a:xfrm>
            <a:off x="381000" y="571500"/>
            <a:ext cx="7848600" cy="628650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Although colour images comprising 24-bit pixels are supported GIF reduces the number of possible colours that are present by choosing 256 entries from the original set of 2</a:t>
            </a:r>
            <a:r>
              <a:rPr b="0" baseline="30000" i="0" lang="en-US" sz="2800" u="none">
                <a:solidFill>
                  <a:schemeClr val="dk1"/>
                </a:solidFill>
                <a:latin typeface="Times New Roman"/>
                <a:ea typeface="Times New Roman"/>
                <a:cs typeface="Times New Roman"/>
                <a:sym typeface="Times New Roman"/>
              </a:rPr>
              <a:t>24</a:t>
            </a:r>
            <a:r>
              <a:rPr b="0" i="0" lang="en-US" sz="2800" u="none">
                <a:solidFill>
                  <a:schemeClr val="dk1"/>
                </a:solidFill>
                <a:latin typeface="Times New Roman"/>
                <a:ea typeface="Times New Roman"/>
                <a:cs typeface="Times New Roman"/>
                <a:sym typeface="Times New Roman"/>
              </a:rPr>
              <a:t> colours that match closely to the original image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Hence instead of sending as 24-bit colour values only 8-bit index to the table entry that contains the closest match to the original is sent.This results in a 3:1 compression ratio</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contents of the table are sent in addition to the screen size and aspect ratio information </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 image can also be transferred over the network using the interlaced mode</a:t>
            </a:r>
            <a:endParaRPr/>
          </a:p>
        </p:txBody>
      </p:sp>
      <p:sp>
        <p:nvSpPr>
          <p:cNvPr id="417" name="Google Shape;417;p5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9"/>
          <p:cNvSpPr txBox="1"/>
          <p:nvPr>
            <p:ph type="title"/>
          </p:nvPr>
        </p:nvSpPr>
        <p:spPr>
          <a:xfrm>
            <a:off x="0" y="0"/>
            <a:ext cx="9144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Image Compression – GIF Compression – Dynamic mode using LZW coding</a:t>
            </a:r>
            <a:endParaRPr/>
          </a:p>
        </p:txBody>
      </p:sp>
      <p:sp>
        <p:nvSpPr>
          <p:cNvPr id="423" name="Google Shape;423;p59"/>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24" name="Google Shape;424;p59"/>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25" name="Google Shape;425;p59"/>
          <p:cNvSpPr txBox="1"/>
          <p:nvPr/>
        </p:nvSpPr>
        <p:spPr>
          <a:xfrm>
            <a:off x="0" y="6334125"/>
            <a:ext cx="9144000" cy="52387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LZW can be used to obtain further levels of compression</a:t>
            </a:r>
            <a:endParaRPr/>
          </a:p>
        </p:txBody>
      </p:sp>
      <p:pic>
        <p:nvPicPr>
          <p:cNvPr id="426" name="Google Shape;426;p59"/>
          <p:cNvPicPr preferRelativeResize="0"/>
          <p:nvPr/>
        </p:nvPicPr>
        <p:blipFill rotWithShape="1">
          <a:blip r:embed="rId3">
            <a:alphaModFix/>
          </a:blip>
          <a:srcRect b="0" l="0" r="0" t="0"/>
          <a:stretch/>
        </p:blipFill>
        <p:spPr>
          <a:xfrm>
            <a:off x="250825" y="836612"/>
            <a:ext cx="8569325" cy="5545137"/>
          </a:xfrm>
          <a:prstGeom prst="rect">
            <a:avLst/>
          </a:prstGeom>
          <a:noFill/>
          <a:ln>
            <a:noFill/>
          </a:ln>
        </p:spPr>
      </p:pic>
      <p:sp>
        <p:nvSpPr>
          <p:cNvPr id="427" name="Google Shape;427;p5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0" y="0"/>
            <a:ext cx="8305800" cy="3333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Image Compression – GIF interlaced mode</a:t>
            </a:r>
            <a:endParaRPr/>
          </a:p>
        </p:txBody>
      </p:sp>
      <p:sp>
        <p:nvSpPr>
          <p:cNvPr id="433" name="Google Shape;433;p60"/>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34" name="Google Shape;434;p60"/>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35" name="Google Shape;435;p60"/>
          <p:cNvSpPr txBox="1"/>
          <p:nvPr/>
        </p:nvSpPr>
        <p:spPr>
          <a:xfrm>
            <a:off x="0" y="5041900"/>
            <a:ext cx="9144000" cy="181610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GIF also allows an image to be stored and subsequently transferred over the network in an </a:t>
            </a:r>
            <a:r>
              <a:rPr b="1" i="1" lang="en-US" sz="2800" u="none">
                <a:solidFill>
                  <a:schemeClr val="dk1"/>
                </a:solidFill>
                <a:latin typeface="Times New Roman"/>
                <a:ea typeface="Times New Roman"/>
                <a:cs typeface="Times New Roman"/>
                <a:sym typeface="Times New Roman"/>
              </a:rPr>
              <a:t>interlaced mode</a:t>
            </a:r>
            <a:r>
              <a:rPr b="0" i="0" lang="en-US" sz="2800" u="none">
                <a:solidFill>
                  <a:schemeClr val="dk1"/>
                </a:solidFill>
                <a:latin typeface="Times New Roman"/>
                <a:ea typeface="Times New Roman"/>
                <a:cs typeface="Times New Roman"/>
                <a:sym typeface="Times New Roman"/>
              </a:rPr>
              <a:t>; useful over either low bit rate channels or the Internet which provides a </a:t>
            </a:r>
            <a:r>
              <a:rPr b="0" i="1" lang="en-US" sz="2800" u="none">
                <a:solidFill>
                  <a:schemeClr val="dk1"/>
                </a:solidFill>
                <a:latin typeface="Times New Roman"/>
                <a:ea typeface="Times New Roman"/>
                <a:cs typeface="Times New Roman"/>
                <a:sym typeface="Times New Roman"/>
              </a:rPr>
              <a:t>variable transmission rate</a:t>
            </a:r>
            <a:endParaRPr/>
          </a:p>
        </p:txBody>
      </p:sp>
      <p:pic>
        <p:nvPicPr>
          <p:cNvPr id="436" name="Google Shape;436;p60"/>
          <p:cNvPicPr preferRelativeResize="0"/>
          <p:nvPr/>
        </p:nvPicPr>
        <p:blipFill rotWithShape="1">
          <a:blip r:embed="rId3">
            <a:alphaModFix/>
          </a:blip>
          <a:srcRect b="0" l="0" r="0" t="0"/>
          <a:stretch/>
        </p:blipFill>
        <p:spPr>
          <a:xfrm>
            <a:off x="0" y="404812"/>
            <a:ext cx="7308850" cy="4608512"/>
          </a:xfrm>
          <a:prstGeom prst="rect">
            <a:avLst/>
          </a:prstGeom>
          <a:noFill/>
          <a:ln>
            <a:noFill/>
          </a:ln>
        </p:spPr>
      </p:pic>
      <p:sp>
        <p:nvSpPr>
          <p:cNvPr id="437" name="Google Shape;437;p6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1"/>
          <p:cNvSpPr txBox="1"/>
          <p:nvPr>
            <p:ph type="title"/>
          </p:nvPr>
        </p:nvSpPr>
        <p:spPr>
          <a:xfrm>
            <a:off x="533400" y="0"/>
            <a:ext cx="7772400" cy="476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Image Compression – GIF interlaced mode</a:t>
            </a:r>
            <a:endParaRPr/>
          </a:p>
        </p:txBody>
      </p:sp>
      <p:sp>
        <p:nvSpPr>
          <p:cNvPr id="443" name="Google Shape;443;p61"/>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44" name="Google Shape;444;p61"/>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45" name="Google Shape;445;p61"/>
          <p:cNvSpPr txBox="1"/>
          <p:nvPr/>
        </p:nvSpPr>
        <p:spPr>
          <a:xfrm>
            <a:off x="0" y="5484812"/>
            <a:ext cx="9144000" cy="137318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compression image data is organized so that the decompressed image is built up in a progressive way as the data arrives</a:t>
            </a:r>
            <a:endParaRPr/>
          </a:p>
        </p:txBody>
      </p:sp>
      <p:pic>
        <p:nvPicPr>
          <p:cNvPr id="446" name="Google Shape;446;p61"/>
          <p:cNvPicPr preferRelativeResize="0"/>
          <p:nvPr/>
        </p:nvPicPr>
        <p:blipFill rotWithShape="1">
          <a:blip r:embed="rId3">
            <a:alphaModFix/>
          </a:blip>
          <a:srcRect b="0" l="0" r="0" t="0"/>
          <a:stretch/>
        </p:blipFill>
        <p:spPr>
          <a:xfrm>
            <a:off x="0" y="609600"/>
            <a:ext cx="7380287" cy="4835525"/>
          </a:xfrm>
          <a:prstGeom prst="rect">
            <a:avLst/>
          </a:prstGeom>
          <a:noFill/>
          <a:ln>
            <a:noFill/>
          </a:ln>
        </p:spPr>
      </p:pic>
      <p:sp>
        <p:nvSpPr>
          <p:cNvPr id="447" name="Google Shape;447;p6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Entropy Encoding -  </a:t>
            </a:r>
            <a:r>
              <a:rPr b="1" i="1" lang="en-US" sz="3200" u="none">
                <a:solidFill>
                  <a:schemeClr val="dk2"/>
                </a:solidFill>
                <a:latin typeface="Times New Roman"/>
                <a:ea typeface="Times New Roman"/>
                <a:cs typeface="Times New Roman"/>
                <a:sym typeface="Times New Roman"/>
              </a:rPr>
              <a:t>Run-length encoding -Lossless</a:t>
            </a:r>
            <a:endParaRPr/>
          </a:p>
        </p:txBody>
      </p:sp>
      <p:sp>
        <p:nvSpPr>
          <p:cNvPr id="119" name="Google Shape;119;p17"/>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120" name="Google Shape;120;p17"/>
          <p:cNvSpPr txBox="1"/>
          <p:nvPr/>
        </p:nvSpPr>
        <p:spPr>
          <a:xfrm>
            <a:off x="228600" y="990600"/>
            <a:ext cx="8305800" cy="6684962"/>
          </a:xfrm>
          <a:prstGeom prst="rect">
            <a:avLst/>
          </a:prstGeom>
          <a:noFill/>
          <a:ln>
            <a:noFill/>
          </a:ln>
        </p:spPr>
        <p:txBody>
          <a:bodyPr anchorCtr="0" anchor="t" bIns="45700" lIns="91425" spcFirstLastPara="1" rIns="91425" wrap="square" tIns="45700">
            <a:spAutoFit/>
          </a:bodyPr>
          <a:lstStyle/>
          <a:p>
            <a:pPr indent="-203200" lvl="0" marL="0" marR="0" rtl="0" algn="l">
              <a:lnSpc>
                <a:spcPct val="8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Examples of run-length encoding are when the source information comprises </a:t>
            </a:r>
            <a:r>
              <a:rPr b="0" i="1" lang="en-US" sz="2800" u="none">
                <a:solidFill>
                  <a:schemeClr val="dk1"/>
                </a:solidFill>
                <a:latin typeface="Times New Roman"/>
                <a:ea typeface="Times New Roman"/>
                <a:cs typeface="Times New Roman"/>
                <a:sym typeface="Times New Roman"/>
              </a:rPr>
              <a:t>long substrings</a:t>
            </a:r>
            <a:r>
              <a:rPr b="0" i="0" lang="en-US" sz="2800" u="none">
                <a:solidFill>
                  <a:schemeClr val="dk1"/>
                </a:solidFill>
                <a:latin typeface="Times New Roman"/>
                <a:ea typeface="Times New Roman"/>
                <a:cs typeface="Times New Roman"/>
                <a:sym typeface="Times New Roman"/>
              </a:rPr>
              <a:t> of the same character or binary digit</a:t>
            </a:r>
            <a:endParaRPr/>
          </a:p>
          <a:p>
            <a:pPr indent="-177800" lvl="0" marL="0" marR="0" rtl="0" algn="l">
              <a:lnSpc>
                <a:spcPct val="8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 this the source string is transmitted as a different set of codewords which indicates only the character but also the number of bits in the substring</a:t>
            </a:r>
            <a:endParaRPr/>
          </a:p>
          <a:p>
            <a:pPr indent="-177800" lvl="0" marL="0" marR="0" rtl="0" algn="l">
              <a:lnSpc>
                <a:spcPct val="8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providing the destination knows the set of codewords being used, it simply interprets each codeword received and outputs the appropriate number of characters/bits</a:t>
            </a:r>
            <a:endParaRPr/>
          </a:p>
          <a:p>
            <a:pPr indent="0" lvl="0" marL="0" marR="0" rtl="0" algn="l">
              <a:lnSpc>
                <a:spcPct val="8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e.g. output from a scanner in a Fax Machine</a:t>
            </a:r>
            <a:endParaRPr/>
          </a:p>
          <a:p>
            <a:pPr indent="0" lvl="0" marL="0" marR="0" rtl="0" algn="l">
              <a:lnSpc>
                <a:spcPct val="8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000000011111111110000011</a:t>
            </a:r>
            <a:r>
              <a:rPr b="0" i="0" lang="en-US" sz="2800" u="none">
                <a:solidFill>
                  <a:schemeClr val="dk1"/>
                </a:solidFill>
                <a:latin typeface="Times New Roman"/>
                <a:ea typeface="Times New Roman"/>
                <a:cs typeface="Times New Roman"/>
                <a:sym typeface="Times New Roman"/>
              </a:rPr>
              <a:t> will be represented as 0,7 1,10 0,5 1,2</a:t>
            </a:r>
            <a:endParaRPr/>
          </a:p>
          <a:p>
            <a:pPr indent="0" lvl="0" marL="0" marR="0" rtl="0" algn="l">
              <a:lnSpc>
                <a:spcPct val="8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If we ensure first substring always 0, then string could be represented as 7,10,5,2</a:t>
            </a:r>
            <a:endParaRPr/>
          </a:p>
          <a:p>
            <a:pPr indent="0" lvl="0" marL="0" marR="0" rtl="0" algn="l">
              <a:lnSpc>
                <a:spcPct val="80000"/>
              </a:lnSpc>
              <a:spcBef>
                <a:spcPts val="160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121" name="Google Shape;121;p1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Digitized Documents</a:t>
            </a:r>
            <a:endParaRPr/>
          </a:p>
        </p:txBody>
      </p:sp>
      <p:sp>
        <p:nvSpPr>
          <p:cNvPr id="453" name="Google Shape;453;p62"/>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54" name="Google Shape;454;p62"/>
          <p:cNvSpPr txBox="1"/>
          <p:nvPr/>
        </p:nvSpPr>
        <p:spPr>
          <a:xfrm>
            <a:off x="304800" y="1295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55" name="Google Shape;455;p62"/>
          <p:cNvSpPr txBox="1"/>
          <p:nvPr/>
        </p:nvSpPr>
        <p:spPr>
          <a:xfrm>
            <a:off x="381000" y="784225"/>
            <a:ext cx="7848600" cy="607377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Since FAX machines are used with public carrier networks, the ITU-T has produced standards relating to them</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These are T2(Group1), T3 (Group2), T4 (Group3) (PSTN), and T6 (Group 4) (ISDN)</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Both use data compression ratio in the range of 10:1</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resulting codewords are grouped into </a:t>
            </a:r>
            <a:r>
              <a:rPr b="1" i="1" lang="en-US" sz="2800" u="none">
                <a:solidFill>
                  <a:schemeClr val="dk1"/>
                </a:solidFill>
                <a:latin typeface="Times New Roman"/>
                <a:ea typeface="Times New Roman"/>
                <a:cs typeface="Times New Roman"/>
                <a:sym typeface="Times New Roman"/>
              </a:rPr>
              <a:t>termination-codes table</a:t>
            </a:r>
            <a:r>
              <a:rPr b="0" i="0" lang="en-US" sz="2800" u="none">
                <a:solidFill>
                  <a:schemeClr val="dk1"/>
                </a:solidFill>
                <a:latin typeface="Times New Roman"/>
                <a:ea typeface="Times New Roman"/>
                <a:cs typeface="Times New Roman"/>
                <a:sym typeface="Times New Roman"/>
              </a:rPr>
              <a:t> (white or black run-lengths from 0 to 63 pels in steps of 1) and the </a:t>
            </a:r>
            <a:r>
              <a:rPr b="1" i="1" lang="en-US" sz="2800" u="none">
                <a:solidFill>
                  <a:schemeClr val="dk1"/>
                </a:solidFill>
                <a:latin typeface="Times New Roman"/>
                <a:ea typeface="Times New Roman"/>
                <a:cs typeface="Times New Roman"/>
                <a:sym typeface="Times New Roman"/>
              </a:rPr>
              <a:t>make-up codes table</a:t>
            </a:r>
            <a:r>
              <a:rPr b="0" i="0" lang="en-US" sz="2800" u="none">
                <a:solidFill>
                  <a:schemeClr val="dk1"/>
                </a:solidFill>
                <a:latin typeface="Times New Roman"/>
                <a:ea typeface="Times New Roman"/>
                <a:cs typeface="Times New Roman"/>
                <a:sym typeface="Times New Roman"/>
              </a:rPr>
              <a:t> (contains in multiples of 64 pels)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Since this codeword uses two sets of codeword it is known as the </a:t>
            </a:r>
            <a:r>
              <a:rPr b="1" i="1" lang="en-US" sz="2800" u="none">
                <a:solidFill>
                  <a:schemeClr val="dk1"/>
                </a:solidFill>
                <a:latin typeface="Times New Roman"/>
                <a:ea typeface="Times New Roman"/>
                <a:cs typeface="Times New Roman"/>
                <a:sym typeface="Times New Roman"/>
              </a:rPr>
              <a:t>modified Huffman codes</a:t>
            </a:r>
            <a:r>
              <a:rPr b="0" i="0" lang="en-US" sz="2800" u="none">
                <a:solidFill>
                  <a:schemeClr val="dk1"/>
                </a:solidFill>
                <a:latin typeface="Times New Roman"/>
                <a:ea typeface="Times New Roman"/>
                <a:cs typeface="Times New Roman"/>
                <a:sym typeface="Times New Roman"/>
              </a:rPr>
              <a:t> </a:t>
            </a:r>
            <a:endParaRPr/>
          </a:p>
        </p:txBody>
      </p:sp>
      <p:sp>
        <p:nvSpPr>
          <p:cNvPr id="456" name="Google Shape;456;p6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3"/>
          <p:cNvSpPr txBox="1"/>
          <p:nvPr>
            <p:ph type="title"/>
          </p:nvPr>
        </p:nvSpPr>
        <p:spPr>
          <a:xfrm>
            <a:off x="533400" y="0"/>
            <a:ext cx="7772400"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Image Compression – GIF interlaced mode</a:t>
            </a:r>
            <a:endParaRPr/>
          </a:p>
        </p:txBody>
      </p:sp>
      <p:sp>
        <p:nvSpPr>
          <p:cNvPr id="462" name="Google Shape;462;p63"/>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63" name="Google Shape;463;p63"/>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64" name="Google Shape;464;p63"/>
          <p:cNvSpPr txBox="1"/>
          <p:nvPr/>
        </p:nvSpPr>
        <p:spPr>
          <a:xfrm>
            <a:off x="609600" y="4343400"/>
            <a:ext cx="7848600" cy="51911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a:r>
            <a:endParaRPr/>
          </a:p>
        </p:txBody>
      </p:sp>
      <p:pic>
        <p:nvPicPr>
          <p:cNvPr id="465" name="Google Shape;465;p63"/>
          <p:cNvPicPr preferRelativeResize="0"/>
          <p:nvPr/>
        </p:nvPicPr>
        <p:blipFill rotWithShape="1">
          <a:blip r:embed="rId3">
            <a:alphaModFix/>
          </a:blip>
          <a:srcRect b="0" l="0" r="0" t="0"/>
          <a:stretch/>
        </p:blipFill>
        <p:spPr>
          <a:xfrm>
            <a:off x="0" y="549275"/>
            <a:ext cx="6084887" cy="6308725"/>
          </a:xfrm>
          <a:prstGeom prst="rect">
            <a:avLst/>
          </a:prstGeom>
          <a:noFill/>
          <a:ln>
            <a:noFill/>
          </a:ln>
        </p:spPr>
      </p:pic>
      <p:sp>
        <p:nvSpPr>
          <p:cNvPr id="466" name="Google Shape;466;p63"/>
          <p:cNvSpPr txBox="1"/>
          <p:nvPr/>
        </p:nvSpPr>
        <p:spPr>
          <a:xfrm>
            <a:off x="6011862" y="1447800"/>
            <a:ext cx="3132137" cy="4032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ITU –T Group 3 and 4 facsimile conversion codes: termination-codes</a:t>
            </a:r>
            <a:endParaRPr/>
          </a:p>
          <a:p>
            <a:pPr indent="0" lvl="0" marL="0" marR="0" rtl="0" algn="l">
              <a:lnSpc>
                <a:spcPct val="100000"/>
              </a:lnSpc>
              <a:spcBef>
                <a:spcPts val="160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Termination code table</a:t>
            </a:r>
            <a:endParaRPr/>
          </a:p>
        </p:txBody>
      </p:sp>
      <p:sp>
        <p:nvSpPr>
          <p:cNvPr id="467" name="Google Shape;467;p6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GIF interlaced mode</a:t>
            </a:r>
            <a:endParaRPr/>
          </a:p>
        </p:txBody>
      </p:sp>
      <p:sp>
        <p:nvSpPr>
          <p:cNvPr id="473" name="Google Shape;473;p64"/>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74" name="Google Shape;474;p64"/>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pic>
        <p:nvPicPr>
          <p:cNvPr id="475" name="Google Shape;475;p64"/>
          <p:cNvPicPr preferRelativeResize="0"/>
          <p:nvPr/>
        </p:nvPicPr>
        <p:blipFill rotWithShape="1">
          <a:blip r:embed="rId3">
            <a:alphaModFix/>
          </a:blip>
          <a:srcRect b="0" l="0" r="0" t="0"/>
          <a:stretch/>
        </p:blipFill>
        <p:spPr>
          <a:xfrm>
            <a:off x="609600" y="765175"/>
            <a:ext cx="4495800" cy="5410200"/>
          </a:xfrm>
          <a:prstGeom prst="rect">
            <a:avLst/>
          </a:prstGeom>
          <a:noFill/>
          <a:ln>
            <a:noFill/>
          </a:ln>
        </p:spPr>
      </p:pic>
      <p:sp>
        <p:nvSpPr>
          <p:cNvPr id="476" name="Google Shape;476;p64"/>
          <p:cNvSpPr txBox="1"/>
          <p:nvPr/>
        </p:nvSpPr>
        <p:spPr>
          <a:xfrm>
            <a:off x="5105400" y="1219200"/>
            <a:ext cx="4038600" cy="2773362"/>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ITU –T Group 3 and 4 facsimile conversion codes: </a:t>
            </a:r>
            <a:r>
              <a:rPr b="0" i="1" lang="en-US" sz="3200" u="none">
                <a:solidFill>
                  <a:schemeClr val="dk1"/>
                </a:solidFill>
                <a:latin typeface="Times New Roman"/>
                <a:ea typeface="Times New Roman"/>
                <a:cs typeface="Times New Roman"/>
                <a:sym typeface="Times New Roman"/>
              </a:rPr>
              <a:t>make-up codes</a:t>
            </a:r>
            <a:endParaRPr/>
          </a:p>
          <a:p>
            <a:pPr indent="0" lvl="0" marL="0" marR="0" rtl="0" algn="l">
              <a:lnSpc>
                <a:spcPct val="100000"/>
              </a:lnSpc>
              <a:spcBef>
                <a:spcPts val="1600"/>
              </a:spcBef>
              <a:spcAft>
                <a:spcPts val="0"/>
              </a:spcAft>
              <a:buClr>
                <a:schemeClr val="dk1"/>
              </a:buClr>
              <a:buSzPts val="3200"/>
              <a:buFont typeface="Times New Roman"/>
              <a:buNone/>
            </a:pPr>
            <a:r>
              <a:rPr b="1" i="1" lang="en-US" sz="3200" u="none">
                <a:solidFill>
                  <a:schemeClr val="dk1"/>
                </a:solidFill>
                <a:latin typeface="Times New Roman"/>
                <a:ea typeface="Times New Roman"/>
                <a:cs typeface="Times New Roman"/>
                <a:sym typeface="Times New Roman"/>
              </a:rPr>
              <a:t>Make-up of 64 codewords</a:t>
            </a:r>
            <a:endParaRPr/>
          </a:p>
        </p:txBody>
      </p:sp>
      <p:sp>
        <p:nvSpPr>
          <p:cNvPr id="477" name="Google Shape;477;p6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5"/>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83" name="Google Shape;483;p65"/>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84" name="Google Shape;484;p65"/>
          <p:cNvSpPr txBox="1"/>
          <p:nvPr/>
        </p:nvSpPr>
        <p:spPr>
          <a:xfrm>
            <a:off x="533400" y="571500"/>
            <a:ext cx="7848600" cy="564673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Each scanned line is terminated with an EOL code. In this way the receiver fails to decode a word it starts to search for an EOL pattern</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If it fails to decode an EOL after a preset number of lines it aborts the reception process and informs the sending machine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 single EOL precedes the end of each scanned line and six consecutive EOLs indicate the end of each page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T4 coding is known as one-dimensional coding</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85" name="Google Shape;485;p6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6"/>
          <p:cNvSpPr txBox="1"/>
          <p:nvPr>
            <p:ph type="title"/>
          </p:nvPr>
        </p:nvSpPr>
        <p:spPr>
          <a:xfrm>
            <a:off x="4572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MMR coding (2 dimensional coding)</a:t>
            </a:r>
            <a:endParaRPr/>
          </a:p>
        </p:txBody>
      </p:sp>
      <p:sp>
        <p:nvSpPr>
          <p:cNvPr id="491" name="Google Shape;491;p66"/>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92" name="Google Shape;492;p66"/>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493" name="Google Shape;493;p66"/>
          <p:cNvSpPr txBox="1"/>
          <p:nvPr/>
        </p:nvSpPr>
        <p:spPr>
          <a:xfrm>
            <a:off x="533400" y="571500"/>
            <a:ext cx="7848600" cy="628650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a:t>
            </a:r>
            <a:r>
              <a:rPr b="0" i="1" lang="en-US" sz="2800" u="none">
                <a:solidFill>
                  <a:schemeClr val="dk1"/>
                </a:solidFill>
                <a:latin typeface="Times New Roman"/>
                <a:ea typeface="Times New Roman"/>
                <a:cs typeface="Times New Roman"/>
                <a:sym typeface="Times New Roman"/>
              </a:rPr>
              <a:t>modified-modified relative element address designate</a:t>
            </a:r>
            <a:r>
              <a:rPr b="0" i="0" lang="en-US" sz="2800" u="none">
                <a:solidFill>
                  <a:schemeClr val="dk1"/>
                </a:solidFill>
                <a:latin typeface="Times New Roman"/>
                <a:ea typeface="Times New Roman"/>
                <a:cs typeface="Times New Roman"/>
                <a:sym typeface="Times New Roman"/>
              </a:rPr>
              <a:t> </a:t>
            </a:r>
            <a:r>
              <a:rPr b="0" i="1" lang="en-US" sz="2800" u="none">
                <a:solidFill>
                  <a:schemeClr val="dk1"/>
                </a:solidFill>
                <a:latin typeface="Times New Roman"/>
                <a:ea typeface="Times New Roman"/>
                <a:cs typeface="Times New Roman"/>
                <a:sym typeface="Times New Roman"/>
              </a:rPr>
              <a:t>coding </a:t>
            </a:r>
            <a:r>
              <a:rPr b="0" i="0" lang="en-US" sz="2800" u="none">
                <a:solidFill>
                  <a:schemeClr val="dk1"/>
                </a:solidFill>
                <a:latin typeface="Times New Roman"/>
                <a:ea typeface="Times New Roman"/>
                <a:cs typeface="Times New Roman"/>
                <a:sym typeface="Times New Roman"/>
              </a:rPr>
              <a:t>explores the fact that most scanned lines differ from the previous line by only a few pels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E.g. if a line contains a black-run then the next line will normally contain the same run pels plus or minus 3 pels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 MMR the run-lengths associated with a line are identified by comparing the line contents, known as the coding line (CL), relative to the immediately preceding line known as the reference line (RL)</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run lengths associated with a coding line are classified into three groups relative to the reference line </a:t>
            </a:r>
            <a:endParaRPr/>
          </a:p>
        </p:txBody>
      </p:sp>
      <p:sp>
        <p:nvSpPr>
          <p:cNvPr id="494" name="Google Shape;494;p6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67"/>
          <p:cNvPicPr preferRelativeResize="0"/>
          <p:nvPr/>
        </p:nvPicPr>
        <p:blipFill rotWithShape="1">
          <a:blip r:embed="rId3">
            <a:alphaModFix/>
          </a:blip>
          <a:srcRect b="0" l="0" r="0" t="0"/>
          <a:stretch/>
        </p:blipFill>
        <p:spPr>
          <a:xfrm>
            <a:off x="0" y="333375"/>
            <a:ext cx="9144000" cy="6335712"/>
          </a:xfrm>
          <a:prstGeom prst="rect">
            <a:avLst/>
          </a:prstGeom>
          <a:noFill/>
          <a:ln>
            <a:noFill/>
          </a:ln>
        </p:spPr>
      </p:pic>
      <p:sp>
        <p:nvSpPr>
          <p:cNvPr id="500" name="Google Shape;500;p6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8"/>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run-length possibilities: pass mode (a), vertical mode</a:t>
            </a:r>
            <a:endParaRPr/>
          </a:p>
        </p:txBody>
      </p:sp>
      <p:sp>
        <p:nvSpPr>
          <p:cNvPr id="506" name="Google Shape;506;p68"/>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07" name="Google Shape;507;p68"/>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pic>
        <p:nvPicPr>
          <p:cNvPr id="508" name="Google Shape;508;p68"/>
          <p:cNvPicPr preferRelativeResize="0"/>
          <p:nvPr/>
        </p:nvPicPr>
        <p:blipFill rotWithShape="1">
          <a:blip r:embed="rId3">
            <a:alphaModFix/>
          </a:blip>
          <a:srcRect b="0" l="0" r="0" t="0"/>
          <a:stretch/>
        </p:blipFill>
        <p:spPr>
          <a:xfrm>
            <a:off x="4191000" y="914400"/>
            <a:ext cx="4105275" cy="1552575"/>
          </a:xfrm>
          <a:prstGeom prst="rect">
            <a:avLst/>
          </a:prstGeom>
          <a:noFill/>
          <a:ln>
            <a:noFill/>
          </a:ln>
        </p:spPr>
      </p:pic>
      <p:pic>
        <p:nvPicPr>
          <p:cNvPr id="509" name="Google Shape;509;p68"/>
          <p:cNvPicPr preferRelativeResize="0"/>
          <p:nvPr/>
        </p:nvPicPr>
        <p:blipFill rotWithShape="1">
          <a:blip r:embed="rId4">
            <a:alphaModFix/>
          </a:blip>
          <a:srcRect b="0" l="0" r="0" t="0"/>
          <a:stretch/>
        </p:blipFill>
        <p:spPr>
          <a:xfrm>
            <a:off x="3810000" y="3429000"/>
            <a:ext cx="5105400" cy="1638300"/>
          </a:xfrm>
          <a:prstGeom prst="rect">
            <a:avLst/>
          </a:prstGeom>
          <a:noFill/>
          <a:ln>
            <a:noFill/>
          </a:ln>
        </p:spPr>
      </p:pic>
      <p:sp>
        <p:nvSpPr>
          <p:cNvPr id="510" name="Google Shape;510;p68"/>
          <p:cNvSpPr txBox="1"/>
          <p:nvPr/>
        </p:nvSpPr>
        <p:spPr>
          <a:xfrm>
            <a:off x="838200" y="4800600"/>
            <a:ext cx="7772400" cy="180022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This is the case when the run-length in the reference line (b</a:t>
            </a:r>
            <a:r>
              <a:rPr b="0" baseline="-25000"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b</a:t>
            </a:r>
            <a:r>
              <a:rPr b="0" baseline="-25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a:t>
            </a:r>
            <a:r>
              <a:rPr b="0" i="1" lang="en-US" sz="2800" u="none">
                <a:solidFill>
                  <a:schemeClr val="dk1"/>
                </a:solidFill>
                <a:latin typeface="Times New Roman"/>
                <a:ea typeface="Times New Roman"/>
                <a:cs typeface="Times New Roman"/>
                <a:sym typeface="Times New Roman"/>
              </a:rPr>
              <a:t>overlaps the next run-length</a:t>
            </a:r>
            <a:r>
              <a:rPr b="0" i="0" lang="en-US" sz="2800" u="none">
                <a:solidFill>
                  <a:schemeClr val="dk1"/>
                </a:solidFill>
                <a:latin typeface="Times New Roman"/>
                <a:ea typeface="Times New Roman"/>
                <a:cs typeface="Times New Roman"/>
                <a:sym typeface="Times New Roman"/>
              </a:rPr>
              <a:t> in the coding line(a</a:t>
            </a:r>
            <a:r>
              <a:rPr b="0" baseline="-25000"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a</a:t>
            </a:r>
            <a:r>
              <a:rPr b="0" baseline="-25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by a maximum of plus or minus </a:t>
            </a:r>
            <a:r>
              <a:rPr b="0" i="1" lang="en-US" sz="2800" u="none">
                <a:solidFill>
                  <a:schemeClr val="dk1"/>
                </a:solidFill>
                <a:latin typeface="Times New Roman"/>
                <a:ea typeface="Times New Roman"/>
                <a:cs typeface="Times New Roman"/>
                <a:sym typeface="Times New Roman"/>
              </a:rPr>
              <a:t>3 pels</a:t>
            </a:r>
            <a:endParaRPr/>
          </a:p>
        </p:txBody>
      </p:sp>
      <p:sp>
        <p:nvSpPr>
          <p:cNvPr id="511" name="Google Shape;511;p68"/>
          <p:cNvSpPr txBox="1"/>
          <p:nvPr/>
        </p:nvSpPr>
        <p:spPr>
          <a:xfrm>
            <a:off x="533400" y="2362200"/>
            <a:ext cx="8001000" cy="137318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This is the case when the run-length in the reference line(b</a:t>
            </a:r>
            <a:r>
              <a:rPr b="0" baseline="-25000"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b</a:t>
            </a:r>
            <a:r>
              <a:rPr b="0" baseline="-25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is to the </a:t>
            </a:r>
            <a:r>
              <a:rPr b="0" i="1" lang="en-US" sz="2800" u="none">
                <a:solidFill>
                  <a:schemeClr val="dk1"/>
                </a:solidFill>
                <a:latin typeface="Times New Roman"/>
                <a:ea typeface="Times New Roman"/>
                <a:cs typeface="Times New Roman"/>
                <a:sym typeface="Times New Roman"/>
              </a:rPr>
              <a:t>left of the next run-length</a:t>
            </a:r>
            <a:r>
              <a:rPr b="0" i="0" lang="en-US" sz="2800" u="none">
                <a:solidFill>
                  <a:schemeClr val="dk1"/>
                </a:solidFill>
                <a:latin typeface="Times New Roman"/>
                <a:ea typeface="Times New Roman"/>
                <a:cs typeface="Times New Roman"/>
                <a:sym typeface="Times New Roman"/>
              </a:rPr>
              <a:t> in the coding line (a</a:t>
            </a:r>
            <a:r>
              <a:rPr b="0" baseline="-25000"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a</a:t>
            </a:r>
            <a:r>
              <a:rPr b="0" baseline="-25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that is b</a:t>
            </a:r>
            <a:r>
              <a:rPr b="0" baseline="-25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is to the left of a</a:t>
            </a:r>
            <a:r>
              <a:rPr b="0" baseline="-25000" i="0" lang="en-US" sz="2800" u="none">
                <a:solidFill>
                  <a:schemeClr val="dk1"/>
                </a:solidFill>
                <a:latin typeface="Times New Roman"/>
                <a:ea typeface="Times New Roman"/>
                <a:cs typeface="Times New Roman"/>
                <a:sym typeface="Times New Roman"/>
              </a:rPr>
              <a:t>1</a:t>
            </a:r>
            <a:endParaRPr/>
          </a:p>
        </p:txBody>
      </p:sp>
      <p:sp>
        <p:nvSpPr>
          <p:cNvPr id="512" name="Google Shape;512;p68"/>
          <p:cNvSpPr txBox="1"/>
          <p:nvPr/>
        </p:nvSpPr>
        <p:spPr>
          <a:xfrm>
            <a:off x="609600" y="1295400"/>
            <a:ext cx="30480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Pass mode</a:t>
            </a:r>
            <a:endParaRPr/>
          </a:p>
        </p:txBody>
      </p:sp>
      <p:sp>
        <p:nvSpPr>
          <p:cNvPr id="513" name="Google Shape;513;p68"/>
          <p:cNvSpPr txBox="1"/>
          <p:nvPr/>
        </p:nvSpPr>
        <p:spPr>
          <a:xfrm>
            <a:off x="304800" y="3962400"/>
            <a:ext cx="3581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Vertical mode</a:t>
            </a:r>
            <a:endParaRPr/>
          </a:p>
        </p:txBody>
      </p:sp>
      <p:sp>
        <p:nvSpPr>
          <p:cNvPr id="514" name="Google Shape;514;p6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9"/>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run-length possibilities: Horizontal  mode</a:t>
            </a:r>
            <a:endParaRPr/>
          </a:p>
        </p:txBody>
      </p:sp>
      <p:sp>
        <p:nvSpPr>
          <p:cNvPr id="520" name="Google Shape;520;p69"/>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21" name="Google Shape;521;p69"/>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522" name="Google Shape;522;p69"/>
          <p:cNvSpPr txBox="1"/>
          <p:nvPr/>
        </p:nvSpPr>
        <p:spPr>
          <a:xfrm>
            <a:off x="838200" y="4800600"/>
            <a:ext cx="7772400" cy="137318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This is the case when the </a:t>
            </a:r>
            <a:r>
              <a:rPr b="0" i="1" lang="en-US" sz="2800" u="none">
                <a:solidFill>
                  <a:schemeClr val="dk1"/>
                </a:solidFill>
                <a:latin typeface="Times New Roman"/>
                <a:ea typeface="Times New Roman"/>
                <a:cs typeface="Times New Roman"/>
                <a:sym typeface="Times New Roman"/>
              </a:rPr>
              <a:t>run-length in the</a:t>
            </a:r>
            <a:r>
              <a:rPr b="0" i="0" lang="en-US" sz="2800" u="none">
                <a:solidFill>
                  <a:schemeClr val="dk1"/>
                </a:solidFill>
                <a:latin typeface="Times New Roman"/>
                <a:ea typeface="Times New Roman"/>
                <a:cs typeface="Times New Roman"/>
                <a:sym typeface="Times New Roman"/>
              </a:rPr>
              <a:t> reference line (b</a:t>
            </a:r>
            <a:r>
              <a:rPr b="0" baseline="-25000"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b</a:t>
            </a:r>
            <a:r>
              <a:rPr b="0" baseline="-25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overlaps the run-length (a</a:t>
            </a:r>
            <a:r>
              <a:rPr b="0" baseline="-25000"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a</a:t>
            </a:r>
            <a:r>
              <a:rPr b="0" baseline="-25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by </a:t>
            </a:r>
            <a:r>
              <a:rPr b="0" i="1" lang="en-US" sz="2800" u="none">
                <a:solidFill>
                  <a:schemeClr val="dk1"/>
                </a:solidFill>
                <a:latin typeface="Times New Roman"/>
                <a:ea typeface="Times New Roman"/>
                <a:cs typeface="Times New Roman"/>
                <a:sym typeface="Times New Roman"/>
              </a:rPr>
              <a:t>more than plus or minus 3 pels</a:t>
            </a:r>
            <a:endParaRPr/>
          </a:p>
        </p:txBody>
      </p:sp>
      <p:pic>
        <p:nvPicPr>
          <p:cNvPr id="523" name="Google Shape;523;p69"/>
          <p:cNvPicPr preferRelativeResize="0"/>
          <p:nvPr/>
        </p:nvPicPr>
        <p:blipFill rotWithShape="1">
          <a:blip r:embed="rId3">
            <a:alphaModFix/>
          </a:blip>
          <a:srcRect b="0" l="0" r="0" t="0"/>
          <a:stretch/>
        </p:blipFill>
        <p:spPr>
          <a:xfrm>
            <a:off x="1143000" y="914400"/>
            <a:ext cx="7010400" cy="3838575"/>
          </a:xfrm>
          <a:prstGeom prst="rect">
            <a:avLst/>
          </a:prstGeom>
          <a:noFill/>
          <a:ln>
            <a:noFill/>
          </a:ln>
        </p:spPr>
      </p:pic>
      <p:sp>
        <p:nvSpPr>
          <p:cNvPr id="524" name="Google Shape;524;p6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0"/>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JPEG encoder schematic </a:t>
            </a:r>
            <a:endParaRPr/>
          </a:p>
        </p:txBody>
      </p:sp>
      <p:sp>
        <p:nvSpPr>
          <p:cNvPr id="530" name="Google Shape;530;p70"/>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31" name="Google Shape;531;p70"/>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532" name="Google Shape;532;p70"/>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533" name="Google Shape;533;p70"/>
          <p:cNvPicPr preferRelativeResize="0"/>
          <p:nvPr/>
        </p:nvPicPr>
        <p:blipFill rotWithShape="1">
          <a:blip r:embed="rId3">
            <a:alphaModFix/>
          </a:blip>
          <a:srcRect b="0" l="0" r="0" t="0"/>
          <a:stretch/>
        </p:blipFill>
        <p:spPr>
          <a:xfrm>
            <a:off x="1143000" y="914400"/>
            <a:ext cx="6372225" cy="4067175"/>
          </a:xfrm>
          <a:prstGeom prst="rect">
            <a:avLst/>
          </a:prstGeom>
          <a:noFill/>
          <a:ln>
            <a:noFill/>
          </a:ln>
        </p:spPr>
      </p:pic>
      <p:sp>
        <p:nvSpPr>
          <p:cNvPr id="534" name="Google Shape;534;p70"/>
          <p:cNvSpPr txBox="1"/>
          <p:nvPr/>
        </p:nvSpPr>
        <p:spPr>
          <a:xfrm>
            <a:off x="838200" y="5181600"/>
            <a:ext cx="7924800" cy="94615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Joint Photographic Experts Group forms the basis of most video compression algorithms</a:t>
            </a:r>
            <a:endParaRPr/>
          </a:p>
        </p:txBody>
      </p:sp>
      <p:sp>
        <p:nvSpPr>
          <p:cNvPr id="535" name="Google Shape;535;p7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1"/>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Image/block preparation</a:t>
            </a:r>
            <a:endParaRPr/>
          </a:p>
        </p:txBody>
      </p:sp>
      <p:sp>
        <p:nvSpPr>
          <p:cNvPr id="541" name="Google Shape;541;p71"/>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42" name="Google Shape;542;p71"/>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543" name="Google Shape;543;p71"/>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544" name="Google Shape;544;p71"/>
          <p:cNvSpPr txBox="1"/>
          <p:nvPr/>
        </p:nvSpPr>
        <p:spPr>
          <a:xfrm>
            <a:off x="0" y="990600"/>
            <a:ext cx="8763000" cy="564673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Source image is made up of one or more 2-D matrices of values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2-D matrix is required to store the required set of 8-bit grey-level values that represent the image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For the colour image if a CLUT is used then a single matrix of values is required</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If the image is represented in R, G, B format then three matrices are required</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If the Y, C</a:t>
            </a:r>
            <a:r>
              <a:rPr b="0" baseline="-25000" i="0" lang="en-US" sz="2800" u="none">
                <a:solidFill>
                  <a:schemeClr val="dk1"/>
                </a:solidFill>
                <a:latin typeface="Times New Roman"/>
                <a:ea typeface="Times New Roman"/>
                <a:cs typeface="Times New Roman"/>
                <a:sym typeface="Times New Roman"/>
              </a:rPr>
              <a:t>r</a:t>
            </a:r>
            <a:r>
              <a:rPr b="0" i="0" lang="en-US" sz="2800" u="none">
                <a:solidFill>
                  <a:schemeClr val="dk1"/>
                </a:solidFill>
                <a:latin typeface="Times New Roman"/>
                <a:ea typeface="Times New Roman"/>
                <a:cs typeface="Times New Roman"/>
                <a:sym typeface="Times New Roman"/>
              </a:rPr>
              <a:t>, C</a:t>
            </a:r>
            <a:r>
              <a:rPr b="0" baseline="-25000" i="0" lang="en-US" sz="2800" u="none">
                <a:solidFill>
                  <a:schemeClr val="dk1"/>
                </a:solidFill>
                <a:latin typeface="Times New Roman"/>
                <a:ea typeface="Times New Roman"/>
                <a:cs typeface="Times New Roman"/>
                <a:sym typeface="Times New Roman"/>
              </a:rPr>
              <a:t>b</a:t>
            </a:r>
            <a:r>
              <a:rPr b="0" i="0" lang="en-US" sz="2800" u="none">
                <a:solidFill>
                  <a:schemeClr val="dk1"/>
                </a:solidFill>
                <a:latin typeface="Times New Roman"/>
                <a:ea typeface="Times New Roman"/>
                <a:cs typeface="Times New Roman"/>
                <a:sym typeface="Times New Roman"/>
              </a:rPr>
              <a:t> format is used then the matrix size for the chrominance components is smaller than the Y matrix ( Reduced representation)</a:t>
            </a:r>
            <a:endParaRPr/>
          </a:p>
        </p:txBody>
      </p:sp>
      <p:sp>
        <p:nvSpPr>
          <p:cNvPr id="545" name="Google Shape;545;p7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Entropy Encoding –</a:t>
            </a:r>
            <a:r>
              <a:rPr b="1" i="1" lang="en-US" sz="3200" u="none">
                <a:solidFill>
                  <a:schemeClr val="dk2"/>
                </a:solidFill>
                <a:latin typeface="Times New Roman"/>
                <a:ea typeface="Times New Roman"/>
                <a:cs typeface="Times New Roman"/>
                <a:sym typeface="Times New Roman"/>
              </a:rPr>
              <a:t>statistical encoding</a:t>
            </a:r>
            <a:endParaRPr/>
          </a:p>
        </p:txBody>
      </p:sp>
      <p:sp>
        <p:nvSpPr>
          <p:cNvPr id="127" name="Google Shape;127;p18"/>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128" name="Google Shape;128;p18"/>
          <p:cNvSpPr txBox="1"/>
          <p:nvPr/>
        </p:nvSpPr>
        <p:spPr>
          <a:xfrm>
            <a:off x="228600" y="609600"/>
            <a:ext cx="8305800" cy="5942012"/>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A set of ASCII codewords are often used for the transmission of strings of characters</a:t>
            </a:r>
            <a:endParaRPr/>
          </a:p>
          <a:p>
            <a:pPr indent="-203200" lvl="0" marL="0" marR="0" rtl="0" algn="l">
              <a:lnSpc>
                <a:spcPct val="100000"/>
              </a:lnSpc>
              <a:spcBef>
                <a:spcPts val="160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However, the symbols and hence the codewords in the source information does not occur with the same frequency. </a:t>
            </a:r>
            <a:r>
              <a:rPr b="0" i="1" lang="en-US" sz="3200" u="none">
                <a:solidFill>
                  <a:schemeClr val="dk1"/>
                </a:solidFill>
                <a:latin typeface="Times New Roman"/>
                <a:ea typeface="Times New Roman"/>
                <a:cs typeface="Times New Roman"/>
                <a:sym typeface="Times New Roman"/>
              </a:rPr>
              <a:t>E.g</a:t>
            </a:r>
            <a:r>
              <a:rPr b="0" i="0" lang="en-US" sz="3200" u="none">
                <a:solidFill>
                  <a:schemeClr val="dk1"/>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A</a:t>
            </a:r>
            <a:r>
              <a:rPr b="0" i="0" lang="en-US" sz="3200" u="none">
                <a:solidFill>
                  <a:schemeClr val="dk1"/>
                </a:solidFill>
                <a:latin typeface="Times New Roman"/>
                <a:ea typeface="Times New Roman"/>
                <a:cs typeface="Times New Roman"/>
                <a:sym typeface="Times New Roman"/>
              </a:rPr>
              <a:t> may occur more frequently than </a:t>
            </a:r>
            <a:r>
              <a:rPr b="1" i="1" lang="en-US" sz="3200" u="none">
                <a:solidFill>
                  <a:schemeClr val="dk1"/>
                </a:solidFill>
                <a:latin typeface="Times New Roman"/>
                <a:ea typeface="Times New Roman"/>
                <a:cs typeface="Times New Roman"/>
                <a:sym typeface="Times New Roman"/>
              </a:rPr>
              <a:t>P</a:t>
            </a:r>
            <a:r>
              <a:rPr b="0" i="0" lang="en-US" sz="3200" u="none">
                <a:solidFill>
                  <a:schemeClr val="dk1"/>
                </a:solidFill>
                <a:latin typeface="Times New Roman"/>
                <a:ea typeface="Times New Roman"/>
                <a:cs typeface="Times New Roman"/>
                <a:sym typeface="Times New Roman"/>
              </a:rPr>
              <a:t> which may occur more frequently than </a:t>
            </a:r>
            <a:r>
              <a:rPr b="1" i="0" lang="en-US" sz="3200" u="none">
                <a:solidFill>
                  <a:schemeClr val="dk1"/>
                </a:solidFill>
                <a:latin typeface="Times New Roman"/>
                <a:ea typeface="Times New Roman"/>
                <a:cs typeface="Times New Roman"/>
                <a:sym typeface="Times New Roman"/>
              </a:rPr>
              <a:t>Q</a:t>
            </a:r>
            <a:endParaRPr/>
          </a:p>
          <a:p>
            <a:pPr indent="-203200" lvl="0" marL="0" marR="0" rtl="0" algn="l">
              <a:lnSpc>
                <a:spcPct val="100000"/>
              </a:lnSpc>
              <a:spcBef>
                <a:spcPts val="160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The </a:t>
            </a:r>
            <a:r>
              <a:rPr b="0" i="1" lang="en-US" sz="3200" u="none">
                <a:solidFill>
                  <a:schemeClr val="dk1"/>
                </a:solidFill>
                <a:latin typeface="Times New Roman"/>
                <a:ea typeface="Times New Roman"/>
                <a:cs typeface="Times New Roman"/>
                <a:sym typeface="Times New Roman"/>
              </a:rPr>
              <a:t>statistical coding</a:t>
            </a:r>
            <a:r>
              <a:rPr b="0" i="0" lang="en-US" sz="3200" u="none">
                <a:solidFill>
                  <a:schemeClr val="dk1"/>
                </a:solidFill>
                <a:latin typeface="Times New Roman"/>
                <a:ea typeface="Times New Roman"/>
                <a:cs typeface="Times New Roman"/>
                <a:sym typeface="Times New Roman"/>
              </a:rPr>
              <a:t> uses this property by using a set of variable length codewords – the shortest being the one representing the most frequently appearing symbol</a:t>
            </a:r>
            <a:endParaRPr/>
          </a:p>
        </p:txBody>
      </p:sp>
      <p:sp>
        <p:nvSpPr>
          <p:cNvPr id="129" name="Google Shape;129;p1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2"/>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Image/block preparation</a:t>
            </a:r>
            <a:endParaRPr/>
          </a:p>
        </p:txBody>
      </p:sp>
      <p:sp>
        <p:nvSpPr>
          <p:cNvPr id="551" name="Google Shape;551;p72"/>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52" name="Google Shape;552;p72"/>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553" name="Google Shape;553;p72"/>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554" name="Google Shape;554;p72"/>
          <p:cNvSpPr txBox="1"/>
          <p:nvPr/>
        </p:nvSpPr>
        <p:spPr>
          <a:xfrm>
            <a:off x="0" y="1524000"/>
            <a:ext cx="8763000" cy="393700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Once the image format is selected then the values in each matrix are compressed separately using the DCT</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 order to make the transformation more efficient a second step known as </a:t>
            </a:r>
            <a:r>
              <a:rPr b="1" i="0" lang="en-US" sz="2800" u="none">
                <a:solidFill>
                  <a:schemeClr val="dk1"/>
                </a:solidFill>
                <a:latin typeface="Times New Roman"/>
                <a:ea typeface="Times New Roman"/>
                <a:cs typeface="Times New Roman"/>
                <a:sym typeface="Times New Roman"/>
              </a:rPr>
              <a:t>block preparation</a:t>
            </a:r>
            <a:r>
              <a:rPr b="0" i="0" lang="en-US" sz="2800" u="none">
                <a:solidFill>
                  <a:schemeClr val="dk1"/>
                </a:solidFill>
                <a:latin typeface="Times New Roman"/>
                <a:ea typeface="Times New Roman"/>
                <a:cs typeface="Times New Roman"/>
                <a:sym typeface="Times New Roman"/>
              </a:rPr>
              <a:t> is carried out before DCT</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 block preparation each global matrix is divided into a set of smaller 8X8 submatrices (block) which are fed sequentially to the DCT </a:t>
            </a:r>
            <a:endParaRPr/>
          </a:p>
        </p:txBody>
      </p:sp>
      <p:sp>
        <p:nvSpPr>
          <p:cNvPr id="555" name="Google Shape;555;p7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3"/>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Image Preparation</a:t>
            </a:r>
            <a:endParaRPr/>
          </a:p>
        </p:txBody>
      </p:sp>
      <p:sp>
        <p:nvSpPr>
          <p:cNvPr id="561" name="Google Shape;561;p73"/>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62" name="Google Shape;562;p73"/>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563" name="Google Shape;563;p73"/>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564" name="Google Shape;564;p73"/>
          <p:cNvSpPr txBox="1"/>
          <p:nvPr/>
        </p:nvSpPr>
        <p:spPr>
          <a:xfrm>
            <a:off x="611187" y="4797425"/>
            <a:ext cx="7924800" cy="180022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Once the source image format has been selected and prepared (four alternative forms of representation), the set values in each matrix are compressed separately using the DCT) </a:t>
            </a:r>
            <a:endParaRPr/>
          </a:p>
        </p:txBody>
      </p:sp>
      <p:pic>
        <p:nvPicPr>
          <p:cNvPr id="565" name="Google Shape;565;p73"/>
          <p:cNvPicPr preferRelativeResize="0"/>
          <p:nvPr/>
        </p:nvPicPr>
        <p:blipFill rotWithShape="1">
          <a:blip r:embed="rId3">
            <a:alphaModFix/>
          </a:blip>
          <a:srcRect b="0" l="0" r="0" t="0"/>
          <a:stretch/>
        </p:blipFill>
        <p:spPr>
          <a:xfrm>
            <a:off x="971550" y="903287"/>
            <a:ext cx="6381750" cy="4038600"/>
          </a:xfrm>
          <a:prstGeom prst="rect">
            <a:avLst/>
          </a:prstGeom>
          <a:noFill/>
          <a:ln>
            <a:noFill/>
          </a:ln>
        </p:spPr>
      </p:pic>
      <p:sp>
        <p:nvSpPr>
          <p:cNvPr id="566" name="Google Shape;566;p7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4"/>
          <p:cNvSpPr txBox="1"/>
          <p:nvPr>
            <p:ph type="title"/>
          </p:nvPr>
        </p:nvSpPr>
        <p:spPr>
          <a:xfrm>
            <a:off x="533400" y="0"/>
            <a:ext cx="7772400"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Image Preparation</a:t>
            </a:r>
            <a:endParaRPr/>
          </a:p>
        </p:txBody>
      </p:sp>
      <p:sp>
        <p:nvSpPr>
          <p:cNvPr id="572" name="Google Shape;572;p74"/>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73" name="Google Shape;573;p74"/>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574" name="Google Shape;574;p74"/>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575" name="Google Shape;575;p74"/>
          <p:cNvSpPr txBox="1"/>
          <p:nvPr/>
        </p:nvSpPr>
        <p:spPr>
          <a:xfrm>
            <a:off x="0" y="4292600"/>
            <a:ext cx="9144000" cy="267811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Block preparation is necessary since to compute the transformed value for each position in a matrix requires the values in all the locations to be processed. It would be too time consuming to compute the DCT of the total matrix in a single step. So dive into set of smaller 8 x 8 sub matrices. And fed sequentially to DCT</a:t>
            </a:r>
            <a:endParaRPr/>
          </a:p>
        </p:txBody>
      </p:sp>
      <p:pic>
        <p:nvPicPr>
          <p:cNvPr id="576" name="Google Shape;576;p74"/>
          <p:cNvPicPr preferRelativeResize="0"/>
          <p:nvPr/>
        </p:nvPicPr>
        <p:blipFill rotWithShape="1">
          <a:blip r:embed="rId3">
            <a:alphaModFix/>
          </a:blip>
          <a:srcRect b="0" l="0" r="0" t="0"/>
          <a:stretch/>
        </p:blipFill>
        <p:spPr>
          <a:xfrm>
            <a:off x="827087" y="620712"/>
            <a:ext cx="7416800" cy="3594100"/>
          </a:xfrm>
          <a:prstGeom prst="rect">
            <a:avLst/>
          </a:prstGeom>
          <a:noFill/>
          <a:ln>
            <a:noFill/>
          </a:ln>
        </p:spPr>
      </p:pic>
      <p:sp>
        <p:nvSpPr>
          <p:cNvPr id="577" name="Google Shape;577;p7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5"/>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Forward DCT</a:t>
            </a:r>
            <a:endParaRPr/>
          </a:p>
        </p:txBody>
      </p:sp>
      <p:sp>
        <p:nvSpPr>
          <p:cNvPr id="583" name="Google Shape;583;p75"/>
          <p:cNvSpPr txBox="1"/>
          <p:nvPr>
            <p:ph idx="1" type="body"/>
          </p:nvPr>
        </p:nvSpPr>
        <p:spPr>
          <a:xfrm>
            <a:off x="131762" y="5516562"/>
            <a:ext cx="8964612" cy="1181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where C(i) and C(J) = 1/ √2 for i,j=0</a:t>
            </a:r>
            <a:endParaRPr/>
          </a:p>
          <a:p>
            <a:pPr indent="-342900" lvl="0" marL="342900" rtl="0" algn="l">
              <a:lnSpc>
                <a:spcPct val="100000"/>
              </a:lnSpc>
              <a:spcBef>
                <a:spcPts val="64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1 for all other values of i and j</a:t>
            </a:r>
            <a:endParaRPr/>
          </a:p>
        </p:txBody>
      </p:sp>
      <p:sp>
        <p:nvSpPr>
          <p:cNvPr id="584" name="Google Shape;584;p75"/>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585" name="Google Shape;585;p75"/>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586" name="Google Shape;586;p75"/>
          <p:cNvSpPr txBox="1"/>
          <p:nvPr/>
        </p:nvSpPr>
        <p:spPr>
          <a:xfrm>
            <a:off x="0" y="914400"/>
            <a:ext cx="8763000" cy="457835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Each pixel value is quantized using 8 bits which produces a value in the range 0 to 255 for the R, G, B or Y and a value in the range –128 to 127 for the two chrominance values C</a:t>
            </a:r>
            <a:r>
              <a:rPr b="0" baseline="-25000" i="0" lang="en-US" sz="2800" u="none">
                <a:solidFill>
                  <a:schemeClr val="dk1"/>
                </a:solidFill>
                <a:latin typeface="Times New Roman"/>
                <a:ea typeface="Times New Roman"/>
                <a:cs typeface="Times New Roman"/>
                <a:sym typeface="Times New Roman"/>
              </a:rPr>
              <a:t>b</a:t>
            </a:r>
            <a:r>
              <a:rPr b="0" i="0" lang="en-US" sz="2800" u="none">
                <a:solidFill>
                  <a:schemeClr val="dk1"/>
                </a:solidFill>
                <a:latin typeface="Times New Roman"/>
                <a:ea typeface="Times New Roman"/>
                <a:cs typeface="Times New Roman"/>
                <a:sym typeface="Times New Roman"/>
              </a:rPr>
              <a:t> and C</a:t>
            </a:r>
            <a:r>
              <a:rPr b="0" baseline="-25000" i="0" lang="en-US" sz="2800" u="none">
                <a:solidFill>
                  <a:schemeClr val="dk1"/>
                </a:solidFill>
                <a:latin typeface="Times New Roman"/>
                <a:ea typeface="Times New Roman"/>
                <a:cs typeface="Times New Roman"/>
                <a:sym typeface="Times New Roman"/>
              </a:rPr>
              <a:t>r</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If the </a:t>
            </a:r>
            <a:r>
              <a:rPr b="0" i="1" lang="en-US" sz="2800" u="none">
                <a:solidFill>
                  <a:schemeClr val="dk1"/>
                </a:solidFill>
                <a:latin typeface="Times New Roman"/>
                <a:ea typeface="Times New Roman"/>
                <a:cs typeface="Times New Roman"/>
                <a:sym typeface="Times New Roman"/>
              </a:rPr>
              <a:t>input matrix</a:t>
            </a:r>
            <a:r>
              <a:rPr b="0" i="0" lang="en-US" sz="2800" u="none">
                <a:solidFill>
                  <a:schemeClr val="dk1"/>
                </a:solidFill>
                <a:latin typeface="Times New Roman"/>
                <a:ea typeface="Times New Roman"/>
                <a:cs typeface="Times New Roman"/>
                <a:sym typeface="Times New Roman"/>
              </a:rPr>
              <a:t> is </a:t>
            </a:r>
            <a:r>
              <a:rPr b="0" i="1" lang="en-US" sz="2800" u="none">
                <a:solidFill>
                  <a:schemeClr val="dk1"/>
                </a:solidFill>
                <a:latin typeface="Times New Roman"/>
                <a:ea typeface="Times New Roman"/>
                <a:cs typeface="Times New Roman"/>
                <a:sym typeface="Times New Roman"/>
              </a:rPr>
              <a:t>P[x,y]</a:t>
            </a:r>
            <a:r>
              <a:rPr b="0" i="0" lang="en-US" sz="2800" u="none">
                <a:solidFill>
                  <a:schemeClr val="dk1"/>
                </a:solidFill>
                <a:latin typeface="Times New Roman"/>
                <a:ea typeface="Times New Roman"/>
                <a:cs typeface="Times New Roman"/>
                <a:sym typeface="Times New Roman"/>
              </a:rPr>
              <a:t> and the </a:t>
            </a:r>
            <a:r>
              <a:rPr b="0" i="1" lang="en-US" sz="2800" u="none">
                <a:solidFill>
                  <a:schemeClr val="dk1"/>
                </a:solidFill>
                <a:latin typeface="Times New Roman"/>
                <a:ea typeface="Times New Roman"/>
                <a:cs typeface="Times New Roman"/>
                <a:sym typeface="Times New Roman"/>
              </a:rPr>
              <a:t>transformed matrix</a:t>
            </a:r>
            <a:r>
              <a:rPr b="0" i="0" lang="en-US" sz="2800" u="none">
                <a:solidFill>
                  <a:schemeClr val="dk1"/>
                </a:solidFill>
                <a:latin typeface="Times New Roman"/>
                <a:ea typeface="Times New Roman"/>
                <a:cs typeface="Times New Roman"/>
                <a:sym typeface="Times New Roman"/>
              </a:rPr>
              <a:t> is </a:t>
            </a:r>
            <a:r>
              <a:rPr b="0" i="1" lang="en-US" sz="2800" u="none">
                <a:solidFill>
                  <a:schemeClr val="dk1"/>
                </a:solidFill>
                <a:latin typeface="Times New Roman"/>
                <a:ea typeface="Times New Roman"/>
                <a:cs typeface="Times New Roman"/>
                <a:sym typeface="Times New Roman"/>
              </a:rPr>
              <a:t>F[i,j]</a:t>
            </a:r>
            <a:r>
              <a:rPr b="0" i="0" lang="en-US" sz="2800" u="none">
                <a:solidFill>
                  <a:schemeClr val="dk1"/>
                </a:solidFill>
                <a:latin typeface="Times New Roman"/>
                <a:ea typeface="Times New Roman"/>
                <a:cs typeface="Times New Roman"/>
                <a:sym typeface="Times New Roman"/>
              </a:rPr>
              <a:t> then the DCT for the 8X8 block is computed using the expression:</a:t>
            </a:r>
            <a:endParaRPr/>
          </a:p>
          <a:p>
            <a:pPr indent="0" lvl="0" marL="0" marR="0" rtl="0" algn="l">
              <a:lnSpc>
                <a:spcPct val="100000"/>
              </a:lnSpc>
              <a:spcBef>
                <a:spcPts val="140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587" name="Google Shape;587;p75"/>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pic>
        <p:nvPicPr>
          <p:cNvPr id="588" name="Google Shape;588;p75"/>
          <p:cNvPicPr preferRelativeResize="0"/>
          <p:nvPr/>
        </p:nvPicPr>
        <p:blipFill rotWithShape="1">
          <a:blip r:embed="rId4">
            <a:alphaModFix/>
          </a:blip>
          <a:srcRect b="0" l="0" r="0" t="0"/>
          <a:stretch/>
        </p:blipFill>
        <p:spPr>
          <a:xfrm>
            <a:off x="0" y="4343400"/>
            <a:ext cx="9144000" cy="1219200"/>
          </a:xfrm>
          <a:prstGeom prst="rect">
            <a:avLst/>
          </a:prstGeom>
          <a:noFill/>
          <a:ln>
            <a:noFill/>
          </a:ln>
        </p:spPr>
      </p:pic>
      <p:sp>
        <p:nvSpPr>
          <p:cNvPr id="589" name="Google Shape;589;p7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6"/>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Forward DCT</a:t>
            </a:r>
            <a:endParaRPr/>
          </a:p>
        </p:txBody>
      </p:sp>
      <p:sp>
        <p:nvSpPr>
          <p:cNvPr id="595" name="Google Shape;595;p76"/>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96" name="Google Shape;596;p76"/>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597" name="Google Shape;597;p76"/>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598" name="Google Shape;598;p76"/>
          <p:cNvSpPr txBox="1"/>
          <p:nvPr/>
        </p:nvSpPr>
        <p:spPr>
          <a:xfrm>
            <a:off x="0" y="914400"/>
            <a:ext cx="8763000" cy="543242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All 64 values in the input matrix </a:t>
            </a:r>
            <a:r>
              <a:rPr b="0" i="1" lang="en-US" sz="2800" u="none">
                <a:solidFill>
                  <a:schemeClr val="dk1"/>
                </a:solidFill>
                <a:latin typeface="Times New Roman"/>
                <a:ea typeface="Times New Roman"/>
                <a:cs typeface="Times New Roman"/>
                <a:sym typeface="Times New Roman"/>
              </a:rPr>
              <a:t>P[x,y]</a:t>
            </a:r>
            <a:r>
              <a:rPr b="0" i="0" lang="en-US" sz="2800" u="none">
                <a:solidFill>
                  <a:schemeClr val="dk1"/>
                </a:solidFill>
                <a:latin typeface="Times New Roman"/>
                <a:ea typeface="Times New Roman"/>
                <a:cs typeface="Times New Roman"/>
                <a:sym typeface="Times New Roman"/>
              </a:rPr>
              <a:t> contribute to each entry in the transformed matrix </a:t>
            </a:r>
            <a:r>
              <a:rPr b="0" i="1" lang="en-US" sz="2800" u="none">
                <a:solidFill>
                  <a:schemeClr val="dk1"/>
                </a:solidFill>
                <a:latin typeface="Times New Roman"/>
                <a:ea typeface="Times New Roman"/>
                <a:cs typeface="Times New Roman"/>
                <a:sym typeface="Times New Roman"/>
              </a:rPr>
              <a:t>F[i,j]</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For </a:t>
            </a:r>
            <a:r>
              <a:rPr b="0" i="1" lang="en-US" sz="2800" u="none">
                <a:solidFill>
                  <a:schemeClr val="dk1"/>
                </a:solidFill>
                <a:latin typeface="Times New Roman"/>
                <a:ea typeface="Times New Roman"/>
                <a:cs typeface="Times New Roman"/>
                <a:sym typeface="Times New Roman"/>
              </a:rPr>
              <a:t>i = j = 0</a:t>
            </a:r>
            <a:r>
              <a:rPr b="0" i="0" lang="en-US" sz="2800" u="none">
                <a:solidFill>
                  <a:schemeClr val="dk1"/>
                </a:solidFill>
                <a:latin typeface="Times New Roman"/>
                <a:ea typeface="Times New Roman"/>
                <a:cs typeface="Times New Roman"/>
                <a:sym typeface="Times New Roman"/>
              </a:rPr>
              <a:t> the two cosine terms are 0 and hence the value in the location </a:t>
            </a:r>
            <a:r>
              <a:rPr b="0" i="1" lang="en-US" sz="2800" u="none">
                <a:solidFill>
                  <a:schemeClr val="dk1"/>
                </a:solidFill>
                <a:latin typeface="Times New Roman"/>
                <a:ea typeface="Times New Roman"/>
                <a:cs typeface="Times New Roman"/>
                <a:sym typeface="Times New Roman"/>
              </a:rPr>
              <a:t>F[0,0]</a:t>
            </a:r>
            <a:r>
              <a:rPr b="0" i="0" lang="en-US" sz="2800" u="none">
                <a:solidFill>
                  <a:schemeClr val="dk1"/>
                </a:solidFill>
                <a:latin typeface="Times New Roman"/>
                <a:ea typeface="Times New Roman"/>
                <a:cs typeface="Times New Roman"/>
                <a:sym typeface="Times New Roman"/>
              </a:rPr>
              <a:t> of the transformed matrix is simply a function of the summation of all the values in the input matrix</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This is the mean of all 64 values in the matrix and is known as the </a:t>
            </a:r>
            <a:r>
              <a:rPr b="1" i="0" lang="en-US" sz="2800" u="none">
                <a:solidFill>
                  <a:schemeClr val="dk1"/>
                </a:solidFill>
                <a:latin typeface="Times New Roman"/>
                <a:ea typeface="Times New Roman"/>
                <a:cs typeface="Times New Roman"/>
                <a:sym typeface="Times New Roman"/>
              </a:rPr>
              <a:t>DC coefficient</a:t>
            </a:r>
            <a:endParaRPr/>
          </a:p>
          <a:p>
            <a:pPr indent="-177800" lvl="0" marL="0" marR="0" rtl="0" algn="l">
              <a:lnSpc>
                <a:spcPct val="100000"/>
              </a:lnSpc>
              <a:spcBef>
                <a:spcPts val="140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Since the values in all the other locations of the transformed matrix have a frequency coefficient associated with them they are known as </a:t>
            </a:r>
            <a:r>
              <a:rPr b="1" i="0" lang="en-US" sz="2800" u="none">
                <a:solidFill>
                  <a:schemeClr val="dk1"/>
                </a:solidFill>
                <a:latin typeface="Times New Roman"/>
                <a:ea typeface="Times New Roman"/>
                <a:cs typeface="Times New Roman"/>
                <a:sym typeface="Times New Roman"/>
              </a:rPr>
              <a:t>AC coefficients</a:t>
            </a:r>
            <a:endParaRPr/>
          </a:p>
        </p:txBody>
      </p:sp>
      <p:pic>
        <p:nvPicPr>
          <p:cNvPr id="599" name="Google Shape;599;p76"/>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600" name="Google Shape;600;p7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7"/>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Forward DCT</a:t>
            </a:r>
            <a:endParaRPr/>
          </a:p>
        </p:txBody>
      </p:sp>
      <p:sp>
        <p:nvSpPr>
          <p:cNvPr id="606" name="Google Shape;606;p77"/>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07" name="Google Shape;607;p77"/>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608" name="Google Shape;608;p77"/>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609" name="Google Shape;609;p77"/>
          <p:cNvSpPr txBox="1"/>
          <p:nvPr/>
        </p:nvSpPr>
        <p:spPr>
          <a:xfrm>
            <a:off x="0" y="914400"/>
            <a:ext cx="8763000" cy="372427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for </a:t>
            </a:r>
            <a:r>
              <a:rPr b="0" i="1" lang="en-US" sz="2800" u="none">
                <a:solidFill>
                  <a:schemeClr val="dk1"/>
                </a:solidFill>
                <a:latin typeface="Times New Roman"/>
                <a:ea typeface="Times New Roman"/>
                <a:cs typeface="Times New Roman"/>
                <a:sym typeface="Times New Roman"/>
              </a:rPr>
              <a:t>j = 0</a:t>
            </a:r>
            <a:r>
              <a:rPr b="0" i="0" lang="en-US" sz="2800" u="none">
                <a:solidFill>
                  <a:schemeClr val="dk1"/>
                </a:solidFill>
                <a:latin typeface="Times New Roman"/>
                <a:ea typeface="Times New Roman"/>
                <a:cs typeface="Times New Roman"/>
                <a:sym typeface="Times New Roman"/>
              </a:rPr>
              <a:t> only the horizontal frequency coefficients are present</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for </a:t>
            </a:r>
            <a:r>
              <a:rPr b="0" i="1" lang="en-US" sz="2800" u="none">
                <a:solidFill>
                  <a:schemeClr val="dk1"/>
                </a:solidFill>
                <a:latin typeface="Times New Roman"/>
                <a:ea typeface="Times New Roman"/>
                <a:cs typeface="Times New Roman"/>
                <a:sym typeface="Times New Roman"/>
              </a:rPr>
              <a:t>i = 0</a:t>
            </a:r>
            <a:r>
              <a:rPr b="0" i="0" lang="en-US" sz="2800" u="none">
                <a:solidFill>
                  <a:schemeClr val="dk1"/>
                </a:solidFill>
                <a:latin typeface="Times New Roman"/>
                <a:ea typeface="Times New Roman"/>
                <a:cs typeface="Times New Roman"/>
                <a:sym typeface="Times New Roman"/>
              </a:rPr>
              <a:t> only the vertical frequency components are present</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For all the other locations both the horizontal and vertical frequency coefficients are present</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610" name="Google Shape;610;p77"/>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611" name="Google Shape;611;p7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8"/>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Image Preparation</a:t>
            </a:r>
            <a:endParaRPr/>
          </a:p>
        </p:txBody>
      </p:sp>
      <p:sp>
        <p:nvSpPr>
          <p:cNvPr id="617" name="Google Shape;617;p78"/>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18" name="Google Shape;618;p78"/>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619" name="Google Shape;619;p78"/>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620" name="Google Shape;620;p78"/>
          <p:cNvPicPr preferRelativeResize="0"/>
          <p:nvPr/>
        </p:nvPicPr>
        <p:blipFill rotWithShape="1">
          <a:blip r:embed="rId3">
            <a:alphaModFix/>
          </a:blip>
          <a:srcRect b="0" l="0" r="0" t="0"/>
          <a:stretch/>
        </p:blipFill>
        <p:spPr>
          <a:xfrm>
            <a:off x="1295400" y="762000"/>
            <a:ext cx="6948487" cy="4510087"/>
          </a:xfrm>
          <a:prstGeom prst="rect">
            <a:avLst/>
          </a:prstGeom>
          <a:noFill/>
          <a:ln>
            <a:noFill/>
          </a:ln>
        </p:spPr>
      </p:pic>
      <p:sp>
        <p:nvSpPr>
          <p:cNvPr id="621" name="Google Shape;621;p7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9"/>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Quantization</a:t>
            </a:r>
            <a:endParaRPr/>
          </a:p>
        </p:txBody>
      </p:sp>
      <p:sp>
        <p:nvSpPr>
          <p:cNvPr id="627" name="Google Shape;627;p79"/>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28" name="Google Shape;628;p79"/>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629" name="Google Shape;629;p79"/>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630" name="Google Shape;630;p79"/>
          <p:cNvSpPr txBox="1"/>
          <p:nvPr/>
        </p:nvSpPr>
        <p:spPr>
          <a:xfrm>
            <a:off x="0" y="533400"/>
            <a:ext cx="8763000" cy="627856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a:r>
            <a:r>
              <a:rPr b="0" i="0" lang="en-US" sz="2700" u="none">
                <a:solidFill>
                  <a:schemeClr val="dk1"/>
                </a:solidFill>
                <a:latin typeface="Times New Roman"/>
                <a:ea typeface="Times New Roman"/>
                <a:cs typeface="Times New Roman"/>
                <a:sym typeface="Times New Roman"/>
              </a:rPr>
              <a:t>Using DCT there is very little loss of information during the DCT phase</a:t>
            </a:r>
            <a:endParaRPr/>
          </a:p>
          <a:p>
            <a:pPr indent="-171450" lvl="0" marL="0" marR="0" rtl="0" algn="l">
              <a:lnSpc>
                <a:spcPct val="100000"/>
              </a:lnSpc>
              <a:spcBef>
                <a:spcPts val="1350"/>
              </a:spcBef>
              <a:spcAft>
                <a:spcPts val="0"/>
              </a:spcAft>
              <a:buClr>
                <a:schemeClr val="dk1"/>
              </a:buClr>
              <a:buSzPts val="2700"/>
              <a:buFont typeface="Times New Roman"/>
              <a:buChar char="•"/>
            </a:pPr>
            <a:r>
              <a:rPr b="0" i="0" lang="en-US" sz="2700" u="none">
                <a:solidFill>
                  <a:schemeClr val="dk1"/>
                </a:solidFill>
                <a:latin typeface="Times New Roman"/>
                <a:ea typeface="Times New Roman"/>
                <a:cs typeface="Times New Roman"/>
                <a:sym typeface="Times New Roman"/>
              </a:rPr>
              <a:t> The losses are due to the use of fixed point arithmetic </a:t>
            </a:r>
            <a:endParaRPr/>
          </a:p>
          <a:p>
            <a:pPr indent="-171450" lvl="0" marL="0" marR="0" rtl="0" algn="l">
              <a:lnSpc>
                <a:spcPct val="100000"/>
              </a:lnSpc>
              <a:spcBef>
                <a:spcPts val="1350"/>
              </a:spcBef>
              <a:spcAft>
                <a:spcPts val="0"/>
              </a:spcAft>
              <a:buClr>
                <a:schemeClr val="dk1"/>
              </a:buClr>
              <a:buSzPts val="2700"/>
              <a:buFont typeface="Times New Roman"/>
              <a:buChar char="•"/>
            </a:pPr>
            <a:r>
              <a:rPr b="0" i="0" lang="en-US" sz="2700" u="none">
                <a:solidFill>
                  <a:schemeClr val="dk1"/>
                </a:solidFill>
                <a:latin typeface="Times New Roman"/>
                <a:ea typeface="Times New Roman"/>
                <a:cs typeface="Times New Roman"/>
                <a:sym typeface="Times New Roman"/>
              </a:rPr>
              <a:t> The main source of information loss occurs during the quantization and entropy encoding stages where the compression takes place</a:t>
            </a:r>
            <a:endParaRPr/>
          </a:p>
          <a:p>
            <a:pPr indent="-171450" lvl="0" marL="0" marR="0" rtl="0" algn="l">
              <a:lnSpc>
                <a:spcPct val="100000"/>
              </a:lnSpc>
              <a:spcBef>
                <a:spcPts val="1350"/>
              </a:spcBef>
              <a:spcAft>
                <a:spcPts val="0"/>
              </a:spcAft>
              <a:buClr>
                <a:schemeClr val="dk1"/>
              </a:buClr>
              <a:buSzPts val="2700"/>
              <a:buFont typeface="Times New Roman"/>
              <a:buChar char="•"/>
            </a:pPr>
            <a:r>
              <a:rPr b="0" i="0" lang="en-US" sz="2700" u="none">
                <a:solidFill>
                  <a:schemeClr val="dk1"/>
                </a:solidFill>
                <a:latin typeface="Times New Roman"/>
                <a:ea typeface="Times New Roman"/>
                <a:cs typeface="Times New Roman"/>
                <a:sym typeface="Times New Roman"/>
              </a:rPr>
              <a:t> The human eye responds primarily to the DC coefficient and the lower frequency coefficients (The higher frequency coefficients below a certain threshold will not be detected by the human eye)</a:t>
            </a:r>
            <a:endParaRPr/>
          </a:p>
          <a:p>
            <a:pPr indent="-171450" lvl="0" marL="0" marR="0" rtl="0" algn="l">
              <a:lnSpc>
                <a:spcPct val="100000"/>
              </a:lnSpc>
              <a:spcBef>
                <a:spcPts val="1350"/>
              </a:spcBef>
              <a:spcAft>
                <a:spcPts val="0"/>
              </a:spcAft>
              <a:buClr>
                <a:schemeClr val="dk1"/>
              </a:buClr>
              <a:buSzPts val="2700"/>
              <a:buFont typeface="Times New Roman"/>
              <a:buChar char="•"/>
            </a:pPr>
            <a:r>
              <a:rPr b="0" i="0" lang="en-US" sz="2700" u="none">
                <a:solidFill>
                  <a:schemeClr val="dk1"/>
                </a:solidFill>
                <a:latin typeface="Times New Roman"/>
                <a:ea typeface="Times New Roman"/>
                <a:cs typeface="Times New Roman"/>
                <a:sym typeface="Times New Roman"/>
              </a:rPr>
              <a:t>  This property is exploited by dropping the spatial frequency coefficients in the transformed matrix (dropped coefficients cannot be retrieved during decoding)</a:t>
            </a:r>
            <a:endParaRPr/>
          </a:p>
        </p:txBody>
      </p:sp>
      <p:pic>
        <p:nvPicPr>
          <p:cNvPr id="631" name="Google Shape;631;p79"/>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632" name="Google Shape;632;p7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0"/>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Quantization</a:t>
            </a:r>
            <a:endParaRPr/>
          </a:p>
        </p:txBody>
      </p:sp>
      <p:sp>
        <p:nvSpPr>
          <p:cNvPr id="638" name="Google Shape;638;p80"/>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39" name="Google Shape;639;p80"/>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640" name="Google Shape;640;p80"/>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641" name="Google Shape;641;p80"/>
          <p:cNvSpPr txBox="1"/>
          <p:nvPr/>
        </p:nvSpPr>
        <p:spPr>
          <a:xfrm>
            <a:off x="0" y="533400"/>
            <a:ext cx="8763000" cy="564515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 addition to classifying the spatial frequency components the quantization process aims to reduce the size of the DC and AC coefficients so that less bandwidth is required for their transmission (by using a divisor)</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sensitivity of the eye varies with spatial frequency and hence the amplitude threshold below which the eye will detect a particular frequency also varies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threshold values vary for each of the 64 DCT coefficients and these are held in a 2-D matrix known as the </a:t>
            </a:r>
            <a:r>
              <a:rPr b="1" i="0" lang="en-US" sz="2800" u="none">
                <a:solidFill>
                  <a:schemeClr val="dk1"/>
                </a:solidFill>
                <a:latin typeface="Times New Roman"/>
                <a:ea typeface="Times New Roman"/>
                <a:cs typeface="Times New Roman"/>
                <a:sym typeface="Times New Roman"/>
              </a:rPr>
              <a:t>quantization table </a:t>
            </a:r>
            <a:r>
              <a:rPr b="0" i="0" lang="en-US" sz="2800" u="none">
                <a:solidFill>
                  <a:schemeClr val="dk1"/>
                </a:solidFill>
                <a:latin typeface="Times New Roman"/>
                <a:ea typeface="Times New Roman"/>
                <a:cs typeface="Times New Roman"/>
                <a:sym typeface="Times New Roman"/>
              </a:rPr>
              <a:t>with the threshold value to be used with a particular DCT coefficient in the corresponding position in the matrix</a:t>
            </a:r>
            <a:endParaRPr/>
          </a:p>
        </p:txBody>
      </p:sp>
      <p:pic>
        <p:nvPicPr>
          <p:cNvPr id="642" name="Google Shape;642;p80"/>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643" name="Google Shape;643;p8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1"/>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Quantization</a:t>
            </a:r>
            <a:endParaRPr/>
          </a:p>
        </p:txBody>
      </p:sp>
      <p:sp>
        <p:nvSpPr>
          <p:cNvPr id="649" name="Google Shape;649;p81"/>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50" name="Google Shape;650;p81"/>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651" name="Google Shape;651;p81"/>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652" name="Google Shape;652;p81"/>
          <p:cNvSpPr txBox="1"/>
          <p:nvPr/>
        </p:nvSpPr>
        <p:spPr>
          <a:xfrm>
            <a:off x="0" y="533400"/>
            <a:ext cx="8763000" cy="393700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choice of threshold value is a compromise between the level of compression that is required and the resulting amount of information loss that is acceptable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JPEG standard has two quantization tables for the luminance and the chrominance coefficients. However, customized tables are allowed and can be sent with the compressed image</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653" name="Google Shape;653;p81"/>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654" name="Google Shape;654;p8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5565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Prefix property</a:t>
            </a:r>
            <a:endParaRPr/>
          </a:p>
        </p:txBody>
      </p:sp>
      <p:sp>
        <p:nvSpPr>
          <p:cNvPr id="135" name="Google Shape;135;p19"/>
          <p:cNvSpPr txBox="1"/>
          <p:nvPr>
            <p:ph idx="1" type="body"/>
          </p:nvPr>
        </p:nvSpPr>
        <p:spPr>
          <a:xfrm>
            <a:off x="0" y="1341437"/>
            <a:ext cx="8748712"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It is necessary to ensure that a shorter codeword in the set does not form the start of a longer code word</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 otherwise the decoder will interpret the string on the wrong codeword boundaries.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A code word set that avoids this happening is said to process the prefix property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 eg. Code words that have this property is Huffman encoding algorithm.</a:t>
            </a:r>
            <a:endParaRPr/>
          </a:p>
        </p:txBody>
      </p:sp>
      <p:sp>
        <p:nvSpPr>
          <p:cNvPr id="136" name="Google Shape;136;p1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82"/>
          <p:cNvSpPr txBox="1"/>
          <p:nvPr>
            <p:ph type="title"/>
          </p:nvPr>
        </p:nvSpPr>
        <p:spPr>
          <a:xfrm>
            <a:off x="609600" y="3810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Example computation of a set of quantized DCT coefficients</a:t>
            </a:r>
            <a:endParaRPr/>
          </a:p>
        </p:txBody>
      </p:sp>
      <p:sp>
        <p:nvSpPr>
          <p:cNvPr id="660" name="Google Shape;660;p82"/>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61" name="Google Shape;661;p82"/>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662" name="Google Shape;662;p82"/>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663" name="Google Shape;663;p82"/>
          <p:cNvPicPr preferRelativeResize="0"/>
          <p:nvPr/>
        </p:nvPicPr>
        <p:blipFill rotWithShape="1">
          <a:blip r:embed="rId3">
            <a:alphaModFix/>
          </a:blip>
          <a:srcRect b="0" l="0" r="0" t="0"/>
          <a:stretch/>
        </p:blipFill>
        <p:spPr>
          <a:xfrm>
            <a:off x="685800" y="1524000"/>
            <a:ext cx="7391400" cy="4419600"/>
          </a:xfrm>
          <a:prstGeom prst="rect">
            <a:avLst/>
          </a:prstGeom>
          <a:noFill/>
          <a:ln>
            <a:noFill/>
          </a:ln>
        </p:spPr>
      </p:pic>
      <p:sp>
        <p:nvSpPr>
          <p:cNvPr id="664" name="Google Shape;664;p8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3"/>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Quantization</a:t>
            </a:r>
            <a:endParaRPr/>
          </a:p>
        </p:txBody>
      </p:sp>
      <p:sp>
        <p:nvSpPr>
          <p:cNvPr id="670" name="Google Shape;670;p83"/>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71" name="Google Shape;671;p83"/>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672" name="Google Shape;672;p83"/>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673" name="Google Shape;673;p83"/>
          <p:cNvSpPr txBox="1"/>
          <p:nvPr/>
        </p:nvSpPr>
        <p:spPr>
          <a:xfrm>
            <a:off x="0" y="762000"/>
            <a:ext cx="8763000" cy="436562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From the </a:t>
            </a:r>
            <a:r>
              <a:rPr b="0" i="1" lang="en-US" sz="2800" u="none">
                <a:solidFill>
                  <a:schemeClr val="dk1"/>
                </a:solidFill>
                <a:latin typeface="Times New Roman"/>
                <a:ea typeface="Times New Roman"/>
                <a:cs typeface="Times New Roman"/>
                <a:sym typeface="Times New Roman"/>
              </a:rPr>
              <a:t>quantization table</a:t>
            </a:r>
            <a:r>
              <a:rPr b="0" i="0" lang="en-US" sz="2800" u="none">
                <a:solidFill>
                  <a:schemeClr val="dk1"/>
                </a:solidFill>
                <a:latin typeface="Times New Roman"/>
                <a:ea typeface="Times New Roman"/>
                <a:cs typeface="Times New Roman"/>
                <a:sym typeface="Times New Roman"/>
              </a:rPr>
              <a:t> and the </a:t>
            </a:r>
            <a:r>
              <a:rPr b="0" i="1" lang="en-US" sz="2800" u="none">
                <a:solidFill>
                  <a:schemeClr val="dk1"/>
                </a:solidFill>
                <a:latin typeface="Times New Roman"/>
                <a:ea typeface="Times New Roman"/>
                <a:cs typeface="Times New Roman"/>
                <a:sym typeface="Times New Roman"/>
              </a:rPr>
              <a:t>DCT and quantization</a:t>
            </a:r>
            <a:r>
              <a:rPr b="0" i="0" lang="en-US" sz="2800" u="none">
                <a:solidFill>
                  <a:schemeClr val="dk1"/>
                </a:solidFill>
                <a:latin typeface="Times New Roman"/>
                <a:ea typeface="Times New Roman"/>
                <a:cs typeface="Times New Roman"/>
                <a:sym typeface="Times New Roman"/>
              </a:rPr>
              <a:t> </a:t>
            </a:r>
            <a:r>
              <a:rPr b="0" i="1" lang="en-US" sz="2800" u="none">
                <a:solidFill>
                  <a:schemeClr val="dk1"/>
                </a:solidFill>
                <a:latin typeface="Times New Roman"/>
                <a:ea typeface="Times New Roman"/>
                <a:cs typeface="Times New Roman"/>
                <a:sym typeface="Times New Roman"/>
              </a:rPr>
              <a:t>coefficents </a:t>
            </a:r>
            <a:r>
              <a:rPr b="0" i="0" lang="en-US" sz="2800" u="none">
                <a:solidFill>
                  <a:schemeClr val="dk1"/>
                </a:solidFill>
                <a:latin typeface="Times New Roman"/>
                <a:ea typeface="Times New Roman"/>
                <a:cs typeface="Times New Roman"/>
                <a:sym typeface="Times New Roman"/>
              </a:rPr>
              <a:t>number of observations can be made:</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The computation of the quantized coefficients involves rounding the quotients to the nearest integer value</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The threshold values used,  increase in magnitude with increasing spatial frequency</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The DC coefficient in the transformed matrix is largest</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Many of the higher frequency coefficients are zero</a:t>
            </a:r>
            <a:endParaRPr/>
          </a:p>
        </p:txBody>
      </p:sp>
      <p:pic>
        <p:nvPicPr>
          <p:cNvPr id="674" name="Google Shape;674;p83"/>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675" name="Google Shape;675;p8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4"/>
          <p:cNvSpPr txBox="1"/>
          <p:nvPr>
            <p:ph type="title"/>
          </p:nvPr>
        </p:nvSpPr>
        <p:spPr>
          <a:xfrm>
            <a:off x="533400" y="0"/>
            <a:ext cx="7772400" cy="476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Entropy Encoding</a:t>
            </a:r>
            <a:endParaRPr/>
          </a:p>
        </p:txBody>
      </p:sp>
      <p:sp>
        <p:nvSpPr>
          <p:cNvPr id="681" name="Google Shape;681;p84"/>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82" name="Google Shape;682;p84"/>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683" name="Google Shape;683;p84"/>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684" name="Google Shape;684;p84"/>
          <p:cNvSpPr txBox="1"/>
          <p:nvPr/>
        </p:nvSpPr>
        <p:spPr>
          <a:xfrm>
            <a:off x="323850" y="476250"/>
            <a:ext cx="8388350" cy="775017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a:r>
            <a:r>
              <a:rPr b="0" i="1" lang="en-US" sz="2600" u="none">
                <a:solidFill>
                  <a:schemeClr val="dk1"/>
                </a:solidFill>
                <a:latin typeface="Times New Roman"/>
                <a:ea typeface="Times New Roman"/>
                <a:cs typeface="Times New Roman"/>
                <a:sym typeface="Times New Roman"/>
              </a:rPr>
              <a:t>Entropy encoding consists of four stages</a:t>
            </a:r>
            <a:endParaRPr/>
          </a:p>
          <a:p>
            <a:pPr indent="0" lvl="0" marL="0" marR="0" rtl="0" algn="l">
              <a:lnSpc>
                <a:spcPct val="85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Vectoring</a:t>
            </a:r>
            <a:r>
              <a:rPr b="0" i="1"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Times New Roman"/>
                <a:ea typeface="Times New Roman"/>
                <a:cs typeface="Times New Roman"/>
                <a:sym typeface="Times New Roman"/>
              </a:rPr>
              <a:t> The entropy encoding operates on a one-dimensional string of values (vector). However the output of the quantization is a 2-D matrix and hence this has to be represented in a 1-D form. This is known as vectoring</a:t>
            </a:r>
            <a:endParaRPr/>
          </a:p>
          <a:p>
            <a:pPr indent="0" lvl="0" marL="0" marR="0" rtl="0" algn="l">
              <a:lnSpc>
                <a:spcPct val="85000"/>
              </a:lnSpc>
              <a:spcBef>
                <a:spcPts val="140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Differential encoding</a:t>
            </a:r>
            <a:r>
              <a:rPr b="0" i="0" lang="en-US" sz="2600" u="none">
                <a:solidFill>
                  <a:schemeClr val="dk1"/>
                </a:solidFill>
                <a:latin typeface="Times New Roman"/>
                <a:ea typeface="Times New Roman"/>
                <a:cs typeface="Times New Roman"/>
                <a:sym typeface="Times New Roman"/>
              </a:rPr>
              <a:t> – In this section only the difference in magnitude of the DC coefficient in a quantized block relative to the value in the preceding block is encoded. This will reduce the number of bits required to encode the relatively large magnitude</a:t>
            </a:r>
            <a:endParaRPr/>
          </a:p>
          <a:p>
            <a:pPr indent="0" lvl="0" marL="0" marR="0" rtl="0" algn="l">
              <a:lnSpc>
                <a:spcPct val="85000"/>
              </a:lnSpc>
              <a:spcBef>
                <a:spcPts val="130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The difference values are then encoded in the form </a:t>
            </a:r>
            <a:r>
              <a:rPr b="0" i="1" lang="en-US" sz="2600" u="none">
                <a:solidFill>
                  <a:schemeClr val="dk1"/>
                </a:solidFill>
                <a:latin typeface="Times New Roman"/>
                <a:ea typeface="Times New Roman"/>
                <a:cs typeface="Times New Roman"/>
                <a:sym typeface="Times New Roman"/>
              </a:rPr>
              <a:t>(SSS, value) SSS indicates the number of bits needed and actual bits that represent the value</a:t>
            </a:r>
            <a:endParaRPr/>
          </a:p>
          <a:p>
            <a:pPr indent="0" lvl="0" marL="0" marR="0" rtl="0" algn="l">
              <a:lnSpc>
                <a:spcPct val="85000"/>
              </a:lnSpc>
              <a:spcBef>
                <a:spcPts val="130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e.g: if the sequence of DC coefficients in consecutive quantized blocks was:  12, 13, 11, 11, 10, --- the difference values will be 12, 1, -2, 0, -1</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685" name="Google Shape;685;p84"/>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686" name="Google Shape;686;p8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85"/>
          <p:cNvSpPr txBox="1"/>
          <p:nvPr>
            <p:ph type="title"/>
          </p:nvPr>
        </p:nvSpPr>
        <p:spPr>
          <a:xfrm>
            <a:off x="609600" y="3810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Vectoring using Zig-Zag scan</a:t>
            </a:r>
            <a:endParaRPr/>
          </a:p>
        </p:txBody>
      </p:sp>
      <p:sp>
        <p:nvSpPr>
          <p:cNvPr id="692" name="Google Shape;692;p85"/>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93" name="Google Shape;693;p85"/>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694" name="Google Shape;694;p85"/>
          <p:cNvSpPr txBox="1"/>
          <p:nvPr/>
        </p:nvSpPr>
        <p:spPr>
          <a:xfrm>
            <a:off x="8382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695" name="Google Shape;695;p85"/>
          <p:cNvSpPr txBox="1"/>
          <p:nvPr/>
        </p:nvSpPr>
        <p:spPr>
          <a:xfrm>
            <a:off x="457200" y="4800600"/>
            <a:ext cx="7924800" cy="137318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 order to exploit the presence of the large number of zeros in the quantized matrix, a zig-zag of the matrix is used </a:t>
            </a:r>
            <a:endParaRPr/>
          </a:p>
        </p:txBody>
      </p:sp>
      <p:pic>
        <p:nvPicPr>
          <p:cNvPr id="696" name="Google Shape;696;p85"/>
          <p:cNvPicPr preferRelativeResize="0"/>
          <p:nvPr/>
        </p:nvPicPr>
        <p:blipFill rotWithShape="1">
          <a:blip r:embed="rId3">
            <a:alphaModFix/>
          </a:blip>
          <a:srcRect b="0" l="0" r="0" t="0"/>
          <a:stretch/>
        </p:blipFill>
        <p:spPr>
          <a:xfrm>
            <a:off x="1447800" y="1371600"/>
            <a:ext cx="6086475" cy="2514600"/>
          </a:xfrm>
          <a:prstGeom prst="rect">
            <a:avLst/>
          </a:prstGeom>
          <a:noFill/>
          <a:ln>
            <a:noFill/>
          </a:ln>
        </p:spPr>
      </p:pic>
      <p:pic>
        <p:nvPicPr>
          <p:cNvPr id="697" name="Google Shape;697;p85"/>
          <p:cNvPicPr preferRelativeResize="0"/>
          <p:nvPr/>
        </p:nvPicPr>
        <p:blipFill rotWithShape="1">
          <a:blip r:embed="rId4">
            <a:alphaModFix/>
          </a:blip>
          <a:srcRect b="0" l="0" r="0" t="0"/>
          <a:stretch/>
        </p:blipFill>
        <p:spPr>
          <a:xfrm>
            <a:off x="1752600" y="3810000"/>
            <a:ext cx="5762625" cy="1095375"/>
          </a:xfrm>
          <a:prstGeom prst="rect">
            <a:avLst/>
          </a:prstGeom>
          <a:noFill/>
          <a:ln>
            <a:noFill/>
          </a:ln>
        </p:spPr>
      </p:pic>
      <p:sp>
        <p:nvSpPr>
          <p:cNvPr id="698" name="Google Shape;698;p8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6"/>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run length encoding</a:t>
            </a:r>
            <a:br>
              <a:rPr b="1" i="0" lang="en-US" sz="3200" u="none">
                <a:solidFill>
                  <a:schemeClr val="dk2"/>
                </a:solidFill>
                <a:latin typeface="Times New Roman"/>
                <a:ea typeface="Times New Roman"/>
                <a:cs typeface="Times New Roman"/>
                <a:sym typeface="Times New Roman"/>
              </a:rPr>
            </a:br>
            <a:endParaRPr/>
          </a:p>
        </p:txBody>
      </p:sp>
      <p:sp>
        <p:nvSpPr>
          <p:cNvPr id="704" name="Google Shape;704;p86"/>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705" name="Google Shape;705;p86"/>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706" name="Google Shape;706;p86"/>
          <p:cNvSpPr txBox="1"/>
          <p:nvPr/>
        </p:nvSpPr>
        <p:spPr>
          <a:xfrm>
            <a:off x="533400" y="51054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707" name="Google Shape;707;p86"/>
          <p:cNvSpPr txBox="1"/>
          <p:nvPr/>
        </p:nvSpPr>
        <p:spPr>
          <a:xfrm>
            <a:off x="0" y="762000"/>
            <a:ext cx="8763000" cy="428942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a:r>
            <a:r>
              <a:rPr b="0" i="0" lang="en-US" sz="2600" u="none">
                <a:solidFill>
                  <a:schemeClr val="dk1"/>
                </a:solidFill>
                <a:latin typeface="Times New Roman"/>
                <a:ea typeface="Times New Roman"/>
                <a:cs typeface="Times New Roman"/>
                <a:sym typeface="Times New Roman"/>
              </a:rPr>
              <a:t>The remaining 63 values in the vector are the AC coefficients</a:t>
            </a:r>
            <a:endParaRPr/>
          </a:p>
          <a:p>
            <a:pPr indent="-165100" lvl="0" marL="0" marR="0" rtl="0" algn="l">
              <a:lnSpc>
                <a:spcPct val="100000"/>
              </a:lnSpc>
              <a:spcBef>
                <a:spcPts val="130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 Because of the large number of 0’s in the AC coefficients they are encoded as string of pairs of values</a:t>
            </a:r>
            <a:endParaRPr/>
          </a:p>
          <a:p>
            <a:pPr indent="-165100" lvl="0" marL="0" marR="0" rtl="0" algn="l">
              <a:lnSpc>
                <a:spcPct val="100000"/>
              </a:lnSpc>
              <a:spcBef>
                <a:spcPts val="140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 Each pair is made up of (</a:t>
            </a:r>
            <a:r>
              <a:rPr b="0" i="1" lang="en-US" sz="2600" u="none">
                <a:solidFill>
                  <a:schemeClr val="dk1"/>
                </a:solidFill>
                <a:latin typeface="Times New Roman"/>
                <a:ea typeface="Times New Roman"/>
                <a:cs typeface="Times New Roman"/>
                <a:sym typeface="Times New Roman"/>
              </a:rPr>
              <a:t>skip, value</a:t>
            </a:r>
            <a:r>
              <a:rPr b="0" i="0" lang="en-US" sz="2600" u="none">
                <a:solidFill>
                  <a:schemeClr val="dk1"/>
                </a:solidFill>
                <a:latin typeface="Times New Roman"/>
                <a:ea typeface="Times New Roman"/>
                <a:cs typeface="Times New Roman"/>
                <a:sym typeface="Times New Roman"/>
              </a:rPr>
              <a:t>)</a:t>
            </a:r>
            <a:r>
              <a:rPr b="0" i="0" lang="en-US" sz="2800" u="none">
                <a:solidFill>
                  <a:schemeClr val="dk1"/>
                </a:solidFill>
                <a:latin typeface="Times New Roman"/>
                <a:ea typeface="Times New Roman"/>
                <a:cs typeface="Times New Roman"/>
                <a:sym typeface="Times New Roman"/>
              </a:rPr>
              <a:t> where </a:t>
            </a:r>
            <a:r>
              <a:rPr b="0" i="1" lang="en-US" sz="2800" u="none">
                <a:solidFill>
                  <a:schemeClr val="dk1"/>
                </a:solidFill>
                <a:latin typeface="Times New Roman"/>
                <a:ea typeface="Times New Roman"/>
                <a:cs typeface="Times New Roman"/>
                <a:sym typeface="Times New Roman"/>
              </a:rPr>
              <a:t>skip</a:t>
            </a:r>
            <a:r>
              <a:rPr b="0" i="0" lang="en-US" sz="2800" u="none">
                <a:solidFill>
                  <a:schemeClr val="dk1"/>
                </a:solidFill>
                <a:latin typeface="Times New Roman"/>
                <a:ea typeface="Times New Roman"/>
                <a:cs typeface="Times New Roman"/>
                <a:sym typeface="Times New Roman"/>
              </a:rPr>
              <a:t> is the number of zeros in the run and </a:t>
            </a:r>
            <a:r>
              <a:rPr b="0" i="1" lang="en-US" sz="2800" u="none">
                <a:solidFill>
                  <a:schemeClr val="dk1"/>
                </a:solidFill>
                <a:latin typeface="Times New Roman"/>
                <a:ea typeface="Times New Roman"/>
                <a:cs typeface="Times New Roman"/>
                <a:sym typeface="Times New Roman"/>
              </a:rPr>
              <a:t>value</a:t>
            </a:r>
            <a:r>
              <a:rPr b="0" i="0" lang="en-US" sz="2800" u="none">
                <a:solidFill>
                  <a:schemeClr val="dk1"/>
                </a:solidFill>
                <a:latin typeface="Times New Roman"/>
                <a:ea typeface="Times New Roman"/>
                <a:cs typeface="Times New Roman"/>
                <a:sym typeface="Times New Roman"/>
              </a:rPr>
              <a:t> is the next non-zero coefficient</a:t>
            </a:r>
            <a:endParaRPr/>
          </a:p>
          <a:p>
            <a:pPr indent="0" lvl="0" marL="0" marR="0" rtl="0" algn="l">
              <a:lnSpc>
                <a:spcPct val="100000"/>
              </a:lnSpc>
              <a:spcBef>
                <a:spcPts val="140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708" name="Google Shape;708;p86"/>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pic>
        <p:nvPicPr>
          <p:cNvPr id="709" name="Google Shape;709;p86"/>
          <p:cNvPicPr preferRelativeResize="0"/>
          <p:nvPr/>
        </p:nvPicPr>
        <p:blipFill rotWithShape="1">
          <a:blip r:embed="rId4">
            <a:alphaModFix/>
          </a:blip>
          <a:srcRect b="0" l="0" r="0" t="0"/>
          <a:stretch/>
        </p:blipFill>
        <p:spPr>
          <a:xfrm>
            <a:off x="1524000" y="3810000"/>
            <a:ext cx="5762625" cy="1095375"/>
          </a:xfrm>
          <a:prstGeom prst="rect">
            <a:avLst/>
          </a:prstGeom>
          <a:noFill/>
          <a:ln>
            <a:noFill/>
          </a:ln>
        </p:spPr>
      </p:pic>
      <p:sp>
        <p:nvSpPr>
          <p:cNvPr id="710" name="Google Shape;710;p86"/>
          <p:cNvSpPr txBox="1"/>
          <p:nvPr/>
        </p:nvSpPr>
        <p:spPr>
          <a:xfrm>
            <a:off x="228600" y="4876800"/>
            <a:ext cx="8305800" cy="1673225"/>
          </a:xfrm>
          <a:prstGeom prst="rect">
            <a:avLst/>
          </a:prstGeom>
          <a:noFill/>
          <a:ln>
            <a:noFill/>
          </a:ln>
        </p:spPr>
        <p:txBody>
          <a:bodyPr anchorCtr="0" anchor="t" bIns="45700" lIns="91425" spcFirstLastPara="1" rIns="91425" wrap="square" tIns="45700">
            <a:spAutoFit/>
          </a:bodyPr>
          <a:lstStyle/>
          <a:p>
            <a:pPr indent="-177800" lvl="0" marL="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above will be encoded as </a:t>
            </a:r>
            <a:endParaRPr/>
          </a:p>
          <a:p>
            <a:pPr indent="0" lvl="0" marL="0" marR="0" rtl="0" algn="l">
              <a:lnSpc>
                <a:spcPct val="9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0" i="1" lang="en-US" sz="2800" u="none">
                <a:solidFill>
                  <a:schemeClr val="dk1"/>
                </a:solidFill>
                <a:latin typeface="Times New Roman"/>
                <a:ea typeface="Times New Roman"/>
                <a:cs typeface="Times New Roman"/>
                <a:sym typeface="Times New Roman"/>
              </a:rPr>
              <a:t>(0,6) (0,7) (0,3)(0,3)(0,3) (0,2)(0,2)(0,2)(0,2)(0,0)</a:t>
            </a:r>
            <a:endParaRPr/>
          </a:p>
          <a:p>
            <a:pPr indent="0" lvl="0" marL="0" marR="0" rtl="0" algn="l">
              <a:lnSpc>
                <a:spcPct val="9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Final pair indicates the end of the string for this block</a:t>
            </a:r>
            <a:endParaRPr/>
          </a:p>
        </p:txBody>
      </p:sp>
      <p:sp>
        <p:nvSpPr>
          <p:cNvPr id="711" name="Google Shape;711;p8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7"/>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Huffman encoding</a:t>
            </a:r>
            <a:br>
              <a:rPr b="1" i="0" lang="en-US" sz="3200" u="none">
                <a:solidFill>
                  <a:schemeClr val="dk2"/>
                </a:solidFill>
                <a:latin typeface="Times New Roman"/>
                <a:ea typeface="Times New Roman"/>
                <a:cs typeface="Times New Roman"/>
                <a:sym typeface="Times New Roman"/>
              </a:rPr>
            </a:br>
            <a:endParaRPr/>
          </a:p>
        </p:txBody>
      </p:sp>
      <p:sp>
        <p:nvSpPr>
          <p:cNvPr id="717" name="Google Shape;717;p87"/>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718" name="Google Shape;718;p87"/>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719" name="Google Shape;719;p87"/>
          <p:cNvSpPr txBox="1"/>
          <p:nvPr/>
        </p:nvSpPr>
        <p:spPr>
          <a:xfrm>
            <a:off x="533400" y="51054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720" name="Google Shape;720;p87"/>
          <p:cNvSpPr txBox="1"/>
          <p:nvPr/>
        </p:nvSpPr>
        <p:spPr>
          <a:xfrm>
            <a:off x="0" y="762000"/>
            <a:ext cx="8763000" cy="393700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Significant levels of compression can be obtained by replacing long strings of binary digits by a string of much shorter codewords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length of each codeword is a function of its relative frequency of occurrence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Normally, a table of codewords is used with the set of codewords precomputed using the Huffman coding algorithm</a:t>
            </a:r>
            <a:endParaRPr/>
          </a:p>
        </p:txBody>
      </p:sp>
      <p:pic>
        <p:nvPicPr>
          <p:cNvPr id="721" name="Google Shape;721;p87"/>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722" name="Google Shape;722;p8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8"/>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Frame Building</a:t>
            </a:r>
            <a:br>
              <a:rPr b="1" i="0" lang="en-US" sz="3200" u="none">
                <a:solidFill>
                  <a:schemeClr val="dk2"/>
                </a:solidFill>
                <a:latin typeface="Times New Roman"/>
                <a:ea typeface="Times New Roman"/>
                <a:cs typeface="Times New Roman"/>
                <a:sym typeface="Times New Roman"/>
              </a:rPr>
            </a:br>
            <a:endParaRPr/>
          </a:p>
        </p:txBody>
      </p:sp>
      <p:sp>
        <p:nvSpPr>
          <p:cNvPr id="728" name="Google Shape;728;p88"/>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729" name="Google Shape;729;p88"/>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730" name="Google Shape;730;p88"/>
          <p:cNvSpPr txBox="1"/>
          <p:nvPr/>
        </p:nvSpPr>
        <p:spPr>
          <a:xfrm>
            <a:off x="533400" y="51054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731" name="Google Shape;731;p88"/>
          <p:cNvSpPr txBox="1"/>
          <p:nvPr/>
        </p:nvSpPr>
        <p:spPr>
          <a:xfrm>
            <a:off x="0" y="762000"/>
            <a:ext cx="8763000" cy="436403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In order for the remote computer to interpret all the different fields and tables that make up the bitstream it is necessary to delimit each field and set of table values in a defined way</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JPEG standard includes a definition of the structure of the total bitstream relating to a particular image/picture. This is known as a </a:t>
            </a:r>
            <a:r>
              <a:rPr b="1" i="1" lang="en-US" sz="2800" u="none">
                <a:solidFill>
                  <a:schemeClr val="dk1"/>
                </a:solidFill>
                <a:latin typeface="Times New Roman"/>
                <a:ea typeface="Times New Roman"/>
                <a:cs typeface="Times New Roman"/>
                <a:sym typeface="Times New Roman"/>
              </a:rPr>
              <a:t>frame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role of the frame builder is to </a:t>
            </a:r>
            <a:r>
              <a:rPr b="0" i="1" lang="en-US" sz="2800" u="none">
                <a:solidFill>
                  <a:schemeClr val="dk1"/>
                </a:solidFill>
                <a:latin typeface="Times New Roman"/>
                <a:ea typeface="Times New Roman"/>
                <a:cs typeface="Times New Roman"/>
                <a:sym typeface="Times New Roman"/>
              </a:rPr>
              <a:t>encapsulate</a:t>
            </a:r>
            <a:r>
              <a:rPr b="0" i="0" lang="en-US" sz="2800" u="none">
                <a:solidFill>
                  <a:schemeClr val="dk1"/>
                </a:solidFill>
                <a:latin typeface="Times New Roman"/>
                <a:ea typeface="Times New Roman"/>
                <a:cs typeface="Times New Roman"/>
                <a:sym typeface="Times New Roman"/>
              </a:rPr>
              <a:t> all the information relating to an encoded image/picture</a:t>
            </a:r>
            <a:endParaRPr/>
          </a:p>
        </p:txBody>
      </p:sp>
      <p:pic>
        <p:nvPicPr>
          <p:cNvPr id="732" name="Google Shape;732;p88"/>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733" name="Google Shape;733;p8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9"/>
          <p:cNvSpPr txBox="1"/>
          <p:nvPr>
            <p:ph type="title"/>
          </p:nvPr>
        </p:nvSpPr>
        <p:spPr>
          <a:xfrm>
            <a:off x="609600" y="3810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JPEG encoder</a:t>
            </a:r>
            <a:endParaRPr/>
          </a:p>
        </p:txBody>
      </p:sp>
      <p:sp>
        <p:nvSpPr>
          <p:cNvPr id="739" name="Google Shape;739;p89"/>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740" name="Google Shape;740;p89"/>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741" name="Google Shape;741;p89"/>
          <p:cNvSpPr txBox="1"/>
          <p:nvPr/>
        </p:nvSpPr>
        <p:spPr>
          <a:xfrm>
            <a:off x="3048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pic>
        <p:nvPicPr>
          <p:cNvPr id="742" name="Google Shape;742;p89"/>
          <p:cNvPicPr preferRelativeResize="0"/>
          <p:nvPr/>
        </p:nvPicPr>
        <p:blipFill rotWithShape="1">
          <a:blip r:embed="rId3">
            <a:alphaModFix/>
          </a:blip>
          <a:srcRect b="0" l="0" r="0" t="0"/>
          <a:stretch/>
        </p:blipFill>
        <p:spPr>
          <a:xfrm>
            <a:off x="762000" y="1143000"/>
            <a:ext cx="7620000" cy="5381625"/>
          </a:xfrm>
          <a:prstGeom prst="rect">
            <a:avLst/>
          </a:prstGeom>
          <a:noFill/>
          <a:ln>
            <a:noFill/>
          </a:ln>
        </p:spPr>
      </p:pic>
      <p:sp>
        <p:nvSpPr>
          <p:cNvPr id="743" name="Google Shape;743;p8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90"/>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Frame Building</a:t>
            </a:r>
            <a:br>
              <a:rPr b="1" i="0" lang="en-US" sz="3200" u="none">
                <a:solidFill>
                  <a:schemeClr val="dk2"/>
                </a:solidFill>
                <a:latin typeface="Times New Roman"/>
                <a:ea typeface="Times New Roman"/>
                <a:cs typeface="Times New Roman"/>
                <a:sym typeface="Times New Roman"/>
              </a:rPr>
            </a:br>
            <a:endParaRPr/>
          </a:p>
        </p:txBody>
      </p:sp>
      <p:sp>
        <p:nvSpPr>
          <p:cNvPr id="749" name="Google Shape;749;p90"/>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750" name="Google Shape;750;p90"/>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751" name="Google Shape;751;p90"/>
          <p:cNvSpPr txBox="1"/>
          <p:nvPr/>
        </p:nvSpPr>
        <p:spPr>
          <a:xfrm>
            <a:off x="533400" y="51054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752" name="Google Shape;752;p90"/>
          <p:cNvSpPr txBox="1"/>
          <p:nvPr/>
        </p:nvSpPr>
        <p:spPr>
          <a:xfrm>
            <a:off x="0" y="762000"/>
            <a:ext cx="8763000" cy="479266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the top level the complete frame-plus-header is encapsulated between a start-of-frame and an end-of-frame delimiter which allows the receiver to determine the start and end of all the information relating to a complete image</a:t>
            </a:r>
            <a:endParaRPr/>
          </a:p>
          <a:p>
            <a:pPr indent="-177800" lvl="0" marL="0" marR="0" rtl="0" algn="l">
              <a:lnSpc>
                <a:spcPct val="100000"/>
              </a:lnSpc>
              <a:spcBef>
                <a:spcPts val="1400"/>
              </a:spcBef>
              <a:spcAft>
                <a:spcPts val="0"/>
              </a:spcAft>
              <a:buClr>
                <a:schemeClr val="dk1"/>
              </a:buClr>
              <a:buSzPts val="2800"/>
              <a:buFont typeface="Times New Roman"/>
              <a:buChar char="•"/>
            </a:pPr>
            <a:r>
              <a:rPr b="1"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The frame header contains a number of fields</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 the overall width and height of the image in pixels</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the number and type of components (CLUT, R/G/B, Y/C</a:t>
            </a:r>
            <a:r>
              <a:rPr b="0" baseline="-25000" i="0" lang="en-US" sz="2800" u="none">
                <a:solidFill>
                  <a:schemeClr val="dk1"/>
                </a:solidFill>
                <a:latin typeface="Times New Roman"/>
                <a:ea typeface="Times New Roman"/>
                <a:cs typeface="Times New Roman"/>
                <a:sym typeface="Times New Roman"/>
              </a:rPr>
              <a:t>b</a:t>
            </a:r>
            <a:r>
              <a:rPr b="0" i="0" lang="en-US" sz="2800" u="none">
                <a:solidFill>
                  <a:schemeClr val="dk1"/>
                </a:solidFill>
                <a:latin typeface="Times New Roman"/>
                <a:ea typeface="Times New Roman"/>
                <a:cs typeface="Times New Roman"/>
                <a:sym typeface="Times New Roman"/>
              </a:rPr>
              <a:t>/C</a:t>
            </a:r>
            <a:r>
              <a:rPr b="0" baseline="-25000" i="0" lang="en-US" sz="2800" u="none">
                <a:solidFill>
                  <a:schemeClr val="dk1"/>
                </a:solidFill>
                <a:latin typeface="Times New Roman"/>
                <a:ea typeface="Times New Roman"/>
                <a:cs typeface="Times New Roman"/>
                <a:sym typeface="Times New Roman"/>
              </a:rPr>
              <a:t>r</a:t>
            </a:r>
            <a:r>
              <a:rPr b="0"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the digitization format used (4:2:2, 4:2:0 etc.) </a:t>
            </a:r>
            <a:endParaRPr/>
          </a:p>
        </p:txBody>
      </p:sp>
      <p:pic>
        <p:nvPicPr>
          <p:cNvPr id="753" name="Google Shape;753;p90"/>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754" name="Google Shape;754;p9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1"/>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Frame Building</a:t>
            </a:r>
            <a:br>
              <a:rPr b="1" i="0" lang="en-US" sz="3200" u="none">
                <a:solidFill>
                  <a:schemeClr val="dk2"/>
                </a:solidFill>
                <a:latin typeface="Times New Roman"/>
                <a:ea typeface="Times New Roman"/>
                <a:cs typeface="Times New Roman"/>
                <a:sym typeface="Times New Roman"/>
              </a:rPr>
            </a:br>
            <a:endParaRPr/>
          </a:p>
        </p:txBody>
      </p:sp>
      <p:sp>
        <p:nvSpPr>
          <p:cNvPr id="760" name="Google Shape;760;p91"/>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761" name="Google Shape;761;p91"/>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762" name="Google Shape;762;p91"/>
          <p:cNvSpPr txBox="1"/>
          <p:nvPr/>
        </p:nvSpPr>
        <p:spPr>
          <a:xfrm>
            <a:off x="533400" y="51054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763" name="Google Shape;763;p91"/>
          <p:cNvSpPr txBox="1"/>
          <p:nvPr/>
        </p:nvSpPr>
        <p:spPr>
          <a:xfrm>
            <a:off x="0" y="762000"/>
            <a:ext cx="8763000" cy="607536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the next level a frame consists of a number of components each of which is known as a </a:t>
            </a:r>
            <a:r>
              <a:rPr b="0" i="1" lang="en-US" sz="2800" u="none">
                <a:solidFill>
                  <a:schemeClr val="dk1"/>
                </a:solidFill>
                <a:latin typeface="Times New Roman"/>
                <a:ea typeface="Times New Roman"/>
                <a:cs typeface="Times New Roman"/>
                <a:sym typeface="Times New Roman"/>
              </a:rPr>
              <a:t>scan</a:t>
            </a:r>
            <a:endParaRPr/>
          </a:p>
          <a:p>
            <a:pPr indent="0" lvl="0" marL="0" marR="0" rtl="0" algn="l">
              <a:lnSpc>
                <a:spcPct val="100000"/>
              </a:lnSpc>
              <a:spcBef>
                <a:spcPts val="140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level two header contains fields that include:</a:t>
            </a:r>
            <a:endParaRPr/>
          </a:p>
          <a:p>
            <a:pPr indent="0" lvl="0" marL="0" marR="0" rtl="0" algn="l">
              <a:lnSpc>
                <a:spcPct val="100000"/>
              </a:lnSpc>
              <a:spcBef>
                <a:spcPts val="140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 the identity of the components</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the number of bits used to digitize each component</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the quantization table of values that have been used to encode each component</a:t>
            </a:r>
            <a:endParaRPr/>
          </a:p>
          <a:p>
            <a:pPr indent="-177800" lvl="0" marL="0" marR="0" rtl="0" algn="l">
              <a:lnSpc>
                <a:spcPct val="100000"/>
              </a:lnSpc>
              <a:spcBef>
                <a:spcPts val="1400"/>
              </a:spcBef>
              <a:spcAft>
                <a:spcPts val="0"/>
              </a:spcAft>
              <a:buClr>
                <a:schemeClr val="dk1"/>
              </a:buClr>
              <a:buSzPts val="2800"/>
              <a:buFont typeface="Times New Roman"/>
              <a:buChar char="•"/>
            </a:pPr>
            <a:r>
              <a:rPr b="1"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Each </a:t>
            </a:r>
            <a:r>
              <a:rPr b="0" i="1" lang="en-US" sz="2800" u="none">
                <a:solidFill>
                  <a:schemeClr val="dk1"/>
                </a:solidFill>
                <a:latin typeface="Times New Roman"/>
                <a:ea typeface="Times New Roman"/>
                <a:cs typeface="Times New Roman"/>
                <a:sym typeface="Times New Roman"/>
              </a:rPr>
              <a:t>scan </a:t>
            </a:r>
            <a:r>
              <a:rPr b="0" i="0" lang="en-US" sz="2800" u="none">
                <a:solidFill>
                  <a:schemeClr val="dk1"/>
                </a:solidFill>
                <a:latin typeface="Times New Roman"/>
                <a:ea typeface="Times New Roman"/>
                <a:cs typeface="Times New Roman"/>
                <a:sym typeface="Times New Roman"/>
              </a:rPr>
              <a:t>comprises one or more </a:t>
            </a:r>
            <a:r>
              <a:rPr b="0" i="1" lang="en-US" sz="2800" u="none">
                <a:solidFill>
                  <a:schemeClr val="dk1"/>
                </a:solidFill>
                <a:latin typeface="Times New Roman"/>
                <a:ea typeface="Times New Roman"/>
                <a:cs typeface="Times New Roman"/>
                <a:sym typeface="Times New Roman"/>
              </a:rPr>
              <a:t>segments</a:t>
            </a:r>
            <a:r>
              <a:rPr b="0" i="0" lang="en-US" sz="2800" u="none">
                <a:solidFill>
                  <a:schemeClr val="dk1"/>
                </a:solidFill>
                <a:latin typeface="Times New Roman"/>
                <a:ea typeface="Times New Roman"/>
                <a:cs typeface="Times New Roman"/>
                <a:sym typeface="Times New Roman"/>
              </a:rPr>
              <a:t> each of which can contain a group of (8X8)</a:t>
            </a:r>
            <a:r>
              <a:rPr b="0" i="1" lang="en-US" sz="2800" u="none">
                <a:solidFill>
                  <a:schemeClr val="dk1"/>
                </a:solidFill>
                <a:latin typeface="Times New Roman"/>
                <a:ea typeface="Times New Roman"/>
                <a:cs typeface="Times New Roman"/>
                <a:sym typeface="Times New Roman"/>
              </a:rPr>
              <a:t> blocks </a:t>
            </a:r>
            <a:r>
              <a:rPr b="0" i="0" lang="en-US" sz="2800" u="none">
                <a:solidFill>
                  <a:schemeClr val="dk1"/>
                </a:solidFill>
                <a:latin typeface="Times New Roman"/>
                <a:ea typeface="Times New Roman"/>
                <a:cs typeface="Times New Roman"/>
                <a:sym typeface="Times New Roman"/>
              </a:rPr>
              <a:t>preceded by a header</a:t>
            </a:r>
            <a:endParaRPr/>
          </a:p>
          <a:p>
            <a:pPr indent="-177800" lvl="0" marL="0" marR="0" rtl="0" algn="l">
              <a:lnSpc>
                <a:spcPct val="100000"/>
              </a:lnSpc>
              <a:spcBef>
                <a:spcPts val="1400"/>
              </a:spcBef>
              <a:spcAft>
                <a:spcPts val="0"/>
              </a:spcAft>
              <a:buClr>
                <a:schemeClr val="dk1"/>
              </a:buClr>
              <a:buSzPts val="2800"/>
              <a:buFont typeface="Times New Roman"/>
              <a:buChar char="•"/>
            </a:pPr>
            <a:r>
              <a:rPr b="1"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This contains the set of Huffman codewords for each block </a:t>
            </a:r>
            <a:endParaRPr/>
          </a:p>
        </p:txBody>
      </p:sp>
      <p:pic>
        <p:nvPicPr>
          <p:cNvPr id="764" name="Google Shape;764;p91"/>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765" name="Google Shape;765;p9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0" l="0" r="0" t="0"/>
          <a:stretch/>
        </p:blipFill>
        <p:spPr>
          <a:xfrm>
            <a:off x="155575" y="188912"/>
            <a:ext cx="8043862" cy="6335712"/>
          </a:xfrm>
          <a:prstGeom prst="rect">
            <a:avLst/>
          </a:prstGeom>
          <a:noFill/>
          <a:ln>
            <a:noFill/>
          </a:ln>
        </p:spPr>
      </p:pic>
      <p:sp>
        <p:nvSpPr>
          <p:cNvPr id="142" name="Google Shape;142;p20"/>
          <p:cNvSpPr txBox="1"/>
          <p:nvPr/>
        </p:nvSpPr>
        <p:spPr>
          <a:xfrm>
            <a:off x="684212" y="6338887"/>
            <a:ext cx="11128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 3.1</a:t>
            </a:r>
            <a:endParaRPr/>
          </a:p>
        </p:txBody>
      </p:sp>
      <p:sp>
        <p:nvSpPr>
          <p:cNvPr id="143" name="Google Shape;143;p2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92"/>
          <p:cNvSpPr txBox="1"/>
          <p:nvPr>
            <p:ph type="title"/>
          </p:nvPr>
        </p:nvSpPr>
        <p:spPr>
          <a:xfrm>
            <a:off x="609600" y="3810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Image Compression – JPEG decoder</a:t>
            </a:r>
            <a:endParaRPr/>
          </a:p>
        </p:txBody>
      </p:sp>
      <p:sp>
        <p:nvSpPr>
          <p:cNvPr id="771" name="Google Shape;771;p92"/>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772" name="Google Shape;772;p92"/>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773" name="Google Shape;773;p92"/>
          <p:cNvSpPr txBox="1"/>
          <p:nvPr/>
        </p:nvSpPr>
        <p:spPr>
          <a:xfrm>
            <a:off x="304800" y="48006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774" name="Google Shape;774;p92"/>
          <p:cNvSpPr txBox="1"/>
          <p:nvPr/>
        </p:nvSpPr>
        <p:spPr>
          <a:xfrm>
            <a:off x="381000" y="5334000"/>
            <a:ext cx="7924800" cy="137318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 JPEG decoder is made up of a number of stages which are simply the corresponding decoder sections of those used in the encoder</a:t>
            </a:r>
            <a:endParaRPr/>
          </a:p>
        </p:txBody>
      </p:sp>
      <p:pic>
        <p:nvPicPr>
          <p:cNvPr id="775" name="Google Shape;775;p92"/>
          <p:cNvPicPr preferRelativeResize="0"/>
          <p:nvPr/>
        </p:nvPicPr>
        <p:blipFill rotWithShape="1">
          <a:blip r:embed="rId3">
            <a:alphaModFix/>
          </a:blip>
          <a:srcRect b="0" l="0" r="0" t="0"/>
          <a:stretch/>
        </p:blipFill>
        <p:spPr>
          <a:xfrm>
            <a:off x="323850" y="1219200"/>
            <a:ext cx="8135937" cy="3914775"/>
          </a:xfrm>
          <a:prstGeom prst="rect">
            <a:avLst/>
          </a:prstGeom>
          <a:noFill/>
          <a:ln>
            <a:noFill/>
          </a:ln>
        </p:spPr>
      </p:pic>
      <p:sp>
        <p:nvSpPr>
          <p:cNvPr id="776" name="Google Shape;776;p9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93"/>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JPEG decoding</a:t>
            </a:r>
            <a:br>
              <a:rPr b="1" i="0" lang="en-US" sz="3200" u="none">
                <a:solidFill>
                  <a:schemeClr val="dk2"/>
                </a:solidFill>
                <a:latin typeface="Times New Roman"/>
                <a:ea typeface="Times New Roman"/>
                <a:cs typeface="Times New Roman"/>
                <a:sym typeface="Times New Roman"/>
              </a:rPr>
            </a:br>
            <a:endParaRPr/>
          </a:p>
        </p:txBody>
      </p:sp>
      <p:sp>
        <p:nvSpPr>
          <p:cNvPr id="782" name="Google Shape;782;p93"/>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783" name="Google Shape;783;p93"/>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784" name="Google Shape;784;p93"/>
          <p:cNvSpPr txBox="1"/>
          <p:nvPr/>
        </p:nvSpPr>
        <p:spPr>
          <a:xfrm>
            <a:off x="533400" y="51054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785" name="Google Shape;785;p93"/>
          <p:cNvSpPr txBox="1"/>
          <p:nvPr/>
        </p:nvSpPr>
        <p:spPr>
          <a:xfrm>
            <a:off x="0" y="762000"/>
            <a:ext cx="8763000" cy="585946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JPEG decoder is made up of a number of stages which are the corresponding decoder sections of those used in the encoder</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frame decoder first identifies the encoded bitstream and its associated control information and tables within the various headers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It then loads the contents of each table into the related table and passes the control information to the </a:t>
            </a:r>
            <a:r>
              <a:rPr b="1" i="0" lang="en-US" sz="2800" u="none">
                <a:solidFill>
                  <a:schemeClr val="dk1"/>
                </a:solidFill>
                <a:latin typeface="Times New Roman"/>
                <a:ea typeface="Times New Roman"/>
                <a:cs typeface="Times New Roman"/>
                <a:sym typeface="Times New Roman"/>
              </a:rPr>
              <a:t>image builder</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Then the Huffman decoder carries out the decompression operation using preloaded or the default tables of codewords   </a:t>
            </a:r>
            <a:endParaRPr/>
          </a:p>
        </p:txBody>
      </p:sp>
      <p:pic>
        <p:nvPicPr>
          <p:cNvPr id="786" name="Google Shape;786;p93"/>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787" name="Google Shape;787;p9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4"/>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JPEG decoding</a:t>
            </a:r>
            <a:br>
              <a:rPr b="1" i="0" lang="en-US" sz="3200" u="none">
                <a:solidFill>
                  <a:schemeClr val="dk2"/>
                </a:solidFill>
                <a:latin typeface="Times New Roman"/>
                <a:ea typeface="Times New Roman"/>
                <a:cs typeface="Times New Roman"/>
                <a:sym typeface="Times New Roman"/>
              </a:rPr>
            </a:br>
            <a:endParaRPr/>
          </a:p>
        </p:txBody>
      </p:sp>
      <p:sp>
        <p:nvSpPr>
          <p:cNvPr id="793" name="Google Shape;793;p94"/>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794" name="Google Shape;794;p94"/>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795" name="Google Shape;795;p94"/>
          <p:cNvSpPr txBox="1"/>
          <p:nvPr/>
        </p:nvSpPr>
        <p:spPr>
          <a:xfrm>
            <a:off x="533400" y="51054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796" name="Google Shape;796;p94"/>
          <p:cNvSpPr txBox="1"/>
          <p:nvPr/>
        </p:nvSpPr>
        <p:spPr>
          <a:xfrm>
            <a:off x="0" y="762000"/>
            <a:ext cx="8763000" cy="585946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two decompressed streams containing the DC and AC coefficients of each block are then passed to the differential and run-length decoders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resulting matrix of values is then dequantized using either the default or the preloaded values in the quantization table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Each resulting block of 8X8 spatial frequency coefficient is passed in turn to the </a:t>
            </a:r>
            <a:r>
              <a:rPr b="1" i="0" lang="en-US" sz="2800" u="none">
                <a:solidFill>
                  <a:schemeClr val="dk1"/>
                </a:solidFill>
                <a:latin typeface="Times New Roman"/>
                <a:ea typeface="Times New Roman"/>
                <a:cs typeface="Times New Roman"/>
                <a:sym typeface="Times New Roman"/>
              </a:rPr>
              <a:t>inverse DCT </a:t>
            </a:r>
            <a:r>
              <a:rPr b="0" i="0" lang="en-US" sz="2800" u="none">
                <a:solidFill>
                  <a:schemeClr val="dk1"/>
                </a:solidFill>
                <a:latin typeface="Times New Roman"/>
                <a:ea typeface="Times New Roman"/>
                <a:cs typeface="Times New Roman"/>
                <a:sym typeface="Times New Roman"/>
              </a:rPr>
              <a:t>which in turn transforms it back to their spatial form</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The image builder then reconstructs the image from these blocks using the control information passed to it by the frame decoder</a:t>
            </a:r>
            <a:r>
              <a:rPr b="1" i="0" lang="en-US" sz="2800" u="none">
                <a:solidFill>
                  <a:schemeClr val="dk1"/>
                </a:solidFill>
                <a:latin typeface="Times New Roman"/>
                <a:ea typeface="Times New Roman"/>
                <a:cs typeface="Times New Roman"/>
                <a:sym typeface="Times New Roman"/>
              </a:rPr>
              <a:t> </a:t>
            </a:r>
            <a:endParaRPr/>
          </a:p>
        </p:txBody>
      </p:sp>
      <p:pic>
        <p:nvPicPr>
          <p:cNvPr id="797" name="Google Shape;797;p94"/>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798" name="Google Shape;798;p9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5"/>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JPEG Summary</a:t>
            </a:r>
            <a:endParaRPr/>
          </a:p>
        </p:txBody>
      </p:sp>
      <p:sp>
        <p:nvSpPr>
          <p:cNvPr id="804" name="Google Shape;804;p95"/>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805" name="Google Shape;805;p95"/>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806" name="Google Shape;806;p95"/>
          <p:cNvSpPr txBox="1"/>
          <p:nvPr/>
        </p:nvSpPr>
        <p:spPr>
          <a:xfrm>
            <a:off x="533400" y="51054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807" name="Google Shape;807;p95"/>
          <p:cNvSpPr txBox="1"/>
          <p:nvPr/>
        </p:nvSpPr>
        <p:spPr>
          <a:xfrm>
            <a:off x="0" y="762000"/>
            <a:ext cx="8763000" cy="500538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Although complex using JPEG compression ratios of 20:1 can be obtained while still retaining a good quality image</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This level (20:1) is applied for images with few colour transitions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For more complicated images compression ratios of 10:1 are more common</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Like GIF images it is possible to encode and rebuild the image in a progressive manner. This can be achieved by two different modes – </a:t>
            </a:r>
            <a:r>
              <a:rPr b="0" i="1" lang="en-US" sz="2800" u="none">
                <a:solidFill>
                  <a:schemeClr val="dk1"/>
                </a:solidFill>
                <a:latin typeface="Times New Roman"/>
                <a:ea typeface="Times New Roman"/>
                <a:cs typeface="Times New Roman"/>
                <a:sym typeface="Times New Roman"/>
              </a:rPr>
              <a:t>progressive mode</a:t>
            </a:r>
            <a:r>
              <a:rPr b="0" i="0" lang="en-US" sz="2800" u="none">
                <a:solidFill>
                  <a:schemeClr val="dk1"/>
                </a:solidFill>
                <a:latin typeface="Times New Roman"/>
                <a:ea typeface="Times New Roman"/>
                <a:cs typeface="Times New Roman"/>
                <a:sym typeface="Times New Roman"/>
              </a:rPr>
              <a:t> and </a:t>
            </a:r>
            <a:r>
              <a:rPr b="0" i="1" lang="en-US" sz="2800" u="none">
                <a:solidFill>
                  <a:schemeClr val="dk1"/>
                </a:solidFill>
                <a:latin typeface="Times New Roman"/>
                <a:ea typeface="Times New Roman"/>
                <a:cs typeface="Times New Roman"/>
                <a:sym typeface="Times New Roman"/>
              </a:rPr>
              <a:t>hierarchical mode</a:t>
            </a:r>
            <a:endParaRPr/>
          </a:p>
        </p:txBody>
      </p:sp>
      <p:pic>
        <p:nvPicPr>
          <p:cNvPr id="808" name="Google Shape;808;p95"/>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809" name="Google Shape;809;p9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96"/>
          <p:cNvSpPr txBox="1"/>
          <p:nvPr>
            <p:ph type="title"/>
          </p:nvPr>
        </p:nvSpPr>
        <p:spPr>
          <a:xfrm>
            <a:off x="5334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JPEG Summary</a:t>
            </a:r>
            <a:endParaRPr/>
          </a:p>
        </p:txBody>
      </p:sp>
      <p:sp>
        <p:nvSpPr>
          <p:cNvPr id="815" name="Google Shape;815;p96"/>
          <p:cNvSpPr txBox="1"/>
          <p:nvPr>
            <p:ph idx="1" type="body"/>
          </p:nvPr>
        </p:nvSpPr>
        <p:spPr>
          <a:xfrm>
            <a:off x="685800" y="3124200"/>
            <a:ext cx="7772400" cy="2971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816" name="Google Shape;816;p96"/>
          <p:cNvSpPr txBox="1"/>
          <p:nvPr/>
        </p:nvSpPr>
        <p:spPr>
          <a:xfrm>
            <a:off x="533400" y="12192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817" name="Google Shape;817;p96"/>
          <p:cNvSpPr txBox="1"/>
          <p:nvPr/>
        </p:nvSpPr>
        <p:spPr>
          <a:xfrm>
            <a:off x="533400" y="5105400"/>
            <a:ext cx="7772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818" name="Google Shape;818;p96"/>
          <p:cNvSpPr txBox="1"/>
          <p:nvPr/>
        </p:nvSpPr>
        <p:spPr>
          <a:xfrm>
            <a:off x="0" y="762000"/>
            <a:ext cx="8763000" cy="286861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Progressive mode</a:t>
            </a:r>
            <a:r>
              <a:rPr b="0" i="0" lang="en-US" sz="2800" u="none">
                <a:solidFill>
                  <a:schemeClr val="dk1"/>
                </a:solidFill>
                <a:latin typeface="Times New Roman"/>
                <a:ea typeface="Times New Roman"/>
                <a:cs typeface="Times New Roman"/>
                <a:sym typeface="Times New Roman"/>
              </a:rPr>
              <a:t> – First the DC and low-frequency coefficients of each block are sent and then the high-frequency coefficients</a:t>
            </a:r>
            <a:endParaRPr/>
          </a:p>
          <a:p>
            <a:pPr indent="-177800" lvl="0" marL="0" marR="0" rtl="0" algn="l">
              <a:lnSpc>
                <a:spcPct val="100000"/>
              </a:lnSpc>
              <a:spcBef>
                <a:spcPts val="140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hierarchial mode</a:t>
            </a:r>
            <a:r>
              <a:rPr b="0" i="0" lang="en-US" sz="2800" u="none">
                <a:solidFill>
                  <a:schemeClr val="dk1"/>
                </a:solidFill>
                <a:latin typeface="Times New Roman"/>
                <a:ea typeface="Times New Roman"/>
                <a:cs typeface="Times New Roman"/>
                <a:sym typeface="Times New Roman"/>
              </a:rPr>
              <a:t> – in this mode, the total image is first sent using a low resolution – </a:t>
            </a:r>
            <a:r>
              <a:rPr b="0" i="1" lang="en-US" sz="2800" u="none">
                <a:solidFill>
                  <a:schemeClr val="dk1"/>
                </a:solidFill>
                <a:latin typeface="Times New Roman"/>
                <a:ea typeface="Times New Roman"/>
                <a:cs typeface="Times New Roman"/>
                <a:sym typeface="Times New Roman"/>
              </a:rPr>
              <a:t>e.g 320 X 240 and then at a higher resolution 640 X 480</a:t>
            </a:r>
            <a:endParaRPr/>
          </a:p>
        </p:txBody>
      </p:sp>
      <p:pic>
        <p:nvPicPr>
          <p:cNvPr id="819" name="Google Shape;819;p96"/>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
        <p:nvSpPr>
          <p:cNvPr id="820" name="Google Shape;820;p9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id="825" name="Google Shape;825;p97"/>
          <p:cNvPicPr preferRelativeResize="0"/>
          <p:nvPr/>
        </p:nvPicPr>
        <p:blipFill rotWithShape="1">
          <a:blip r:embed="rId3">
            <a:alphaModFix/>
          </a:blip>
          <a:srcRect b="0" l="0" r="0" t="0"/>
          <a:stretch/>
        </p:blipFill>
        <p:spPr>
          <a:xfrm>
            <a:off x="0" y="0"/>
            <a:ext cx="9034462" cy="6681787"/>
          </a:xfrm>
          <a:prstGeom prst="rect">
            <a:avLst/>
          </a:prstGeom>
          <a:noFill/>
          <a:ln>
            <a:noFill/>
          </a:ln>
        </p:spPr>
      </p:pic>
      <p:sp>
        <p:nvSpPr>
          <p:cNvPr id="826" name="Google Shape;826;p97"/>
          <p:cNvSpPr txBox="1"/>
          <p:nvPr/>
        </p:nvSpPr>
        <p:spPr>
          <a:xfrm>
            <a:off x="1311275" y="6467475"/>
            <a:ext cx="12017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 3.5 </a:t>
            </a:r>
            <a:endParaRPr/>
          </a:p>
        </p:txBody>
      </p:sp>
      <p:sp>
        <p:nvSpPr>
          <p:cNvPr id="827" name="Google Shape;827;p9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pic>
        <p:nvPicPr>
          <p:cNvPr id="832" name="Google Shape;832;p98"/>
          <p:cNvPicPr preferRelativeResize="0"/>
          <p:nvPr/>
        </p:nvPicPr>
        <p:blipFill rotWithShape="1">
          <a:blip r:embed="rId3">
            <a:alphaModFix/>
          </a:blip>
          <a:srcRect b="0" l="0" r="0" t="0"/>
          <a:stretch/>
        </p:blipFill>
        <p:spPr>
          <a:xfrm>
            <a:off x="0" y="188912"/>
            <a:ext cx="8988425" cy="5321300"/>
          </a:xfrm>
          <a:prstGeom prst="rect">
            <a:avLst/>
          </a:prstGeom>
          <a:noFill/>
          <a:ln>
            <a:noFill/>
          </a:ln>
        </p:spPr>
      </p:pic>
      <p:sp>
        <p:nvSpPr>
          <p:cNvPr id="833" name="Google Shape;833;p98"/>
          <p:cNvSpPr txBox="1"/>
          <p:nvPr/>
        </p:nvSpPr>
        <p:spPr>
          <a:xfrm>
            <a:off x="1095375" y="5775325"/>
            <a:ext cx="11128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 3.6</a:t>
            </a:r>
            <a:endParaRPr/>
          </a:p>
        </p:txBody>
      </p:sp>
      <p:sp>
        <p:nvSpPr>
          <p:cNvPr id="834" name="Google Shape;834;p9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pic>
        <p:nvPicPr>
          <p:cNvPr id="839" name="Google Shape;839;p99"/>
          <p:cNvPicPr preferRelativeResize="0"/>
          <p:nvPr/>
        </p:nvPicPr>
        <p:blipFill rotWithShape="1">
          <a:blip r:embed="rId3">
            <a:alphaModFix/>
          </a:blip>
          <a:srcRect b="0" l="0" r="0" t="0"/>
          <a:stretch/>
        </p:blipFill>
        <p:spPr>
          <a:xfrm>
            <a:off x="0" y="892175"/>
            <a:ext cx="8988425" cy="5073650"/>
          </a:xfrm>
          <a:prstGeom prst="rect">
            <a:avLst/>
          </a:prstGeom>
          <a:noFill/>
          <a:ln>
            <a:noFill/>
          </a:ln>
        </p:spPr>
      </p:pic>
      <p:sp>
        <p:nvSpPr>
          <p:cNvPr id="840" name="Google Shape;840;p99"/>
          <p:cNvSpPr txBox="1"/>
          <p:nvPr/>
        </p:nvSpPr>
        <p:spPr>
          <a:xfrm>
            <a:off x="2103437" y="6134100"/>
            <a:ext cx="12017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 3.7 </a:t>
            </a:r>
            <a:endParaRPr/>
          </a:p>
        </p:txBody>
      </p:sp>
      <p:sp>
        <p:nvSpPr>
          <p:cNvPr id="841" name="Google Shape;841;p9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pic>
        <p:nvPicPr>
          <p:cNvPr id="846" name="Google Shape;846;p100"/>
          <p:cNvPicPr preferRelativeResize="0"/>
          <p:nvPr/>
        </p:nvPicPr>
        <p:blipFill rotWithShape="1">
          <a:blip r:embed="rId3">
            <a:alphaModFix/>
          </a:blip>
          <a:srcRect b="0" l="0" r="0" t="0"/>
          <a:stretch/>
        </p:blipFill>
        <p:spPr>
          <a:xfrm>
            <a:off x="0" y="404812"/>
            <a:ext cx="8943975" cy="2789237"/>
          </a:xfrm>
          <a:prstGeom prst="rect">
            <a:avLst/>
          </a:prstGeom>
          <a:noFill/>
          <a:ln>
            <a:noFill/>
          </a:ln>
        </p:spPr>
      </p:pic>
      <p:sp>
        <p:nvSpPr>
          <p:cNvPr id="847" name="Google Shape;847;p100"/>
          <p:cNvSpPr txBox="1"/>
          <p:nvPr/>
        </p:nvSpPr>
        <p:spPr>
          <a:xfrm>
            <a:off x="1887537" y="-130175"/>
            <a:ext cx="12017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 3.9 </a:t>
            </a:r>
            <a:endParaRPr/>
          </a:p>
        </p:txBody>
      </p:sp>
      <p:sp>
        <p:nvSpPr>
          <p:cNvPr id="848" name="Google Shape;848;p10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pic>
        <p:nvPicPr>
          <p:cNvPr id="853" name="Google Shape;853;p101"/>
          <p:cNvPicPr preferRelativeResize="0"/>
          <p:nvPr/>
        </p:nvPicPr>
        <p:blipFill rotWithShape="1">
          <a:blip r:embed="rId3">
            <a:alphaModFix/>
          </a:blip>
          <a:srcRect b="0" l="0" r="0" t="0"/>
          <a:stretch/>
        </p:blipFill>
        <p:spPr>
          <a:xfrm>
            <a:off x="155575" y="131762"/>
            <a:ext cx="8988425" cy="6592887"/>
          </a:xfrm>
          <a:prstGeom prst="rect">
            <a:avLst/>
          </a:prstGeom>
          <a:noFill/>
          <a:ln>
            <a:noFill/>
          </a:ln>
        </p:spPr>
      </p:pic>
      <p:sp>
        <p:nvSpPr>
          <p:cNvPr id="854" name="Google Shape;854;p10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1"/>
          <p:cNvPicPr preferRelativeResize="0"/>
          <p:nvPr/>
        </p:nvPicPr>
        <p:blipFill rotWithShape="1">
          <a:blip r:embed="rId3">
            <a:alphaModFix/>
          </a:blip>
          <a:srcRect b="0" l="0" r="0" t="0"/>
          <a:stretch/>
        </p:blipFill>
        <p:spPr>
          <a:xfrm>
            <a:off x="0" y="188912"/>
            <a:ext cx="8358187" cy="3173412"/>
          </a:xfrm>
          <a:prstGeom prst="rect">
            <a:avLst/>
          </a:prstGeom>
          <a:noFill/>
          <a:ln>
            <a:noFill/>
          </a:ln>
        </p:spPr>
      </p:pic>
      <p:sp>
        <p:nvSpPr>
          <p:cNvPr id="149" name="Google Shape;149;p21"/>
          <p:cNvSpPr txBox="1"/>
          <p:nvPr/>
        </p:nvSpPr>
        <p:spPr>
          <a:xfrm>
            <a:off x="179387" y="3573462"/>
            <a:ext cx="8172450"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Entropy, where n is the number of different symbols in the stream and Pi is the probability of occurrence  of symbol i. </a:t>
            </a:r>
            <a:endParaRPr/>
          </a:p>
        </p:txBody>
      </p:sp>
      <p:sp>
        <p:nvSpPr>
          <p:cNvPr id="150" name="Google Shape;150;p2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