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50" d="100"/>
          <a:sy n="50" d="100"/>
        </p:scale>
        <p:origin x="29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Accenture%20tasks\Task%201\Complete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Accenture%20tasks\Task%201\Complete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CA-4ACC-B358-258C1031F5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9445376"/>
        <c:axId val="209448736"/>
      </c:barChart>
      <c:catAx>
        <c:axId val="209445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48736"/>
        <c:crosses val="autoZero"/>
        <c:auto val="1"/>
        <c:lblAlgn val="ctr"/>
        <c:lblOffset val="100"/>
        <c:noMultiLvlLbl val="0"/>
      </c:catAx>
      <c:valAx>
        <c:axId val="209448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944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</a:t>
            </a:r>
            <a:r>
              <a:rPr lang="en-IN" baseline="0"/>
              <a:t> Sentiment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Completed!$E$1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Completed!$D$2:$D$5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Completed!$E$2:$E$5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C-4D27-8BAD-08FE7BC005DF}"/>
            </c:ext>
          </c:extLst>
        </c:ser>
        <c:ser>
          <c:idx val="1"/>
          <c:order val="1"/>
          <c:tx>
            <c:strRef>
              <c:f>Completed!$F$1</c:f>
              <c:strCache>
                <c:ptCount val="1"/>
                <c:pt idx="0">
                  <c:v>Positive sentiment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Completed!$D$2:$D$5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Completed!$F$2:$F$5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C-4D27-8BAD-08FE7BC005DF}"/>
            </c:ext>
          </c:extLst>
        </c:ser>
        <c:ser>
          <c:idx val="2"/>
          <c:order val="2"/>
          <c:tx>
            <c:strRef>
              <c:f>Completed!$G$1</c:f>
              <c:strCache>
                <c:ptCount val="1"/>
                <c:pt idx="0">
                  <c:v>Negative Sentiment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Completed!$D$2:$D$5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Completed!$G$2:$G$5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C-4D27-8BAD-08FE7BC005DF}"/>
            </c:ext>
          </c:extLst>
        </c:ser>
        <c:ser>
          <c:idx val="3"/>
          <c:order val="3"/>
          <c:tx>
            <c:strRef>
              <c:f>Completed!$H$1</c:f>
              <c:strCache>
                <c:ptCount val="1"/>
                <c:pt idx="0">
                  <c:v>Neutral Sentiment 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Completed!$D$2:$D$5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Completed!$H$2:$H$5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C-4D27-8BAD-08FE7BC005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6937439"/>
        <c:axId val="236938879"/>
      </c:barChart>
      <c:catAx>
        <c:axId val="23693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938879"/>
        <c:crosses val="autoZero"/>
        <c:auto val="1"/>
        <c:lblAlgn val="ctr"/>
        <c:lblOffset val="100"/>
        <c:noMultiLvlLbl val="0"/>
      </c:catAx>
      <c:valAx>
        <c:axId val="23693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693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969325" y="3331595"/>
            <a:ext cx="4290173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A8DEE60-DEAD-BCC8-FDA1-6B3FAB1B8EEC}"/>
              </a:ext>
            </a:extLst>
          </p:cNvPr>
          <p:cNvSpPr txBox="1"/>
          <p:nvPr/>
        </p:nvSpPr>
        <p:spPr>
          <a:xfrm>
            <a:off x="11430000" y="952500"/>
            <a:ext cx="55626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a total of 16 distinct content categories. Out of which Animal and Science categories are the most popular 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type of content - Photo, Video, Gif and Audio,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which people prefer photo and video.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month has the highest number of posts.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focus more on the top 5 categories that's animal, technology, science, healthy eating and food.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campaign to specifically target those audiences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maximize in the month of January, may and august as they number of posts in these months are the highest</a:t>
            </a:r>
            <a:endParaRPr lang="en-IN" sz="2400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2EDD7D-3915-18AC-6205-D53D78FD6C35}"/>
              </a:ext>
            </a:extLst>
          </p:cNvPr>
          <p:cNvSpPr txBox="1"/>
          <p:nvPr/>
        </p:nvSpPr>
        <p:spPr>
          <a:xfrm>
            <a:off x="8719949" y="2697597"/>
            <a:ext cx="6305406" cy="482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is a fast growing technology unicorn that need to adapt quickly to it's global scale. Accenture has begun a 3 month POC focusing on these tasks: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Social Buzz's big data practice.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 successful IPO.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Buzz's top 5 most popular categories of content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3810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E4E97-D31C-A99B-E15A-16617282AD6C}"/>
              </a:ext>
            </a:extLst>
          </p:cNvPr>
          <p:cNvSpPr txBox="1"/>
          <p:nvPr/>
        </p:nvSpPr>
        <p:spPr>
          <a:xfrm>
            <a:off x="3505200" y="5325260"/>
            <a:ext cx="5638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IN" sz="3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posts per day </a:t>
            </a:r>
            <a:r>
              <a:rPr lang="en-IN" sz="3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36,500,000</a:t>
            </a:r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pieces of content per year!</a:t>
            </a:r>
          </a:p>
          <a:p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 to capitalize on it when there is so much?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9" y="3417008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E1B9B6-C7D0-183D-4F5F-981C40B45741}"/>
              </a:ext>
            </a:extLst>
          </p:cNvPr>
          <p:cNvSpPr txBox="1"/>
          <p:nvPr/>
        </p:nvSpPr>
        <p:spPr>
          <a:xfrm>
            <a:off x="14496064" y="1758455"/>
            <a:ext cx="3106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Hill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Data Engineer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5B04F-561F-95A9-41C2-6E7E696D6234}"/>
              </a:ext>
            </a:extLst>
          </p:cNvPr>
          <p:cNvSpPr txBox="1"/>
          <p:nvPr/>
        </p:nvSpPr>
        <p:spPr>
          <a:xfrm>
            <a:off x="14496064" y="4648115"/>
            <a:ext cx="3106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 Ross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9F2C8-153C-33ED-F7F7-0AB45D66D899}"/>
              </a:ext>
            </a:extLst>
          </p:cNvPr>
          <p:cNvSpPr txBox="1"/>
          <p:nvPr/>
        </p:nvSpPr>
        <p:spPr>
          <a:xfrm>
            <a:off x="14496064" y="7599331"/>
            <a:ext cx="3106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Romario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5D59A7-A872-BA92-BDCA-014ABEB8B31F}"/>
              </a:ext>
            </a:extLst>
          </p:cNvPr>
          <p:cNvSpPr txBox="1"/>
          <p:nvPr/>
        </p:nvSpPr>
        <p:spPr>
          <a:xfrm>
            <a:off x="4168440" y="1492980"/>
            <a:ext cx="3542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772EFC-0F23-D584-7AE5-E49057033181}"/>
              </a:ext>
            </a:extLst>
          </p:cNvPr>
          <p:cNvSpPr txBox="1"/>
          <p:nvPr/>
        </p:nvSpPr>
        <p:spPr>
          <a:xfrm>
            <a:off x="5939717" y="3101242"/>
            <a:ext cx="3542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D29337-1337-91D8-68C9-6A8FCA9D212B}"/>
              </a:ext>
            </a:extLst>
          </p:cNvPr>
          <p:cNvSpPr txBox="1"/>
          <p:nvPr/>
        </p:nvSpPr>
        <p:spPr>
          <a:xfrm>
            <a:off x="7795156" y="4771262"/>
            <a:ext cx="3542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CAD524-D68B-8C23-10B5-7442D9EE9777}"/>
              </a:ext>
            </a:extLst>
          </p:cNvPr>
          <p:cNvSpPr txBox="1"/>
          <p:nvPr/>
        </p:nvSpPr>
        <p:spPr>
          <a:xfrm>
            <a:off x="9566433" y="6329244"/>
            <a:ext cx="3542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4E1E12-A942-F978-2B47-FF28265F6C0B}"/>
              </a:ext>
            </a:extLst>
          </p:cNvPr>
          <p:cNvSpPr txBox="1"/>
          <p:nvPr/>
        </p:nvSpPr>
        <p:spPr>
          <a:xfrm>
            <a:off x="11513203" y="8021944"/>
            <a:ext cx="3542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5077C-5F6E-067D-A3DB-8FD457B45C81}"/>
              </a:ext>
            </a:extLst>
          </p:cNvPr>
          <p:cNvSpPr txBox="1"/>
          <p:nvPr/>
        </p:nvSpPr>
        <p:spPr>
          <a:xfrm>
            <a:off x="1829709" y="2324100"/>
            <a:ext cx="317925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50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</a:p>
          <a:p>
            <a:pPr algn="ctr"/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F64A4-4D5B-9166-08A5-CCC1B4A6C832}"/>
              </a:ext>
            </a:extLst>
          </p:cNvPr>
          <p:cNvSpPr txBox="1"/>
          <p:nvPr/>
        </p:nvSpPr>
        <p:spPr>
          <a:xfrm>
            <a:off x="6735362" y="3033743"/>
            <a:ext cx="4045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 </a:t>
            </a:r>
          </a:p>
          <a:p>
            <a:pPr algn="ctr"/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favourite categories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19F8F-EDA0-2B8B-346D-C08A67A23AAE}"/>
              </a:ext>
            </a:extLst>
          </p:cNvPr>
          <p:cNvSpPr txBox="1"/>
          <p:nvPr/>
        </p:nvSpPr>
        <p:spPr>
          <a:xfrm>
            <a:off x="12149361" y="2866010"/>
            <a:ext cx="40458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</a:p>
          <a:p>
            <a:pPr algn="ctr"/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most number of post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C65AC5B-63D7-A0F1-D4BD-1C9B5216C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504217"/>
              </p:ext>
            </p:extLst>
          </p:nvPr>
        </p:nvGraphicFramePr>
        <p:xfrm>
          <a:off x="2724116" y="1960150"/>
          <a:ext cx="14896645" cy="708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C6C6A1A-B3FE-6E58-0462-7445E2272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225281"/>
              </p:ext>
            </p:extLst>
          </p:nvPr>
        </p:nvGraphicFramePr>
        <p:xfrm>
          <a:off x="3280946" y="1226729"/>
          <a:ext cx="13234300" cy="7360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293</Words>
  <Application>Microsoft Office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Clear Sans Regular Bold</vt:lpstr>
      <vt:lpstr>Arial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Mohd Ahkam</cp:lastModifiedBy>
  <cp:revision>14</cp:revision>
  <dcterms:created xsi:type="dcterms:W3CDTF">2006-08-16T00:00:00Z</dcterms:created>
  <dcterms:modified xsi:type="dcterms:W3CDTF">2024-07-18T07:22:23Z</dcterms:modified>
  <dc:identifier>DAEhDyfaYKE</dc:identifier>
</cp:coreProperties>
</file>