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AC1D82-E9B4-42D9-A000-9C935DAEE0F0}" type="datetimeFigureOut">
              <a:rPr lang="en-IN" smtClean="0"/>
              <a:t>06-08-2025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31233-F371-499F-B787-F18E1808614F}" type="slidenum">
              <a:rPr lang="en-IN" smtClean="0"/>
              <a:t>‹#›</a:t>
            </a:fld>
            <a:endParaRPr lang="en-IN"/>
          </a:p>
        </p:txBody>
      </p:sp>
    </p:spTree>
    <p:extLst>
      <p:ext uri="{BB962C8B-B14F-4D97-AF65-F5344CB8AC3E}">
        <p14:creationId xmlns:p14="http://schemas.microsoft.com/office/powerpoint/2010/main" val="3318746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431233-F371-499F-B787-F18E1808614F}" type="slidenum">
              <a:rPr lang="en-IN" smtClean="0"/>
              <a:t>2</a:t>
            </a:fld>
            <a:endParaRPr lang="en-IN"/>
          </a:p>
        </p:txBody>
      </p:sp>
    </p:spTree>
    <p:extLst>
      <p:ext uri="{BB962C8B-B14F-4D97-AF65-F5344CB8AC3E}">
        <p14:creationId xmlns:p14="http://schemas.microsoft.com/office/powerpoint/2010/main" val="3687071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52CF52-2D3D-42DF-8638-EF49609C5570}"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337769-1595-43B4-B061-7507B67E5085}" type="slidenum">
              <a:rPr lang="en-IN" smtClean="0"/>
              <a:t>‹#›</a:t>
            </a:fld>
            <a:endParaRPr lang="en-IN"/>
          </a:p>
        </p:txBody>
      </p:sp>
    </p:spTree>
    <p:extLst>
      <p:ext uri="{BB962C8B-B14F-4D97-AF65-F5344CB8AC3E}">
        <p14:creationId xmlns:p14="http://schemas.microsoft.com/office/powerpoint/2010/main" val="3017434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2CF52-2D3D-42DF-8638-EF49609C5570}"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337769-1595-43B4-B061-7507B67E5085}" type="slidenum">
              <a:rPr lang="en-IN" smtClean="0"/>
              <a:t>‹#›</a:t>
            </a:fld>
            <a:endParaRPr lang="en-IN"/>
          </a:p>
        </p:txBody>
      </p:sp>
    </p:spTree>
    <p:extLst>
      <p:ext uri="{BB962C8B-B14F-4D97-AF65-F5344CB8AC3E}">
        <p14:creationId xmlns:p14="http://schemas.microsoft.com/office/powerpoint/2010/main" val="3629501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2CF52-2D3D-42DF-8638-EF49609C5570}"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337769-1595-43B4-B061-7507B67E508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57643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2CF52-2D3D-42DF-8638-EF49609C5570}"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337769-1595-43B4-B061-7507B67E5085}" type="slidenum">
              <a:rPr lang="en-IN" smtClean="0"/>
              <a:t>‹#›</a:t>
            </a:fld>
            <a:endParaRPr lang="en-IN"/>
          </a:p>
        </p:txBody>
      </p:sp>
    </p:spTree>
    <p:extLst>
      <p:ext uri="{BB962C8B-B14F-4D97-AF65-F5344CB8AC3E}">
        <p14:creationId xmlns:p14="http://schemas.microsoft.com/office/powerpoint/2010/main" val="744511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2CF52-2D3D-42DF-8638-EF49609C5570}"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337769-1595-43B4-B061-7507B67E508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25236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2CF52-2D3D-42DF-8638-EF49609C5570}"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337769-1595-43B4-B061-7507B67E5085}" type="slidenum">
              <a:rPr lang="en-IN" smtClean="0"/>
              <a:t>‹#›</a:t>
            </a:fld>
            <a:endParaRPr lang="en-IN"/>
          </a:p>
        </p:txBody>
      </p:sp>
    </p:spTree>
    <p:extLst>
      <p:ext uri="{BB962C8B-B14F-4D97-AF65-F5344CB8AC3E}">
        <p14:creationId xmlns:p14="http://schemas.microsoft.com/office/powerpoint/2010/main" val="3095028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2CF52-2D3D-42DF-8638-EF49609C5570}"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337769-1595-43B4-B061-7507B67E5085}" type="slidenum">
              <a:rPr lang="en-IN" smtClean="0"/>
              <a:t>‹#›</a:t>
            </a:fld>
            <a:endParaRPr lang="en-IN"/>
          </a:p>
        </p:txBody>
      </p:sp>
    </p:spTree>
    <p:extLst>
      <p:ext uri="{BB962C8B-B14F-4D97-AF65-F5344CB8AC3E}">
        <p14:creationId xmlns:p14="http://schemas.microsoft.com/office/powerpoint/2010/main" val="2824245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2CF52-2D3D-42DF-8638-EF49609C5570}"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337769-1595-43B4-B061-7507B67E5085}" type="slidenum">
              <a:rPr lang="en-IN" smtClean="0"/>
              <a:t>‹#›</a:t>
            </a:fld>
            <a:endParaRPr lang="en-IN"/>
          </a:p>
        </p:txBody>
      </p:sp>
    </p:spTree>
    <p:extLst>
      <p:ext uri="{BB962C8B-B14F-4D97-AF65-F5344CB8AC3E}">
        <p14:creationId xmlns:p14="http://schemas.microsoft.com/office/powerpoint/2010/main" val="136777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2CF52-2D3D-42DF-8638-EF49609C5570}"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337769-1595-43B4-B061-7507B67E5085}" type="slidenum">
              <a:rPr lang="en-IN" smtClean="0"/>
              <a:t>‹#›</a:t>
            </a:fld>
            <a:endParaRPr lang="en-IN"/>
          </a:p>
        </p:txBody>
      </p:sp>
    </p:spTree>
    <p:extLst>
      <p:ext uri="{BB962C8B-B14F-4D97-AF65-F5344CB8AC3E}">
        <p14:creationId xmlns:p14="http://schemas.microsoft.com/office/powerpoint/2010/main" val="3728572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2CF52-2D3D-42DF-8638-EF49609C5570}"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337769-1595-43B4-B061-7507B67E5085}" type="slidenum">
              <a:rPr lang="en-IN" smtClean="0"/>
              <a:t>‹#›</a:t>
            </a:fld>
            <a:endParaRPr lang="en-IN"/>
          </a:p>
        </p:txBody>
      </p:sp>
    </p:spTree>
    <p:extLst>
      <p:ext uri="{BB962C8B-B14F-4D97-AF65-F5344CB8AC3E}">
        <p14:creationId xmlns:p14="http://schemas.microsoft.com/office/powerpoint/2010/main" val="3997419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52CF52-2D3D-42DF-8638-EF49609C5570}" type="datetimeFigureOut">
              <a:rPr lang="en-IN" smtClean="0"/>
              <a:t>06-08-2025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337769-1595-43B4-B061-7507B67E5085}" type="slidenum">
              <a:rPr lang="en-IN" smtClean="0"/>
              <a:t>‹#›</a:t>
            </a:fld>
            <a:endParaRPr lang="en-IN"/>
          </a:p>
        </p:txBody>
      </p:sp>
    </p:spTree>
    <p:extLst>
      <p:ext uri="{BB962C8B-B14F-4D97-AF65-F5344CB8AC3E}">
        <p14:creationId xmlns:p14="http://schemas.microsoft.com/office/powerpoint/2010/main" val="3326798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52CF52-2D3D-42DF-8638-EF49609C5570}" type="datetimeFigureOut">
              <a:rPr lang="en-IN" smtClean="0"/>
              <a:t>06-08-2025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337769-1595-43B4-B061-7507B67E5085}" type="slidenum">
              <a:rPr lang="en-IN" smtClean="0"/>
              <a:t>‹#›</a:t>
            </a:fld>
            <a:endParaRPr lang="en-IN"/>
          </a:p>
        </p:txBody>
      </p:sp>
    </p:spTree>
    <p:extLst>
      <p:ext uri="{BB962C8B-B14F-4D97-AF65-F5344CB8AC3E}">
        <p14:creationId xmlns:p14="http://schemas.microsoft.com/office/powerpoint/2010/main" val="2049092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52CF52-2D3D-42DF-8638-EF49609C5570}" type="datetimeFigureOut">
              <a:rPr lang="en-IN" smtClean="0"/>
              <a:t>06-08-2025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337769-1595-43B4-B061-7507B67E5085}" type="slidenum">
              <a:rPr lang="en-IN" smtClean="0"/>
              <a:t>‹#›</a:t>
            </a:fld>
            <a:endParaRPr lang="en-IN"/>
          </a:p>
        </p:txBody>
      </p:sp>
    </p:spTree>
    <p:extLst>
      <p:ext uri="{BB962C8B-B14F-4D97-AF65-F5344CB8AC3E}">
        <p14:creationId xmlns:p14="http://schemas.microsoft.com/office/powerpoint/2010/main" val="49173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2CF52-2D3D-42DF-8638-EF49609C5570}" type="datetimeFigureOut">
              <a:rPr lang="en-IN" smtClean="0"/>
              <a:t>06-08-2025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337769-1595-43B4-B061-7507B67E5085}" type="slidenum">
              <a:rPr lang="en-IN" smtClean="0"/>
              <a:t>‹#›</a:t>
            </a:fld>
            <a:endParaRPr lang="en-IN"/>
          </a:p>
        </p:txBody>
      </p:sp>
    </p:spTree>
    <p:extLst>
      <p:ext uri="{BB962C8B-B14F-4D97-AF65-F5344CB8AC3E}">
        <p14:creationId xmlns:p14="http://schemas.microsoft.com/office/powerpoint/2010/main" val="1099877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52CF52-2D3D-42DF-8638-EF49609C5570}" type="datetimeFigureOut">
              <a:rPr lang="en-IN" smtClean="0"/>
              <a:t>06-08-2025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337769-1595-43B4-B061-7507B67E5085}" type="slidenum">
              <a:rPr lang="en-IN" smtClean="0"/>
              <a:t>‹#›</a:t>
            </a:fld>
            <a:endParaRPr lang="en-IN"/>
          </a:p>
        </p:txBody>
      </p:sp>
    </p:spTree>
    <p:extLst>
      <p:ext uri="{BB962C8B-B14F-4D97-AF65-F5344CB8AC3E}">
        <p14:creationId xmlns:p14="http://schemas.microsoft.com/office/powerpoint/2010/main" val="384403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52CF52-2D3D-42DF-8638-EF49609C5570}" type="datetimeFigureOut">
              <a:rPr lang="en-IN" smtClean="0"/>
              <a:t>06-08-2025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337769-1595-43B4-B061-7507B67E5085}" type="slidenum">
              <a:rPr lang="en-IN" smtClean="0"/>
              <a:t>‹#›</a:t>
            </a:fld>
            <a:endParaRPr lang="en-IN"/>
          </a:p>
        </p:txBody>
      </p:sp>
    </p:spTree>
    <p:extLst>
      <p:ext uri="{BB962C8B-B14F-4D97-AF65-F5344CB8AC3E}">
        <p14:creationId xmlns:p14="http://schemas.microsoft.com/office/powerpoint/2010/main" val="2285542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52CF52-2D3D-42DF-8638-EF49609C5570}" type="datetimeFigureOut">
              <a:rPr lang="en-IN" smtClean="0"/>
              <a:t>06-08-2025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0337769-1595-43B4-B061-7507B67E5085}" type="slidenum">
              <a:rPr lang="en-IN" smtClean="0"/>
              <a:t>‹#›</a:t>
            </a:fld>
            <a:endParaRPr lang="en-IN"/>
          </a:p>
        </p:txBody>
      </p:sp>
    </p:spTree>
    <p:extLst>
      <p:ext uri="{BB962C8B-B14F-4D97-AF65-F5344CB8AC3E}">
        <p14:creationId xmlns:p14="http://schemas.microsoft.com/office/powerpoint/2010/main" val="201861444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mmons.wikimedia.org/wiki/File:Yellow_Cabs_in_New_York.JPG"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66A66-33FF-0AD4-93E8-C7F88574E013}"/>
              </a:ext>
            </a:extLst>
          </p:cNvPr>
          <p:cNvSpPr>
            <a:spLocks noGrp="1"/>
          </p:cNvSpPr>
          <p:nvPr>
            <p:ph type="ctrTitle"/>
          </p:nvPr>
        </p:nvSpPr>
        <p:spPr>
          <a:xfrm>
            <a:off x="1222621" y="791491"/>
            <a:ext cx="4562717" cy="3077124"/>
          </a:xfrm>
        </p:spPr>
        <p:txBody>
          <a:bodyPr>
            <a:normAutofit/>
          </a:bodyPr>
          <a:lstStyle/>
          <a:p>
            <a:pPr algn="l"/>
            <a:r>
              <a:rPr lang="en-US" sz="6000" b="1" dirty="0">
                <a:latin typeface="Calibri" panose="020F0502020204030204" pitchFamily="34" charset="0"/>
                <a:ea typeface="Calibri" panose="020F0502020204030204" pitchFamily="34" charset="0"/>
                <a:cs typeface="Calibri" panose="020F0502020204030204" pitchFamily="34" charset="0"/>
              </a:rPr>
              <a:t>MAXIMIZING REVENUE FOR DRIVERS</a:t>
            </a:r>
            <a:endParaRPr lang="en-IN" sz="6000" b="1"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Rounded Corners 3">
            <a:extLst>
              <a:ext uri="{FF2B5EF4-FFF2-40B4-BE49-F238E27FC236}">
                <a16:creationId xmlns:a16="http://schemas.microsoft.com/office/drawing/2014/main" id="{2A859CB6-397C-DB94-35B9-46DF13E7B106}"/>
              </a:ext>
            </a:extLst>
          </p:cNvPr>
          <p:cNvSpPr/>
          <p:nvPr/>
        </p:nvSpPr>
        <p:spPr>
          <a:xfrm>
            <a:off x="1328130" y="4057770"/>
            <a:ext cx="4035178" cy="549399"/>
          </a:xfrm>
          <a:prstGeom prst="roundRect">
            <a:avLst>
              <a:gd name="adj" fmla="val 50000"/>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85000"/>
                  </a:schemeClr>
                </a:solidFill>
                <a:latin typeface="Calibri" panose="020F0502020204030204" pitchFamily="34" charset="0"/>
                <a:ea typeface="Calibri" panose="020F0502020204030204" pitchFamily="34" charset="0"/>
                <a:cs typeface="Calibri" panose="020F0502020204030204" pitchFamily="34" charset="0"/>
              </a:rPr>
              <a:t>Through Payment Type</a:t>
            </a:r>
            <a:endParaRPr lang="en-IN" sz="2400" dirty="0">
              <a:solidFill>
                <a:schemeClr val="tx1">
                  <a:lumMod val="8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C60EB13F-D0FF-43B3-AC65-63D2F95DA62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85338" y="791490"/>
            <a:ext cx="5850713" cy="4395971"/>
          </a:xfrm>
          <a:prstGeom prst="ellipse">
            <a:avLst/>
          </a:prstGeom>
          <a:ln>
            <a:noFill/>
          </a:ln>
          <a:effectLst>
            <a:softEdge rad="112500"/>
          </a:effectLst>
        </p:spPr>
      </p:pic>
      <p:sp>
        <p:nvSpPr>
          <p:cNvPr id="3" name="Title 1">
            <a:extLst>
              <a:ext uri="{FF2B5EF4-FFF2-40B4-BE49-F238E27FC236}">
                <a16:creationId xmlns:a16="http://schemas.microsoft.com/office/drawing/2014/main" id="{055DBFAE-DA93-3793-E7C5-42FA7F2C6794}"/>
              </a:ext>
            </a:extLst>
          </p:cNvPr>
          <p:cNvSpPr txBox="1">
            <a:spLocks/>
          </p:cNvSpPr>
          <p:nvPr/>
        </p:nvSpPr>
        <p:spPr>
          <a:xfrm>
            <a:off x="1328130" y="4796324"/>
            <a:ext cx="4562717" cy="549399"/>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b="1" dirty="0">
                <a:latin typeface="Segoe UI Semibold" panose="020B0702040204020203" pitchFamily="34" charset="0"/>
                <a:ea typeface="Calibri" panose="020F0502020204030204" pitchFamily="34" charset="0"/>
                <a:cs typeface="Segoe UI Semibold" panose="020B0702040204020203" pitchFamily="34" charset="0"/>
              </a:rPr>
              <a:t>Analysis By: Mohd Ahkam</a:t>
            </a:r>
            <a:endParaRPr lang="en-IN" sz="2800" b="1" dirty="0">
              <a:latin typeface="Segoe UI Semibold" panose="020B0702040204020203" pitchFamily="34" charset="0"/>
              <a:ea typeface="Calibri" panose="020F0502020204030204" pitchFamily="34" charset="0"/>
              <a:cs typeface="Segoe UI Semibold" panose="020B0702040204020203" pitchFamily="34" charset="0"/>
            </a:endParaRPr>
          </a:p>
        </p:txBody>
      </p:sp>
    </p:spTree>
    <p:extLst>
      <p:ext uri="{BB962C8B-B14F-4D97-AF65-F5344CB8AC3E}">
        <p14:creationId xmlns:p14="http://schemas.microsoft.com/office/powerpoint/2010/main" val="3342944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FB152-CFE1-2580-2312-5C5A0350681C}"/>
              </a:ext>
            </a:extLst>
          </p:cNvPr>
          <p:cNvSpPr>
            <a:spLocks noGrp="1"/>
          </p:cNvSpPr>
          <p:nvPr>
            <p:ph type="title"/>
          </p:nvPr>
        </p:nvSpPr>
        <p:spPr>
          <a:xfrm>
            <a:off x="677334" y="609600"/>
            <a:ext cx="8596668" cy="849923"/>
          </a:xfrm>
        </p:spPr>
        <p:txBody>
          <a:bodyPr/>
          <a:lstStyle/>
          <a:p>
            <a:r>
              <a:rPr lang="en-US" b="1" dirty="0">
                <a:latin typeface="Segoe UI Semibold" panose="020B0702040204020203" pitchFamily="34" charset="0"/>
                <a:cs typeface="Segoe UI Semibold" panose="020B0702040204020203" pitchFamily="34" charset="0"/>
              </a:rPr>
              <a:t>Hypothesis Testing</a:t>
            </a:r>
            <a:endParaRPr lang="en-IN" b="1" dirty="0">
              <a:latin typeface="Segoe UI Semibold" panose="020B07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8B5E7BE1-48BC-F81E-97E3-792745F013AC}"/>
              </a:ext>
            </a:extLst>
          </p:cNvPr>
          <p:cNvSpPr>
            <a:spLocks noGrp="1"/>
          </p:cNvSpPr>
          <p:nvPr>
            <p:ph idx="1"/>
          </p:nvPr>
        </p:nvSpPr>
        <p:spPr>
          <a:xfrm>
            <a:off x="677334" y="1791312"/>
            <a:ext cx="8765604" cy="3880773"/>
          </a:xfrm>
        </p:spPr>
        <p:txBody>
          <a:bodyPr/>
          <a:lstStyle/>
          <a:p>
            <a:pPr algn="just">
              <a:buFont typeface="Wingdings" panose="05000000000000000000" pitchFamily="2" charset="2"/>
              <a:buChar char="q"/>
            </a:pPr>
            <a:r>
              <a:rPr lang="en-US" b="1" dirty="0">
                <a:latin typeface="Calibri" panose="020F0502020204030204" pitchFamily="34" charset="0"/>
                <a:ea typeface="Calibri" panose="020F0502020204030204" pitchFamily="34" charset="0"/>
                <a:cs typeface="Calibri" panose="020F0502020204030204" pitchFamily="34" charset="0"/>
              </a:rPr>
              <a:t>Null hypothesis: </a:t>
            </a:r>
            <a:r>
              <a:rPr lang="en-US" dirty="0">
                <a:latin typeface="Calibri" panose="020F0502020204030204" pitchFamily="34" charset="0"/>
                <a:ea typeface="Calibri" panose="020F0502020204030204" pitchFamily="34" charset="0"/>
                <a:cs typeface="Calibri" panose="020F0502020204030204" pitchFamily="34" charset="0"/>
              </a:rPr>
              <a:t>There is no difference in average fare between customers who use credit cards and customers who use cash.</a:t>
            </a:r>
          </a:p>
          <a:p>
            <a:pPr algn="just">
              <a:buFont typeface="Wingdings" panose="05000000000000000000" pitchFamily="2" charset="2"/>
              <a:buChar char="q"/>
            </a:pPr>
            <a:r>
              <a:rPr lang="en-US" b="1" dirty="0">
                <a:latin typeface="Calibri" panose="020F0502020204030204" pitchFamily="34" charset="0"/>
                <a:ea typeface="Calibri" panose="020F0502020204030204" pitchFamily="34" charset="0"/>
                <a:cs typeface="Calibri" panose="020F0502020204030204" pitchFamily="34" charset="0"/>
              </a:rPr>
              <a:t>Alternative hypothesis: </a:t>
            </a:r>
            <a:r>
              <a:rPr lang="en-US" dirty="0">
                <a:latin typeface="Calibri" panose="020F0502020204030204" pitchFamily="34" charset="0"/>
                <a:ea typeface="Calibri" panose="020F0502020204030204" pitchFamily="34" charset="0"/>
                <a:cs typeface="Calibri" panose="020F0502020204030204" pitchFamily="34" charset="0"/>
              </a:rPr>
              <a:t>There is a difference in average fare between customers who use credit cards and customers who use cash.</a:t>
            </a:r>
          </a:p>
          <a:p>
            <a:pPr algn="just">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With a T-statistic of 262.63 and a P-value of less than 0.05, we reject the null hypothesis, suggesting that there is indeed a significant difference in average fare between the two payment methods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959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D3F25-C49C-C00B-6484-3633E7B34BAE}"/>
              </a:ext>
            </a:extLst>
          </p:cNvPr>
          <p:cNvSpPr>
            <a:spLocks noGrp="1"/>
          </p:cNvSpPr>
          <p:nvPr>
            <p:ph type="title"/>
          </p:nvPr>
        </p:nvSpPr>
        <p:spPr>
          <a:xfrm>
            <a:off x="677334" y="609600"/>
            <a:ext cx="8596668" cy="858715"/>
          </a:xfrm>
        </p:spPr>
        <p:txBody>
          <a:bodyPr/>
          <a:lstStyle/>
          <a:p>
            <a:r>
              <a:rPr lang="en-US" b="1" dirty="0">
                <a:latin typeface="Segoe UI Semibold" panose="020B0702040204020203" pitchFamily="34" charset="0"/>
                <a:cs typeface="Segoe UI Semibold" panose="020B0702040204020203" pitchFamily="34" charset="0"/>
              </a:rPr>
              <a:t>Recommendations</a:t>
            </a:r>
            <a:endParaRPr lang="en-IN" b="1" dirty="0">
              <a:latin typeface="Segoe UI Semibold" panose="020B07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5ACED5C6-70A7-73A5-EEDD-654BDBEDF981}"/>
              </a:ext>
            </a:extLst>
          </p:cNvPr>
          <p:cNvSpPr>
            <a:spLocks noGrp="1"/>
          </p:cNvSpPr>
          <p:nvPr>
            <p:ph idx="1"/>
          </p:nvPr>
        </p:nvSpPr>
        <p:spPr>
          <a:xfrm>
            <a:off x="1635695" y="1756144"/>
            <a:ext cx="7866907" cy="3880773"/>
          </a:xfrm>
        </p:spPr>
        <p:txBody>
          <a:bodyPr/>
          <a:lstStyle/>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Encourage customers to pay with credit cards to capitalize on the potential for generating more revenue for taxi cab drivers.</a:t>
            </a:r>
          </a:p>
          <a:p>
            <a:pPr marL="0" indent="0" algn="just">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Implement strategies such as offering incentives or discounts for credit card transactions to incentivize customers to choose this payment method.</a:t>
            </a:r>
          </a:p>
          <a:p>
            <a:pPr marL="0" indent="0" algn="just">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Provide seamless and secure credit card payment options to enhance customer convenience and encourage adoption of this preferred payment method.</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 name="Graphic 4" descr="Lightbulb and gear">
            <a:extLst>
              <a:ext uri="{FF2B5EF4-FFF2-40B4-BE49-F238E27FC236}">
                <a16:creationId xmlns:a16="http://schemas.microsoft.com/office/drawing/2014/main" id="{94A45EB1-C44E-88D9-386B-DB7E1134B0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7672" y="1670864"/>
            <a:ext cx="729435" cy="729435"/>
          </a:xfrm>
          <a:prstGeom prst="rect">
            <a:avLst/>
          </a:prstGeom>
        </p:spPr>
      </p:pic>
      <p:pic>
        <p:nvPicPr>
          <p:cNvPr id="23" name="Picture 22">
            <a:extLst>
              <a:ext uri="{FF2B5EF4-FFF2-40B4-BE49-F238E27FC236}">
                <a16:creationId xmlns:a16="http://schemas.microsoft.com/office/drawing/2014/main" id="{CD44F63E-F736-1CA8-65C5-0F6B0DCBA0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672" y="2781968"/>
            <a:ext cx="730800" cy="730800"/>
          </a:xfrm>
          <a:prstGeom prst="rect">
            <a:avLst/>
          </a:prstGeom>
        </p:spPr>
      </p:pic>
      <p:pic>
        <p:nvPicPr>
          <p:cNvPr id="25" name="Picture 24">
            <a:extLst>
              <a:ext uri="{FF2B5EF4-FFF2-40B4-BE49-F238E27FC236}">
                <a16:creationId xmlns:a16="http://schemas.microsoft.com/office/drawing/2014/main" id="{7351706A-A10A-E604-D90F-61C08FAA98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517" y="3713952"/>
            <a:ext cx="1117178" cy="1117178"/>
          </a:xfrm>
          <a:prstGeom prst="rect">
            <a:avLst/>
          </a:prstGeom>
        </p:spPr>
      </p:pic>
    </p:spTree>
    <p:extLst>
      <p:ext uri="{BB962C8B-B14F-4D97-AF65-F5344CB8AC3E}">
        <p14:creationId xmlns:p14="http://schemas.microsoft.com/office/powerpoint/2010/main" val="2229928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DD035-2798-99BF-9E02-A338E3C759CF}"/>
              </a:ext>
            </a:extLst>
          </p:cNvPr>
          <p:cNvSpPr>
            <a:spLocks noGrp="1"/>
          </p:cNvSpPr>
          <p:nvPr>
            <p:ph type="title"/>
          </p:nvPr>
        </p:nvSpPr>
        <p:spPr>
          <a:xfrm>
            <a:off x="1352427" y="768661"/>
            <a:ext cx="10018713" cy="1090247"/>
          </a:xfrm>
        </p:spPr>
        <p:txBody>
          <a:bodyPr/>
          <a:lstStyle/>
          <a:p>
            <a:pPr algn="l"/>
            <a:r>
              <a:rPr lang="en-US" b="1" dirty="0">
                <a:latin typeface="Segoe UI Semibold" panose="020B0702040204020203" pitchFamily="34" charset="0"/>
                <a:cs typeface="Segoe UI Semibold" panose="020B0702040204020203" pitchFamily="34" charset="0"/>
              </a:rPr>
              <a:t>Agenda</a:t>
            </a:r>
            <a:endParaRPr lang="en-IN" b="1" dirty="0">
              <a:latin typeface="Segoe UI Semibold" panose="020B07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E59CA0C2-7CA7-A9B8-6C15-E69991A1AA2A}"/>
              </a:ext>
            </a:extLst>
          </p:cNvPr>
          <p:cNvSpPr>
            <a:spLocks noGrp="1"/>
          </p:cNvSpPr>
          <p:nvPr>
            <p:ph idx="1"/>
          </p:nvPr>
        </p:nvSpPr>
        <p:spPr>
          <a:xfrm>
            <a:off x="1352427" y="1964415"/>
            <a:ext cx="7796540" cy="3997828"/>
          </a:xfrm>
        </p:spPr>
        <p:txBody>
          <a:bodyPr>
            <a:normAutofit/>
          </a:bodyPr>
          <a:lstStyle/>
          <a:p>
            <a:pPr>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Problem Statement</a:t>
            </a:r>
          </a:p>
          <a:p>
            <a:pPr>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Research Question</a:t>
            </a:r>
          </a:p>
          <a:p>
            <a:pPr>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Data Overview</a:t>
            </a:r>
          </a:p>
          <a:p>
            <a:pPr>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Methodology</a:t>
            </a:r>
          </a:p>
          <a:p>
            <a:pPr>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Analysis and Findings</a:t>
            </a:r>
          </a:p>
          <a:p>
            <a:pPr>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Hypothesis Testing</a:t>
            </a:r>
          </a:p>
          <a:p>
            <a:pPr>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Recommendations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7359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41DEF-8C2D-FFDE-78F4-8E7D385D0EDF}"/>
              </a:ext>
            </a:extLst>
          </p:cNvPr>
          <p:cNvSpPr>
            <a:spLocks noGrp="1"/>
          </p:cNvSpPr>
          <p:nvPr>
            <p:ph type="title"/>
          </p:nvPr>
        </p:nvSpPr>
        <p:spPr>
          <a:xfrm>
            <a:off x="1363302" y="801558"/>
            <a:ext cx="7958331" cy="739390"/>
          </a:xfrm>
        </p:spPr>
        <p:txBody>
          <a:bodyPr>
            <a:normAutofit/>
          </a:bodyPr>
          <a:lstStyle/>
          <a:p>
            <a:pPr algn="l"/>
            <a:r>
              <a:rPr lang="en-US" b="1" dirty="0">
                <a:latin typeface="Segoe UI Semibold" panose="020B0702040204020203" pitchFamily="34" charset="0"/>
                <a:ea typeface="Calibri" panose="020F0502020204030204" pitchFamily="34" charset="0"/>
                <a:cs typeface="Segoe UI Semibold" panose="020B0702040204020203" pitchFamily="34" charset="0"/>
              </a:rPr>
              <a:t>Problem Statement</a:t>
            </a:r>
            <a:endParaRPr lang="en-IN" b="1" dirty="0">
              <a:latin typeface="Segoe UI Semibold" panose="020B0702040204020203" pitchFamily="34" charset="0"/>
              <a:ea typeface="Calibri" panose="020F0502020204030204"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FD2DD07D-4F0C-1180-E7D7-C44C46E17003}"/>
              </a:ext>
            </a:extLst>
          </p:cNvPr>
          <p:cNvSpPr>
            <a:spLocks noGrp="1"/>
          </p:cNvSpPr>
          <p:nvPr>
            <p:ph idx="1"/>
          </p:nvPr>
        </p:nvSpPr>
        <p:spPr>
          <a:xfrm>
            <a:off x="1363302" y="2015732"/>
            <a:ext cx="7798284" cy="3450613"/>
          </a:xfrm>
        </p:spPr>
        <p:txBody>
          <a:bodyPr/>
          <a:lstStyle/>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In the fast-paced taxi booking sector, making the most of revenue is essential for long-term success and driver happiness. </a:t>
            </a:r>
          </a:p>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Our goal is to use data-driven insights to </a:t>
            </a:r>
            <a:r>
              <a:rPr lang="en-US" b="1" dirty="0">
                <a:latin typeface="Calibri" panose="020F0502020204030204" pitchFamily="34" charset="0"/>
                <a:ea typeface="Calibri" panose="020F0502020204030204" pitchFamily="34" charset="0"/>
                <a:cs typeface="Calibri" panose="020F0502020204030204" pitchFamily="34" charset="0"/>
              </a:rPr>
              <a:t>maximize revenue streams </a:t>
            </a:r>
            <a:r>
              <a:rPr lang="en-US" dirty="0">
                <a:latin typeface="Calibri" panose="020F0502020204030204" pitchFamily="34" charset="0"/>
                <a:ea typeface="Calibri" panose="020F0502020204030204" pitchFamily="34" charset="0"/>
                <a:cs typeface="Calibri" panose="020F0502020204030204" pitchFamily="34" charset="0"/>
              </a:rPr>
              <a:t>for taxi drivers in order to meet this need. Our research aims to determine whether payment methods have an impact on fare pricing by focusing on the relationship between payment type and fare amount..</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317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163E2-A957-5660-43BE-34B51240D724}"/>
              </a:ext>
            </a:extLst>
          </p:cNvPr>
          <p:cNvSpPr>
            <a:spLocks noGrp="1"/>
          </p:cNvSpPr>
          <p:nvPr>
            <p:ph type="title"/>
          </p:nvPr>
        </p:nvSpPr>
        <p:spPr>
          <a:xfrm>
            <a:off x="1364699" y="883474"/>
            <a:ext cx="9603275" cy="587136"/>
          </a:xfrm>
        </p:spPr>
        <p:txBody>
          <a:bodyPr>
            <a:noAutofit/>
          </a:bodyPr>
          <a:lstStyle/>
          <a:p>
            <a:r>
              <a:rPr lang="en-US" b="1" dirty="0">
                <a:latin typeface="Segoe UI Semibold" panose="020B0702040204020203" pitchFamily="34" charset="0"/>
                <a:cs typeface="Segoe UI Semibold" panose="020B0702040204020203" pitchFamily="34" charset="0"/>
              </a:rPr>
              <a:t>Research Question</a:t>
            </a:r>
            <a:endParaRPr lang="en-IN" b="1" dirty="0">
              <a:latin typeface="Segoe UI Semibold" panose="020B07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F9B06AF8-0230-2D05-8450-36ADD1C61071}"/>
              </a:ext>
            </a:extLst>
          </p:cNvPr>
          <p:cNvSpPr>
            <a:spLocks noGrp="1"/>
          </p:cNvSpPr>
          <p:nvPr>
            <p:ph idx="1"/>
          </p:nvPr>
        </p:nvSpPr>
        <p:spPr>
          <a:xfrm>
            <a:off x="670110" y="1980739"/>
            <a:ext cx="9238821" cy="3450613"/>
          </a:xfrm>
        </p:spPr>
        <p:txBody>
          <a:bodyPr>
            <a:normAutofit/>
          </a:bodyPr>
          <a:lstStyle/>
          <a:p>
            <a:pPr marL="0" indent="0" algn="ctr">
              <a:buNone/>
            </a:pPr>
            <a:r>
              <a:rPr lang="en-US" b="1" dirty="0">
                <a:latin typeface="Calibri" panose="020F0502020204030204" pitchFamily="34" charset="0"/>
                <a:ea typeface="Calibri" panose="020F0502020204030204" pitchFamily="34" charset="0"/>
                <a:cs typeface="Calibri" panose="020F0502020204030204" pitchFamily="34" charset="0"/>
              </a:rPr>
              <a:t>Is there a relationship between total fare amount and payment type?</a:t>
            </a:r>
          </a:p>
          <a:p>
            <a:pPr marL="0" indent="0" algn="ctr">
              <a:buNone/>
            </a:pPr>
            <a:r>
              <a:rPr lang="en-US" dirty="0">
                <a:latin typeface="Calibri" panose="020F0502020204030204" pitchFamily="34" charset="0"/>
                <a:ea typeface="Calibri" panose="020F0502020204030204" pitchFamily="34" charset="0"/>
                <a:cs typeface="Calibri" panose="020F0502020204030204" pitchFamily="34" charset="0"/>
              </a:rPr>
              <a:t>Can we nudge customers towards payment methods that generate higher revenue for drivers, without negatively impacting customer experience?</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5147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9A1FB-2DDA-634A-3002-CC8368D79C75}"/>
              </a:ext>
            </a:extLst>
          </p:cNvPr>
          <p:cNvSpPr>
            <a:spLocks noGrp="1"/>
          </p:cNvSpPr>
          <p:nvPr>
            <p:ph type="title"/>
          </p:nvPr>
        </p:nvSpPr>
        <p:spPr>
          <a:xfrm>
            <a:off x="677334" y="609600"/>
            <a:ext cx="8596668" cy="858715"/>
          </a:xfrm>
        </p:spPr>
        <p:txBody>
          <a:bodyPr/>
          <a:lstStyle/>
          <a:p>
            <a:r>
              <a:rPr lang="en-US" b="1" dirty="0">
                <a:latin typeface="Segoe UI Semibold" panose="020B0702040204020203" pitchFamily="34" charset="0"/>
                <a:cs typeface="Segoe UI Semibold" panose="020B0702040204020203" pitchFamily="34" charset="0"/>
              </a:rPr>
              <a:t>Data Overview</a:t>
            </a:r>
            <a:endParaRPr lang="en-IN" b="1" dirty="0">
              <a:latin typeface="Segoe UI Semibold" panose="020B07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5D39BE05-1DBA-543B-D2D5-B89A04C74284}"/>
              </a:ext>
            </a:extLst>
          </p:cNvPr>
          <p:cNvSpPr>
            <a:spLocks noGrp="1"/>
          </p:cNvSpPr>
          <p:nvPr>
            <p:ph idx="1"/>
          </p:nvPr>
        </p:nvSpPr>
        <p:spPr>
          <a:xfrm>
            <a:off x="677334" y="1286391"/>
            <a:ext cx="8596668" cy="929272"/>
          </a:xfrm>
        </p:spPr>
        <p:txBody>
          <a:bodyPr/>
          <a:lstStyle/>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For this analysis, we utilized the comprehensive dataset of NYC Taxi Trip records, used data cleaning and feature engineering procedures to concentrate solely on the relevant columns essential for our investigation</a:t>
            </a:r>
            <a:endParaRPr lang="en-IN" dirty="0">
              <a:latin typeface="Calibri" panose="020F0502020204030204" pitchFamily="34" charset="0"/>
              <a:ea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69BFAA91-837E-301D-4A31-7CC571357277}"/>
              </a:ext>
            </a:extLst>
          </p:cNvPr>
          <p:cNvCxnSpPr/>
          <p:nvPr/>
        </p:nvCxnSpPr>
        <p:spPr>
          <a:xfrm>
            <a:off x="545123" y="2373923"/>
            <a:ext cx="897694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E16023C4-8D9F-3C1C-1B41-098C990D3980}"/>
              </a:ext>
            </a:extLst>
          </p:cNvPr>
          <p:cNvSpPr txBox="1">
            <a:spLocks/>
          </p:cNvSpPr>
          <p:nvPr/>
        </p:nvSpPr>
        <p:spPr>
          <a:xfrm>
            <a:off x="677334" y="2532184"/>
            <a:ext cx="4334281" cy="263769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en-US" b="1" dirty="0">
                <a:latin typeface="Calibri" panose="020F0502020204030204" pitchFamily="34" charset="0"/>
                <a:ea typeface="Calibri" panose="020F0502020204030204" pitchFamily="34" charset="0"/>
                <a:cs typeface="Calibri" panose="020F0502020204030204" pitchFamily="34" charset="0"/>
              </a:rPr>
              <a:t>Relevant columns used for this research:</a:t>
            </a:r>
          </a:p>
          <a:p>
            <a:pPr algn="just">
              <a:buFont typeface="Wingdings" panose="05000000000000000000" pitchFamily="2" charset="2"/>
              <a:buChar char="v"/>
            </a:pPr>
            <a:endParaRPr lang="en-US" dirty="0">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passenger_count (1 to 5)</a:t>
            </a:r>
          </a:p>
          <a:p>
            <a:pPr algn="just">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payment_type (card or cash)</a:t>
            </a:r>
          </a:p>
          <a:p>
            <a:pPr algn="just">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fare_amount</a:t>
            </a:r>
          </a:p>
          <a:p>
            <a:pPr algn="just">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trip_distance (miles)</a:t>
            </a:r>
          </a:p>
          <a:p>
            <a:pPr algn="just">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Duration (minutes)</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9A1351E2-183C-C456-5D60-CF1C8341BC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5004" y="3009603"/>
            <a:ext cx="5467065" cy="2133898"/>
          </a:xfrm>
          <a:prstGeom prst="rect">
            <a:avLst/>
          </a:prstGeom>
        </p:spPr>
      </p:pic>
    </p:spTree>
    <p:extLst>
      <p:ext uri="{BB962C8B-B14F-4D97-AF65-F5344CB8AC3E}">
        <p14:creationId xmlns:p14="http://schemas.microsoft.com/office/powerpoint/2010/main" val="238171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7097D-BCCA-1908-7991-504C4C14F9F7}"/>
              </a:ext>
            </a:extLst>
          </p:cNvPr>
          <p:cNvSpPr>
            <a:spLocks noGrp="1"/>
          </p:cNvSpPr>
          <p:nvPr>
            <p:ph type="title"/>
          </p:nvPr>
        </p:nvSpPr>
        <p:spPr/>
        <p:txBody>
          <a:bodyPr/>
          <a:lstStyle/>
          <a:p>
            <a:r>
              <a:rPr lang="en-US" b="1" dirty="0">
                <a:latin typeface="Segoe UI Semibold" panose="020B0702040204020203" pitchFamily="34" charset="0"/>
                <a:cs typeface="Segoe UI Semibold" panose="020B0702040204020203" pitchFamily="34" charset="0"/>
              </a:rPr>
              <a:t>Methodology</a:t>
            </a:r>
            <a:endParaRPr lang="en-IN" b="1" dirty="0">
              <a:latin typeface="Segoe UI Semibold" panose="020B0702040204020203" pitchFamily="34" charset="0"/>
              <a:cs typeface="Segoe UI Semibold" panose="020B0702040204020203" pitchFamily="34" charset="0"/>
            </a:endParaRPr>
          </a:p>
        </p:txBody>
      </p:sp>
      <p:graphicFrame>
        <p:nvGraphicFramePr>
          <p:cNvPr id="4" name="Content Placeholder 3">
            <a:extLst>
              <a:ext uri="{FF2B5EF4-FFF2-40B4-BE49-F238E27FC236}">
                <a16:creationId xmlns:a16="http://schemas.microsoft.com/office/drawing/2014/main" id="{30D2D444-3103-6E93-094E-BAD06997966F}"/>
              </a:ext>
            </a:extLst>
          </p:cNvPr>
          <p:cNvGraphicFramePr>
            <a:graphicFrameLocks noGrp="1"/>
          </p:cNvGraphicFramePr>
          <p:nvPr>
            <p:ph idx="1"/>
            <p:extLst>
              <p:ext uri="{D42A27DB-BD31-4B8C-83A1-F6EECF244321}">
                <p14:modId xmlns:p14="http://schemas.microsoft.com/office/powerpoint/2010/main" val="2235727484"/>
              </p:ext>
            </p:extLst>
          </p:nvPr>
        </p:nvGraphicFramePr>
        <p:xfrm>
          <a:off x="748200" y="1791311"/>
          <a:ext cx="8896961" cy="2559497"/>
        </p:xfrm>
        <a:graphic>
          <a:graphicData uri="http://schemas.openxmlformats.org/drawingml/2006/table">
            <a:tbl>
              <a:tblPr firstRow="1" bandRow="1">
                <a:tableStyleId>{5C22544A-7EE6-4342-B048-85BDC9FD1C3A}</a:tableStyleId>
              </a:tblPr>
              <a:tblGrid>
                <a:gridCol w="2656260">
                  <a:extLst>
                    <a:ext uri="{9D8B030D-6E8A-4147-A177-3AD203B41FA5}">
                      <a16:colId xmlns:a16="http://schemas.microsoft.com/office/drawing/2014/main" val="211290511"/>
                    </a:ext>
                  </a:extLst>
                </a:gridCol>
                <a:gridCol w="6240701">
                  <a:extLst>
                    <a:ext uri="{9D8B030D-6E8A-4147-A177-3AD203B41FA5}">
                      <a16:colId xmlns:a16="http://schemas.microsoft.com/office/drawing/2014/main" val="1758911242"/>
                    </a:ext>
                  </a:extLst>
                </a:gridCol>
              </a:tblGrid>
              <a:tr h="670535">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Step</a:t>
                      </a:r>
                      <a:endParaRPr lang="en-IN"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sz="1800" b="1" kern="1200" dirty="0">
                          <a:solidFill>
                            <a:schemeClr val="lt1"/>
                          </a:solidFill>
                          <a:latin typeface="Calibri" panose="020F0502020204030204" pitchFamily="34" charset="0"/>
                          <a:ea typeface="Calibri" panose="020F0502020204030204" pitchFamily="34" charset="0"/>
                          <a:cs typeface="Calibri" panose="020F0502020204030204" pitchFamily="34" charset="0"/>
                        </a:rPr>
                        <a:t>Description</a:t>
                      </a:r>
                      <a:endParaRPr lang="en-IN" sz="1800" b="1" kern="1200" dirty="0">
                        <a:solidFill>
                          <a:schemeClr val="lt1"/>
                        </a:solidFill>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690114903"/>
                  </a:ext>
                </a:extLst>
              </a:tr>
              <a:tr h="944481">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Descriptive Analysis</a:t>
                      </a:r>
                      <a:endParaRPr lang="en-IN"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l"/>
                      <a:r>
                        <a:rPr lang="en-US" dirty="0">
                          <a:latin typeface="Calibri" panose="020F0502020204030204" pitchFamily="34" charset="0"/>
                          <a:ea typeface="Calibri" panose="020F0502020204030204" pitchFamily="34" charset="0"/>
                          <a:cs typeface="Calibri" panose="020F0502020204030204" pitchFamily="34" charset="0"/>
                        </a:rPr>
                        <a:t>Performed statistical analysis to summarize key aspects of the data, focusing on fare amounts and payment types.</a:t>
                      </a:r>
                      <a:endParaRPr lang="en-IN"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866477202"/>
                  </a:ext>
                </a:extLst>
              </a:tr>
              <a:tr h="944481">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Hypothesis Testing</a:t>
                      </a:r>
                      <a:endParaRPr lang="en-IN"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Conducted a T-test to evaluate the relationship between payment type and fare amount, testing the hypothesis that different payment methods influence fare amounts.</a:t>
                      </a:r>
                      <a:endParaRPr lang="en-IN"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759268321"/>
                  </a:ext>
                </a:extLst>
              </a:tr>
            </a:tbl>
          </a:graphicData>
        </a:graphic>
      </p:graphicFrame>
    </p:spTree>
    <p:extLst>
      <p:ext uri="{BB962C8B-B14F-4D97-AF65-F5344CB8AC3E}">
        <p14:creationId xmlns:p14="http://schemas.microsoft.com/office/powerpoint/2010/main" val="223428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AED4D-F6C7-478F-FAB0-0D7F964A3218}"/>
              </a:ext>
            </a:extLst>
          </p:cNvPr>
          <p:cNvSpPr>
            <a:spLocks noGrp="1"/>
          </p:cNvSpPr>
          <p:nvPr>
            <p:ph type="title"/>
          </p:nvPr>
        </p:nvSpPr>
        <p:spPr>
          <a:xfrm>
            <a:off x="677334" y="477715"/>
            <a:ext cx="8596668" cy="841131"/>
          </a:xfrm>
        </p:spPr>
        <p:txBody>
          <a:bodyPr/>
          <a:lstStyle/>
          <a:p>
            <a:r>
              <a:rPr lang="en-US" b="1" dirty="0">
                <a:latin typeface="Segoe UI Semibold" panose="020B0702040204020203" pitchFamily="34" charset="0"/>
                <a:cs typeface="Segoe UI Semibold" panose="020B0702040204020203" pitchFamily="34" charset="0"/>
              </a:rPr>
              <a:t>Journey Insights</a:t>
            </a:r>
            <a:endParaRPr lang="en-IN" b="1" dirty="0">
              <a:latin typeface="Segoe UI Semibold" panose="020B07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A102CC91-D758-D03A-8765-D8B34700E400}"/>
              </a:ext>
            </a:extLst>
          </p:cNvPr>
          <p:cNvSpPr>
            <a:spLocks noGrp="1"/>
          </p:cNvSpPr>
          <p:nvPr>
            <p:ph idx="1"/>
          </p:nvPr>
        </p:nvSpPr>
        <p:spPr>
          <a:xfrm>
            <a:off x="677334" y="1391897"/>
            <a:ext cx="8915074" cy="1465603"/>
          </a:xfrm>
        </p:spPr>
        <p:txBody>
          <a:bodyPr/>
          <a:lstStyle/>
          <a:p>
            <a:pPr algn="just">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Customers paying with cards tend to have a slightly higher average trip distance and fare amount compared to those paying with cash.</a:t>
            </a:r>
          </a:p>
          <a:p>
            <a:pPr algn="just">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Indicates that customers prefers to pay more with cards when they have high fare amount and long trip distance.</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78B9769-5108-7799-778D-5CF355258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857499"/>
            <a:ext cx="6551600" cy="3112477"/>
          </a:xfrm>
          <a:prstGeom prst="rect">
            <a:avLst/>
          </a:prstGeom>
        </p:spPr>
      </p:pic>
      <p:graphicFrame>
        <p:nvGraphicFramePr>
          <p:cNvPr id="6" name="Table 5">
            <a:extLst>
              <a:ext uri="{FF2B5EF4-FFF2-40B4-BE49-F238E27FC236}">
                <a16:creationId xmlns:a16="http://schemas.microsoft.com/office/drawing/2014/main" id="{1FA22DC9-C520-1539-EABD-049E8B170B00}"/>
              </a:ext>
            </a:extLst>
          </p:cNvPr>
          <p:cNvGraphicFramePr>
            <a:graphicFrameLocks noGrp="1"/>
          </p:cNvGraphicFramePr>
          <p:nvPr>
            <p:extLst>
              <p:ext uri="{D42A27DB-BD31-4B8C-83A1-F6EECF244321}">
                <p14:modId xmlns:p14="http://schemas.microsoft.com/office/powerpoint/2010/main" val="110398561"/>
              </p:ext>
            </p:extLst>
          </p:nvPr>
        </p:nvGraphicFramePr>
        <p:xfrm>
          <a:off x="7228933" y="3073400"/>
          <a:ext cx="3822996" cy="2896575"/>
        </p:xfrm>
        <a:graphic>
          <a:graphicData uri="http://schemas.openxmlformats.org/drawingml/2006/table">
            <a:tbl>
              <a:tblPr firstRow="1" bandRow="1">
                <a:tableStyleId>{5C22544A-7EE6-4342-B048-85BDC9FD1C3A}</a:tableStyleId>
              </a:tblPr>
              <a:tblGrid>
                <a:gridCol w="955749">
                  <a:extLst>
                    <a:ext uri="{9D8B030D-6E8A-4147-A177-3AD203B41FA5}">
                      <a16:colId xmlns:a16="http://schemas.microsoft.com/office/drawing/2014/main" val="1943075691"/>
                    </a:ext>
                  </a:extLst>
                </a:gridCol>
                <a:gridCol w="955749">
                  <a:extLst>
                    <a:ext uri="{9D8B030D-6E8A-4147-A177-3AD203B41FA5}">
                      <a16:colId xmlns:a16="http://schemas.microsoft.com/office/drawing/2014/main" val="824396798"/>
                    </a:ext>
                  </a:extLst>
                </a:gridCol>
                <a:gridCol w="955749">
                  <a:extLst>
                    <a:ext uri="{9D8B030D-6E8A-4147-A177-3AD203B41FA5}">
                      <a16:colId xmlns:a16="http://schemas.microsoft.com/office/drawing/2014/main" val="2638616591"/>
                    </a:ext>
                  </a:extLst>
                </a:gridCol>
                <a:gridCol w="955749">
                  <a:extLst>
                    <a:ext uri="{9D8B030D-6E8A-4147-A177-3AD203B41FA5}">
                      <a16:colId xmlns:a16="http://schemas.microsoft.com/office/drawing/2014/main" val="4121823817"/>
                    </a:ext>
                  </a:extLst>
                </a:gridCol>
              </a:tblGrid>
              <a:tr h="579315">
                <a:tc>
                  <a:txBody>
                    <a:bodyPr/>
                    <a:lstStyle/>
                    <a:p>
                      <a:endParaRPr lang="en-IN" sz="14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Payment</a:t>
                      </a:r>
                    </a:p>
                    <a:p>
                      <a:pPr algn="ctr"/>
                      <a:r>
                        <a:rPr lang="en-US" sz="1400" dirty="0">
                          <a:latin typeface="Calibri" panose="020F0502020204030204" pitchFamily="34" charset="0"/>
                          <a:ea typeface="Calibri" panose="020F0502020204030204" pitchFamily="34" charset="0"/>
                          <a:cs typeface="Calibri" panose="020F0502020204030204" pitchFamily="34" charset="0"/>
                        </a:rPr>
                        <a:t>Type</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Mean</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Standard</a:t>
                      </a:r>
                    </a:p>
                    <a:p>
                      <a:pPr algn="ctr"/>
                      <a:r>
                        <a:rPr lang="en-US" sz="1400" dirty="0">
                          <a:latin typeface="Calibri" panose="020F0502020204030204" pitchFamily="34" charset="0"/>
                          <a:ea typeface="Calibri" panose="020F0502020204030204" pitchFamily="34" charset="0"/>
                          <a:cs typeface="Calibri" panose="020F0502020204030204" pitchFamily="34" charset="0"/>
                        </a:rPr>
                        <a:t>Deviation</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574060783"/>
                  </a:ext>
                </a:extLst>
              </a:tr>
              <a:tr h="579315">
                <a:tc>
                  <a:txBody>
                    <a:bodyPr/>
                    <a:lstStyle/>
                    <a:p>
                      <a:r>
                        <a:rPr lang="en-US" sz="1400" dirty="0">
                          <a:latin typeface="Calibri" panose="020F0502020204030204" pitchFamily="34" charset="0"/>
                          <a:ea typeface="Calibri" panose="020F0502020204030204" pitchFamily="34" charset="0"/>
                          <a:cs typeface="Calibri" panose="020F0502020204030204" pitchFamily="34" charset="0"/>
                        </a:rPr>
                        <a:t>Fare Amount</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400" dirty="0">
                          <a:latin typeface="Calibri" panose="020F0502020204030204" pitchFamily="34" charset="0"/>
                          <a:ea typeface="Calibri" panose="020F0502020204030204" pitchFamily="34" charset="0"/>
                          <a:cs typeface="Calibri" panose="020F0502020204030204" pitchFamily="34" charset="0"/>
                        </a:rPr>
                        <a:t>Card</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IN"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15.78</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IN"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7.34</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417493918"/>
                  </a:ext>
                </a:extLst>
              </a:tr>
              <a:tr h="579315">
                <a:tc>
                  <a:txBody>
                    <a:bodyPr/>
                    <a:lstStyle/>
                    <a:p>
                      <a:endParaRPr lang="en-IN" sz="140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400" dirty="0">
                          <a:latin typeface="Calibri" panose="020F0502020204030204" pitchFamily="34" charset="0"/>
                          <a:ea typeface="Calibri" panose="020F0502020204030204" pitchFamily="34" charset="0"/>
                          <a:cs typeface="Calibri" panose="020F0502020204030204" pitchFamily="34" charset="0"/>
                        </a:rPr>
                        <a:t>Cash</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IN"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14.14</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IN" sz="1400" b="0" i="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7.13</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739074493"/>
                  </a:ext>
                </a:extLst>
              </a:tr>
              <a:tr h="579315">
                <a:tc>
                  <a:txBody>
                    <a:bodyPr/>
                    <a:lstStyle/>
                    <a:p>
                      <a:r>
                        <a:rPr lang="en-US" sz="1400" dirty="0">
                          <a:latin typeface="Calibri" panose="020F0502020204030204" pitchFamily="34" charset="0"/>
                          <a:ea typeface="Calibri" panose="020F0502020204030204" pitchFamily="34" charset="0"/>
                          <a:cs typeface="Calibri" panose="020F0502020204030204" pitchFamily="34" charset="0"/>
                        </a:rPr>
                        <a:t>Trip Distance</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400" dirty="0">
                          <a:latin typeface="Calibri" panose="020F0502020204030204" pitchFamily="34" charset="0"/>
                          <a:ea typeface="Calibri" panose="020F0502020204030204" pitchFamily="34" charset="0"/>
                          <a:cs typeface="Calibri" panose="020F0502020204030204" pitchFamily="34" charset="0"/>
                        </a:rPr>
                        <a:t>Card</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400" dirty="0">
                          <a:latin typeface="Calibri" panose="020F0502020204030204" pitchFamily="34" charset="0"/>
                          <a:ea typeface="Calibri" panose="020F0502020204030204" pitchFamily="34" charset="0"/>
                          <a:cs typeface="Calibri" panose="020F0502020204030204" pitchFamily="34" charset="0"/>
                        </a:rPr>
                        <a:t>3.92</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400" dirty="0">
                          <a:latin typeface="Calibri" panose="020F0502020204030204" pitchFamily="34" charset="0"/>
                          <a:ea typeface="Calibri" panose="020F0502020204030204" pitchFamily="34" charset="0"/>
                          <a:cs typeface="Calibri" panose="020F0502020204030204" pitchFamily="34" charset="0"/>
                        </a:rPr>
                        <a:t>2.63</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224837152"/>
                  </a:ext>
                </a:extLst>
              </a:tr>
              <a:tr h="579315">
                <a:tc>
                  <a:txBody>
                    <a:bodyPr/>
                    <a:lstStyle/>
                    <a:p>
                      <a:endParaRPr lang="en-IN" sz="140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400" dirty="0">
                          <a:latin typeface="Calibri" panose="020F0502020204030204" pitchFamily="34" charset="0"/>
                          <a:ea typeface="Calibri" panose="020F0502020204030204" pitchFamily="34" charset="0"/>
                          <a:cs typeface="Calibri" panose="020F0502020204030204" pitchFamily="34" charset="0"/>
                        </a:rPr>
                        <a:t>Cash</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400" dirty="0">
                          <a:latin typeface="Calibri" panose="020F0502020204030204" pitchFamily="34" charset="0"/>
                          <a:ea typeface="Calibri" panose="020F0502020204030204" pitchFamily="34" charset="0"/>
                          <a:cs typeface="Calibri" panose="020F0502020204030204" pitchFamily="34" charset="0"/>
                        </a:rPr>
                        <a:t>3.45</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r>
                        <a:rPr lang="en-US" sz="1400" dirty="0">
                          <a:latin typeface="Calibri" panose="020F0502020204030204" pitchFamily="34" charset="0"/>
                          <a:ea typeface="Calibri" panose="020F0502020204030204" pitchFamily="34" charset="0"/>
                          <a:cs typeface="Calibri" panose="020F0502020204030204" pitchFamily="34" charset="0"/>
                        </a:rPr>
                        <a:t>2.55</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522039916"/>
                  </a:ext>
                </a:extLst>
              </a:tr>
            </a:tbl>
          </a:graphicData>
        </a:graphic>
      </p:graphicFrame>
    </p:spTree>
    <p:extLst>
      <p:ext uri="{BB962C8B-B14F-4D97-AF65-F5344CB8AC3E}">
        <p14:creationId xmlns:p14="http://schemas.microsoft.com/office/powerpoint/2010/main" val="206291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A8BCA-30A8-BCE2-BA93-9261E164ED46}"/>
              </a:ext>
            </a:extLst>
          </p:cNvPr>
          <p:cNvSpPr>
            <a:spLocks noGrp="1"/>
          </p:cNvSpPr>
          <p:nvPr>
            <p:ph type="title"/>
          </p:nvPr>
        </p:nvSpPr>
        <p:spPr>
          <a:xfrm>
            <a:off x="5451229" y="609600"/>
            <a:ext cx="3356779" cy="1320800"/>
          </a:xfrm>
        </p:spPr>
        <p:txBody>
          <a:bodyPr/>
          <a:lstStyle/>
          <a:p>
            <a:r>
              <a:rPr lang="en-US" b="1" dirty="0">
                <a:latin typeface="Segoe UI Semibold" panose="020B0702040204020203" pitchFamily="34" charset="0"/>
                <a:cs typeface="Segoe UI Semibold" panose="020B0702040204020203" pitchFamily="34" charset="0"/>
              </a:rPr>
              <a:t>Preferences of Payment Types</a:t>
            </a:r>
            <a:endParaRPr lang="en-IN" b="1" dirty="0">
              <a:latin typeface="Segoe UI Semibold" panose="020B07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A9C9FE32-E6E7-59D2-89BB-66474784B67E}"/>
              </a:ext>
            </a:extLst>
          </p:cNvPr>
          <p:cNvSpPr>
            <a:spLocks noGrp="1"/>
          </p:cNvSpPr>
          <p:nvPr>
            <p:ph idx="1"/>
          </p:nvPr>
        </p:nvSpPr>
        <p:spPr>
          <a:xfrm>
            <a:off x="5319347" y="2160589"/>
            <a:ext cx="3954656" cy="4011611"/>
          </a:xfrm>
        </p:spPr>
        <p:txBody>
          <a:bodyPr>
            <a:normAutofit/>
          </a:bodyPr>
          <a:lstStyle/>
          <a:p>
            <a:pPr algn="just">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The proportion of customers paying with cards is significantly higher than those paying with cash, with card payments accounting for 65.2% of all transactions compared to cash payments at 34.8%.</a:t>
            </a:r>
          </a:p>
          <a:p>
            <a:pPr algn="just">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This indicates a strong preference among customers for using card payments over cash, potentially due to convenience, security, or incentives offered for card transactions.</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8806DA5-598A-C0BC-C637-ADD8E772F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459" y="1197262"/>
            <a:ext cx="4610743" cy="4639322"/>
          </a:xfrm>
          <a:prstGeom prst="rect">
            <a:avLst/>
          </a:prstGeom>
        </p:spPr>
      </p:pic>
    </p:spTree>
    <p:extLst>
      <p:ext uri="{BB962C8B-B14F-4D97-AF65-F5344CB8AC3E}">
        <p14:creationId xmlns:p14="http://schemas.microsoft.com/office/powerpoint/2010/main" val="2847782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20E11-309A-D015-4C58-86980A06ECE7}"/>
              </a:ext>
            </a:extLst>
          </p:cNvPr>
          <p:cNvSpPr>
            <a:spLocks noGrp="1"/>
          </p:cNvSpPr>
          <p:nvPr>
            <p:ph type="title"/>
          </p:nvPr>
        </p:nvSpPr>
        <p:spPr>
          <a:xfrm>
            <a:off x="677334" y="426845"/>
            <a:ext cx="8596668" cy="779585"/>
          </a:xfrm>
        </p:spPr>
        <p:txBody>
          <a:bodyPr/>
          <a:lstStyle/>
          <a:p>
            <a:r>
              <a:rPr lang="en-US" b="1" dirty="0">
                <a:latin typeface="Segoe UI Semibold" panose="020B0702040204020203" pitchFamily="34" charset="0"/>
                <a:cs typeface="Segoe UI Semibold" panose="020B0702040204020203" pitchFamily="34" charset="0"/>
              </a:rPr>
              <a:t>Passenger Count Analysis</a:t>
            </a:r>
            <a:endParaRPr lang="en-IN" b="1" dirty="0">
              <a:latin typeface="Segoe UI Semibold" panose="020B07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4935E32A-8FDD-3F22-A256-4C27D162801A}"/>
              </a:ext>
            </a:extLst>
          </p:cNvPr>
          <p:cNvSpPr>
            <a:spLocks noGrp="1"/>
          </p:cNvSpPr>
          <p:nvPr>
            <p:ph idx="1"/>
          </p:nvPr>
        </p:nvSpPr>
        <p:spPr>
          <a:xfrm>
            <a:off x="677334" y="1307736"/>
            <a:ext cx="8915074" cy="3299434"/>
          </a:xfrm>
        </p:spPr>
        <p:txBody>
          <a:bodyPr/>
          <a:lstStyle/>
          <a:p>
            <a:pPr algn="just">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Among card payments, rides with a single passenger (passenger_count = 1) comprise the largest proportion, constituting 37.05% of all card transactions.</a:t>
            </a:r>
          </a:p>
          <a:p>
            <a:pPr algn="just">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Similarly, cash payments are predominantly associated with single-passenger rides, making up 20.88% of all cash transactions.</a:t>
            </a:r>
          </a:p>
          <a:p>
            <a:pPr algn="just">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There is a noticeable decrease in the percentage of transactions as the passenger count increases, suggesting that larger groups are less likely to use taxis or may opt for alternative payment methods.</a:t>
            </a:r>
          </a:p>
          <a:p>
            <a:pPr algn="just">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These insights emphasize the importance of considering both payment method and passenger count when analyzing transaction data, as they provide valuable insights into customer behavior and preferences</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0EB6FED2-4101-3AFD-5B4E-AD1E9DE4B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4542442"/>
            <a:ext cx="8457874" cy="2195091"/>
          </a:xfrm>
          <a:prstGeom prst="rect">
            <a:avLst/>
          </a:prstGeom>
        </p:spPr>
      </p:pic>
    </p:spTree>
    <p:extLst>
      <p:ext uri="{BB962C8B-B14F-4D97-AF65-F5344CB8AC3E}">
        <p14:creationId xmlns:p14="http://schemas.microsoft.com/office/powerpoint/2010/main" val="35917762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102</TotalTime>
  <Words>643</Words>
  <Application>Microsoft Office PowerPoint</Application>
  <PresentationFormat>Widescreen</PresentationFormat>
  <Paragraphs>74</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Segoe UI Semibold</vt:lpstr>
      <vt:lpstr>Trebuchet MS</vt:lpstr>
      <vt:lpstr>Wingdings</vt:lpstr>
      <vt:lpstr>Wingdings 3</vt:lpstr>
      <vt:lpstr>Facet</vt:lpstr>
      <vt:lpstr>MAXIMIZING REVENUE FOR DRIVERS</vt:lpstr>
      <vt:lpstr>Agenda</vt:lpstr>
      <vt:lpstr>Problem Statement</vt:lpstr>
      <vt:lpstr>Research Question</vt:lpstr>
      <vt:lpstr>Data Overview</vt:lpstr>
      <vt:lpstr>Methodology</vt:lpstr>
      <vt:lpstr>Journey Insights</vt:lpstr>
      <vt:lpstr>Preferences of Payment Types</vt:lpstr>
      <vt:lpstr>Passenger Count Analysis</vt:lpstr>
      <vt:lpstr>Hypothesis Testing</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Mohd Ahkam</dc:creator>
  <cp:lastModifiedBy>Mohd Ahkam</cp:lastModifiedBy>
  <cp:revision>4</cp:revision>
  <dcterms:created xsi:type="dcterms:W3CDTF">2025-08-03T19:14:19Z</dcterms:created>
  <dcterms:modified xsi:type="dcterms:W3CDTF">2025-08-05T23:05:49Z</dcterms:modified>
</cp:coreProperties>
</file>