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60" r:id="rId3"/>
    <p:sldId id="258" r:id="rId4"/>
    <p:sldId id="261" r:id="rId5"/>
    <p:sldId id="262" r:id="rId6"/>
    <p:sldId id="263" r:id="rId7"/>
    <p:sldId id="264" r:id="rId8"/>
    <p:sldId id="265" r:id="rId9"/>
    <p:sldId id="266" r:id="rId10"/>
    <p:sldId id="268" r:id="rId11"/>
    <p:sldId id="267" r:id="rId12"/>
    <p:sldId id="269" r:id="rId13"/>
    <p:sldId id="270" r:id="rId14"/>
    <p:sldId id="271" r:id="rId15"/>
    <p:sldId id="273" r:id="rId16"/>
    <p:sldId id="274" r:id="rId17"/>
    <p:sldId id="275" r:id="rId18"/>
    <p:sldId id="276" r:id="rId19"/>
    <p:sldId id="277" r:id="rId20"/>
    <p:sldId id="278" r:id="rId21"/>
    <p:sldId id="279" r:id="rId22"/>
    <p:sldId id="281" r:id="rId23"/>
    <p:sldId id="285" r:id="rId24"/>
    <p:sldId id="286" r:id="rId25"/>
    <p:sldId id="300" r:id="rId26"/>
    <p:sldId id="301" r:id="rId27"/>
    <p:sldId id="287" r:id="rId28"/>
    <p:sldId id="288" r:id="rId29"/>
    <p:sldId id="292" r:id="rId30"/>
    <p:sldId id="293" r:id="rId31"/>
    <p:sldId id="298" r:id="rId32"/>
    <p:sldId id="299" r:id="rId33"/>
    <p:sldId id="294" r:id="rId34"/>
    <p:sldId id="295" r:id="rId35"/>
    <p:sldId id="296" r:id="rId36"/>
    <p:sldId id="297" r:id="rId3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97" d="100"/>
          <a:sy n="97" d="100"/>
        </p:scale>
        <p:origin x="600" y="19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11/8/21</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Here the assersion will fail and throw an error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t>11/8/21</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9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13694" y="1857533"/>
            <a:ext cx="9510296" cy="998413"/>
          </a:xfrm>
          <a:prstGeom prst="rect">
            <a:avLst/>
          </a:prstGeom>
        </p:spPr>
        <p:txBody>
          <a:bodyPr vert="horz" wrap="square" lIns="0" tIns="0" rIns="0" bIns="0" rtlCol="0">
            <a:noAutofit/>
          </a:bodyPr>
          <a:lstStyle/>
          <a:p>
            <a:pPr>
              <a:lnSpc>
                <a:spcPct val="110000"/>
              </a:lnSpc>
            </a:pPr>
            <a:r>
              <a:rPr lang="en-US" sz="5860" b="1" dirty="0" smtClean="0">
                <a:solidFill>
                  <a:schemeClr val="tx1"/>
                </a:solidFill>
                <a:effectLst>
                  <a:outerShdw blurRad="38100" dist="19050" dir="2700000" algn="tl" rotWithShape="0">
                    <a:schemeClr val="dk1">
                      <a:alpha val="40000"/>
                    </a:schemeClr>
                  </a:outerShdw>
                </a:effectLst>
                <a:latin typeface="微软雅黑" charset="-122"/>
                <a:ea typeface="微软雅黑" charset="-122"/>
                <a:cs typeface="Arial" panose="020B0604020202090204"/>
              </a:rPr>
              <a:t>SOLID Principles</a:t>
            </a:r>
          </a:p>
        </p:txBody>
      </p:sp>
      <p:grpSp>
        <p:nvGrpSpPr>
          <p:cNvPr id="35" name="组合 4"/>
          <p:cNvGrpSpPr/>
          <p:nvPr/>
        </p:nvGrpSpPr>
        <p:grpSpPr bwMode="auto">
          <a:xfrm>
            <a:off x="7517" y="-77916"/>
            <a:ext cx="4211201" cy="6868463"/>
            <a:chOff x="-1" y="-3"/>
            <a:chExt cx="5643571" cy="6858005"/>
          </a:xfrm>
        </p:grpSpPr>
        <p:sp>
          <p:nvSpPr>
            <p:cNvPr id="36"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a:extLst>
              <a:ext uri="{91240B29-F687-4F45-9708-019B960494DF}">
                <a14:hiddenLine xmlns:a14="http://schemas.microsoft.com/office/drawing/2010/main" w="9525">
                  <a:solidFill>
                    <a:srgbClr val="000000"/>
                  </a:solidFill>
                  <a:round/>
                </a14:hiddenLine>
              </a:ext>
            </a:extLst>
          </p:spPr>
          <p:txBody>
            <a:bodyPr lIns="36920" tIns="18460" rIns="36920" bIns="18460"/>
            <a:lstStyle/>
            <a:p>
              <a:endParaRPr lang="zh-CN" altLang="en-US" sz="1200"/>
            </a:p>
          </p:txBody>
        </p:sp>
        <p:sp>
          <p:nvSpPr>
            <p:cNvPr id="37"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a:extLst>
              <a:ext uri="{91240B29-F687-4F45-9708-019B960494DF}">
                <a14:hiddenLine xmlns:a14="http://schemas.microsoft.com/office/drawing/2010/main" w="9525">
                  <a:solidFill>
                    <a:srgbClr val="000000"/>
                  </a:solidFill>
                  <a:round/>
                </a14:hiddenLine>
              </a:ext>
            </a:extLst>
          </p:spPr>
          <p:txBody>
            <a:bodyPr lIns="36920" tIns="18460" rIns="36920" bIns="18460"/>
            <a:lstStyle/>
            <a:p>
              <a:endParaRPr lang="zh-CN" altLang="en-US" sz="1200"/>
            </a:p>
          </p:txBody>
        </p:sp>
        <p:sp>
          <p:nvSpPr>
            <p:cNvPr id="38"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a:extLst>
              <a:ext uri="{91240B29-F687-4F45-9708-019B960494DF}">
                <a14:hiddenLine xmlns:a14="http://schemas.microsoft.com/office/drawing/2010/main" w="9525">
                  <a:solidFill>
                    <a:srgbClr val="000000"/>
                  </a:solidFill>
                  <a:round/>
                </a14:hiddenLine>
              </a:ext>
            </a:extLst>
          </p:spPr>
          <p:txBody>
            <a:bodyPr lIns="36920" tIns="18460" rIns="36920" bIns="18460"/>
            <a:lstStyle/>
            <a:p>
              <a:endParaRPr lang="zh-CN" altLang="en-US" sz="1200"/>
            </a:p>
          </p:txBody>
        </p:sp>
        <p:sp>
          <p:nvSpPr>
            <p:cNvPr id="39"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a:extLst>
              <a:ext uri="{91240B29-F687-4F45-9708-019B960494DF}">
                <a14:hiddenLine xmlns:a14="http://schemas.microsoft.com/office/drawing/2010/main" w="9525">
                  <a:solidFill>
                    <a:srgbClr val="000000"/>
                  </a:solidFill>
                  <a:round/>
                </a14:hiddenLine>
              </a:ext>
            </a:extLst>
          </p:spPr>
          <p:txBody>
            <a:bodyPr lIns="36920" tIns="18460" rIns="36920" bIns="18460"/>
            <a:lstStyle/>
            <a:p>
              <a:endParaRPr lang="zh-CN" altLang="en-US" sz="120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90814" y="880268"/>
            <a:ext cx="9510296" cy="998413"/>
          </a:xfrm>
          <a:prstGeom prst="rect">
            <a:avLst/>
          </a:prstGeom>
        </p:spPr>
        <p:txBody>
          <a:bodyPr vert="horz" wrap="square" lIns="0" tIns="0" rIns="0" bIns="0" rtlCol="0">
            <a:noAutofit/>
          </a:bodyPr>
          <a:lstStyle/>
          <a:p>
            <a:pPr>
              <a:lnSpc>
                <a:spcPct val="110000"/>
              </a:lnSpc>
            </a:pPr>
            <a:r>
              <a:rPr lang="en-US" sz="4000" b="1" dirty="0" smtClean="0">
                <a:solidFill>
                  <a:schemeClr val="tx1"/>
                </a:solidFill>
                <a:effectLst>
                  <a:outerShdw blurRad="38100" dist="19050" dir="2700000" algn="tl" rotWithShape="0">
                    <a:schemeClr val="dk1">
                      <a:alpha val="40000"/>
                    </a:schemeClr>
                  </a:outerShdw>
                </a:effectLst>
                <a:latin typeface="微软雅黑" charset="-122"/>
                <a:ea typeface="微软雅黑" charset="-122"/>
                <a:cs typeface="Arial" panose="020B0604020202090204"/>
              </a:rPr>
              <a:t>SOLID Principles by examples</a:t>
            </a:r>
          </a:p>
        </p:txBody>
      </p:sp>
      <p:pic>
        <p:nvPicPr>
          <p:cNvPr id="5" name="Picture 4"/>
          <p:cNvPicPr>
            <a:picLocks noChangeAspect="1"/>
          </p:cNvPicPr>
          <p:nvPr/>
        </p:nvPicPr>
        <p:blipFill>
          <a:blip r:embed="rId2"/>
          <a:stretch>
            <a:fillRect/>
          </a:stretch>
        </p:blipFill>
        <p:spPr>
          <a:xfrm>
            <a:off x="142240" y="1998980"/>
            <a:ext cx="10801350" cy="47917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Single Responsibility Principle</a:t>
            </a:r>
          </a:p>
        </p:txBody>
      </p:sp>
      <p:sp>
        <p:nvSpPr>
          <p:cNvPr id="7" name="Text Box 6"/>
          <p:cNvSpPr txBox="1"/>
          <p:nvPr/>
        </p:nvSpPr>
        <p:spPr>
          <a:xfrm>
            <a:off x="204470" y="1556385"/>
            <a:ext cx="11183620" cy="2861310"/>
          </a:xfrm>
          <a:prstGeom prst="rect">
            <a:avLst/>
          </a:prstGeom>
          <a:noFill/>
        </p:spPr>
        <p:txBody>
          <a:bodyPr wrap="square" rtlCol="0">
            <a:spAutoFit/>
          </a:bodyPr>
          <a:lstStyle/>
          <a:p>
            <a:pPr marL="457200" indent="-457200">
              <a:lnSpc>
                <a:spcPct val="100000"/>
              </a:lnSpc>
              <a:buFont typeface="Wingdings" panose="05000000000000000000" charset="0"/>
              <a:buChar char=""/>
            </a:pPr>
            <a:r>
              <a:rPr lang="en-US" sz="2000" dirty="0">
                <a:latin typeface="PingFang HK Regular" panose="020B0400000000000000" charset="-120"/>
                <a:ea typeface="PingFang HK Regular" panose="020B0400000000000000" charset="-120"/>
                <a:cs typeface="PingFang HK Regular" panose="020B0400000000000000" charset="-120"/>
              </a:rPr>
              <a:t>According to the single responsibility principle, there should be only one reason due to which a class has to be changed. It means that a class should have one task to do. This principle is often termed as subjective.</a:t>
            </a:r>
          </a:p>
          <a:p>
            <a:pPr marL="457200" indent="-457200">
              <a:lnSpc>
                <a:spcPct val="100000"/>
              </a:lnSpc>
              <a:buFont typeface="Wingdings" panose="05000000000000000000" charset="0"/>
              <a:buChar char=""/>
            </a:pPr>
            <a:endParaRPr lang="en-US" sz="2000" dirty="0">
              <a:latin typeface="PingFang HK Regular" panose="020B0400000000000000" charset="-120"/>
              <a:ea typeface="PingFang HK Regular" panose="020B0400000000000000" charset="-120"/>
              <a:cs typeface="PingFang HK Regular" panose="020B0400000000000000" charset="-120"/>
            </a:endParaRPr>
          </a:p>
          <a:p>
            <a:pPr marL="457200" indent="-457200">
              <a:lnSpc>
                <a:spcPct val="100000"/>
              </a:lnSpc>
              <a:buFont typeface="Wingdings" panose="05000000000000000000" charset="0"/>
              <a:buChar char=""/>
            </a:pPr>
            <a:r>
              <a:rPr lang="en-US" sz="2000" dirty="0">
                <a:latin typeface="PingFang HK Regular" panose="020B0400000000000000" charset="-120"/>
                <a:ea typeface="PingFang HK Regular" panose="020B0400000000000000" charset="-120"/>
                <a:cs typeface="PingFang HK Regular" panose="020B0400000000000000" charset="-120"/>
              </a:rPr>
              <a:t>The principle can be well understood with an example. Imagine there is a class which performs following operations.</a:t>
            </a:r>
          </a:p>
          <a:p>
            <a:pPr marL="914400" lvl="1" indent="-457200">
              <a:lnSpc>
                <a:spcPct val="100000"/>
              </a:lnSpc>
              <a:buFont typeface="Arial" panose="020B0604020202090204" pitchFamily="34" charset="0"/>
              <a:buChar char="•"/>
            </a:pPr>
            <a:r>
              <a:rPr lang="en-US" sz="2000" dirty="0">
                <a:latin typeface="PingFang HK Regular" panose="020B0400000000000000" charset="-120"/>
                <a:ea typeface="PingFang HK Regular" panose="020B0400000000000000" charset="-120"/>
                <a:cs typeface="PingFang HK Regular" panose="020B0400000000000000" charset="-120"/>
              </a:rPr>
              <a:t>Connected to a database</a:t>
            </a:r>
          </a:p>
          <a:p>
            <a:pPr marL="914400" lvl="1" indent="-457200">
              <a:lnSpc>
                <a:spcPct val="100000"/>
              </a:lnSpc>
              <a:buFont typeface="Arial" panose="020B0604020202090204" pitchFamily="34" charset="0"/>
              <a:buChar char="•"/>
            </a:pPr>
            <a:r>
              <a:rPr lang="en-US" sz="2000" dirty="0">
                <a:latin typeface="PingFang HK Regular" panose="020B0400000000000000" charset="-120"/>
                <a:ea typeface="PingFang HK Regular" panose="020B0400000000000000" charset="-120"/>
                <a:cs typeface="PingFang HK Regular" panose="020B0400000000000000" charset="-120"/>
              </a:rPr>
              <a:t>Read some data from database tables</a:t>
            </a:r>
          </a:p>
          <a:p>
            <a:pPr marL="914400" lvl="1" indent="-457200">
              <a:lnSpc>
                <a:spcPct val="100000"/>
              </a:lnSpc>
              <a:buFont typeface="Arial" panose="020B0604020202090204" pitchFamily="34" charset="0"/>
              <a:buChar char="•"/>
            </a:pPr>
            <a:r>
              <a:rPr lang="en-US" sz="2000" dirty="0">
                <a:latin typeface="PingFang HK Regular" panose="020B0400000000000000" charset="-120"/>
                <a:ea typeface="PingFang HK Regular" panose="020B0400000000000000" charset="-120"/>
                <a:cs typeface="PingFang HK Regular" panose="020B0400000000000000" charset="-120"/>
              </a:rPr>
              <a:t>Finally, write it to a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1198880"/>
          </a:xfrm>
          <a:prstGeom prst="rect">
            <a:avLst/>
          </a:prstGeom>
          <a:noFill/>
        </p:spPr>
        <p:txBody>
          <a:bodyPr wrap="square" rtlCol="0">
            <a:spAutoFit/>
          </a:bodyPr>
          <a:lstStyle/>
          <a:p>
            <a:pPr algn="ctr"/>
            <a:r>
              <a:rPr lang="en-US" sz="3600"/>
              <a:t>Single Responsibility Principle example</a:t>
            </a:r>
          </a:p>
        </p:txBody>
      </p:sp>
      <p:sp>
        <p:nvSpPr>
          <p:cNvPr id="7" name="Text Box 6"/>
          <p:cNvSpPr txBox="1"/>
          <p:nvPr/>
        </p:nvSpPr>
        <p:spPr>
          <a:xfrm>
            <a:off x="204470" y="1556385"/>
            <a:ext cx="11183620" cy="1322070"/>
          </a:xfrm>
          <a:prstGeom prst="rect">
            <a:avLst/>
          </a:prstGeom>
          <a:noFill/>
        </p:spPr>
        <p:txBody>
          <a:bodyPr wrap="square" rtlCol="0">
            <a:spAutoFit/>
          </a:bodyPr>
          <a:lstStyle/>
          <a:p>
            <a:pPr marL="457200" indent="-457200">
              <a:lnSpc>
                <a:spcPct val="100000"/>
              </a:lnSpc>
              <a:buFont typeface="Wingdings" panose="05000000000000000000" charset="0"/>
              <a:buChar char=""/>
            </a:pPr>
            <a:r>
              <a:rPr lang="en-US" sz="2000">
                <a:latin typeface="PingFang HK Regular" panose="020B0400000000000000" charset="-120"/>
                <a:ea typeface="PingFang HK Regular" panose="020B0400000000000000" charset="-120"/>
                <a:cs typeface="PingFang HK Regular" panose="020B0400000000000000" charset="-120"/>
              </a:rPr>
              <a:t>Suppose you are asked to implement a UserSetting service wherein the user can change the settings but before that the user has to be authenticated. One way to implement this would be:</a:t>
            </a:r>
          </a:p>
          <a:p>
            <a:pPr indent="0">
              <a:lnSpc>
                <a:spcPct val="100000"/>
              </a:lnSpc>
              <a:buFont typeface="Wingdings" panose="05000000000000000000" charset="0"/>
              <a:buNone/>
            </a:pPr>
            <a:endParaRPr lang="en-US" sz="2000">
              <a:latin typeface="PingFang HK Regular" panose="020B0400000000000000" charset="-120"/>
              <a:ea typeface="PingFang HK Regular" panose="020B0400000000000000" charset="-120"/>
              <a:cs typeface="PingFang HK Regular" panose="020B0400000000000000" charset="-120"/>
            </a:endParaRPr>
          </a:p>
        </p:txBody>
      </p:sp>
      <p:pic>
        <p:nvPicPr>
          <p:cNvPr id="4" name="Picture 3" descr="carbon (1)"/>
          <p:cNvPicPr>
            <a:picLocks noChangeAspect="1"/>
          </p:cNvPicPr>
          <p:nvPr/>
        </p:nvPicPr>
        <p:blipFill>
          <a:blip r:embed="rId2"/>
          <a:stretch>
            <a:fillRect/>
          </a:stretch>
        </p:blipFill>
        <p:spPr>
          <a:xfrm>
            <a:off x="608330" y="2553970"/>
            <a:ext cx="4280535" cy="40970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1198880"/>
          </a:xfrm>
          <a:prstGeom prst="rect">
            <a:avLst/>
          </a:prstGeom>
          <a:noFill/>
        </p:spPr>
        <p:txBody>
          <a:bodyPr wrap="square" rtlCol="0">
            <a:spAutoFit/>
          </a:bodyPr>
          <a:lstStyle/>
          <a:p>
            <a:pPr algn="ctr"/>
            <a:r>
              <a:rPr lang="en-US" sz="3600"/>
              <a:t>Single Responsibility Principle example</a:t>
            </a:r>
          </a:p>
        </p:txBody>
      </p:sp>
      <p:sp>
        <p:nvSpPr>
          <p:cNvPr id="7" name="Text Box 6"/>
          <p:cNvSpPr txBox="1"/>
          <p:nvPr/>
        </p:nvSpPr>
        <p:spPr>
          <a:xfrm>
            <a:off x="204470" y="1556385"/>
            <a:ext cx="11183620" cy="1322070"/>
          </a:xfrm>
          <a:prstGeom prst="rect">
            <a:avLst/>
          </a:prstGeom>
          <a:noFill/>
        </p:spPr>
        <p:txBody>
          <a:bodyPr wrap="square" rtlCol="0">
            <a:spAutoFit/>
          </a:bodyPr>
          <a:lstStyle/>
          <a:p>
            <a:pPr marL="457200" indent="-457200">
              <a:lnSpc>
                <a:spcPct val="100000"/>
              </a:lnSpc>
              <a:buFont typeface="Wingdings" panose="05000000000000000000" charset="0"/>
              <a:buChar char=""/>
            </a:pPr>
            <a:r>
              <a:rPr lang="en-US" sz="2000">
                <a:latin typeface="PingFang HK Regular" panose="020B0400000000000000" charset="-120"/>
                <a:ea typeface="PingFang HK Regular" panose="020B0400000000000000" charset="-120"/>
                <a:cs typeface="PingFang HK Regular" panose="020B0400000000000000" charset="-120"/>
              </a:rPr>
              <a:t>Suppose you are asked to implement a UserSetting service wherein the user can change the settings but before that the user has to be authenticated. One way to implement this would be:</a:t>
            </a:r>
          </a:p>
          <a:p>
            <a:pPr indent="0">
              <a:lnSpc>
                <a:spcPct val="100000"/>
              </a:lnSpc>
              <a:buFont typeface="Wingdings" panose="05000000000000000000" charset="0"/>
              <a:buNone/>
            </a:pPr>
            <a:endParaRPr lang="en-US" sz="2000">
              <a:latin typeface="PingFang HK Regular" panose="020B0400000000000000" charset="-120"/>
              <a:ea typeface="PingFang HK Regular" panose="020B0400000000000000" charset="-120"/>
              <a:cs typeface="PingFang HK Regular" panose="020B0400000000000000" charset="-120"/>
            </a:endParaRPr>
          </a:p>
        </p:txBody>
      </p:sp>
      <p:pic>
        <p:nvPicPr>
          <p:cNvPr id="4" name="Picture 3" descr="carbon (1)"/>
          <p:cNvPicPr>
            <a:picLocks noChangeAspect="1"/>
          </p:cNvPicPr>
          <p:nvPr/>
        </p:nvPicPr>
        <p:blipFill>
          <a:blip r:embed="rId2"/>
          <a:stretch>
            <a:fillRect/>
          </a:stretch>
        </p:blipFill>
        <p:spPr>
          <a:xfrm>
            <a:off x="608330" y="2553970"/>
            <a:ext cx="4280535" cy="4097020"/>
          </a:xfrm>
          <a:prstGeom prst="rect">
            <a:avLst/>
          </a:prstGeom>
        </p:spPr>
      </p:pic>
      <p:sp>
        <p:nvSpPr>
          <p:cNvPr id="2" name="Text Box 1"/>
          <p:cNvSpPr txBox="1"/>
          <p:nvPr/>
        </p:nvSpPr>
        <p:spPr>
          <a:xfrm>
            <a:off x="5357495" y="2621280"/>
            <a:ext cx="6263640" cy="3415030"/>
          </a:xfrm>
          <a:prstGeom prst="rect">
            <a:avLst/>
          </a:prstGeom>
          <a:noFill/>
        </p:spPr>
        <p:txBody>
          <a:bodyPr wrap="square" rtlCol="0">
            <a:spAutoFit/>
          </a:bodyPr>
          <a:lstStyle/>
          <a:p>
            <a:pPr marL="342900" indent="-342900">
              <a:buFont typeface="Wingdings" panose="05000000000000000000" charset="0"/>
              <a:buChar char=""/>
            </a:pPr>
            <a:r>
              <a:rPr lang="en-US" sz="2400"/>
              <a:t>All looks good until you would want to reuse the checkAccess code at some other place OR you want to make changes to the way checkAccess is being done. In all 2 cases you would end up changing the same class and in the first case you would have to use UserSettingService to check for access as well.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1198880"/>
          </a:xfrm>
          <a:prstGeom prst="rect">
            <a:avLst/>
          </a:prstGeom>
          <a:noFill/>
        </p:spPr>
        <p:txBody>
          <a:bodyPr wrap="square" rtlCol="0">
            <a:spAutoFit/>
          </a:bodyPr>
          <a:lstStyle/>
          <a:p>
            <a:pPr algn="ctr"/>
            <a:r>
              <a:rPr lang="en-US" sz="3600"/>
              <a:t>Single Responsibility Principle example</a:t>
            </a:r>
          </a:p>
        </p:txBody>
      </p:sp>
      <p:sp>
        <p:nvSpPr>
          <p:cNvPr id="7" name="Text Box 6"/>
          <p:cNvSpPr txBox="1"/>
          <p:nvPr/>
        </p:nvSpPr>
        <p:spPr>
          <a:xfrm>
            <a:off x="204470" y="1556385"/>
            <a:ext cx="11183620" cy="706755"/>
          </a:xfrm>
          <a:prstGeom prst="rect">
            <a:avLst/>
          </a:prstGeom>
          <a:noFill/>
        </p:spPr>
        <p:txBody>
          <a:bodyPr wrap="square" rtlCol="0">
            <a:spAutoFit/>
          </a:bodyPr>
          <a:lstStyle/>
          <a:p>
            <a:pPr marL="457200" indent="-457200">
              <a:lnSpc>
                <a:spcPct val="100000"/>
              </a:lnSpc>
              <a:buFont typeface="Wingdings" panose="05000000000000000000" charset="0"/>
              <a:buChar char=""/>
            </a:pPr>
            <a:r>
              <a:rPr lang="en-US" sz="2000">
                <a:latin typeface="PingFang HK Regular" panose="020B0400000000000000" charset="-120"/>
                <a:ea typeface="PingFang HK Regular" panose="020B0400000000000000" charset="-120"/>
                <a:cs typeface="PingFang HK Regular" panose="020B0400000000000000" charset="-120"/>
              </a:rPr>
              <a:t>One way to correct this is to decompose the UserSettingService into UserSettingService and SecurityService. And move the checkAccess code into SecurityService.</a:t>
            </a:r>
          </a:p>
        </p:txBody>
      </p:sp>
      <p:pic>
        <p:nvPicPr>
          <p:cNvPr id="5" name="Picture 4" descr="carbon (2)"/>
          <p:cNvPicPr>
            <a:picLocks noChangeAspect="1"/>
          </p:cNvPicPr>
          <p:nvPr/>
        </p:nvPicPr>
        <p:blipFill>
          <a:blip r:embed="rId2"/>
          <a:stretch>
            <a:fillRect/>
          </a:stretch>
        </p:blipFill>
        <p:spPr>
          <a:xfrm>
            <a:off x="204470" y="2764155"/>
            <a:ext cx="3835400" cy="36906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Open Closed Principle </a:t>
            </a:r>
          </a:p>
        </p:txBody>
      </p:sp>
      <p:sp>
        <p:nvSpPr>
          <p:cNvPr id="7" name="Text Box 6"/>
          <p:cNvSpPr txBox="1"/>
          <p:nvPr/>
        </p:nvSpPr>
        <p:spPr>
          <a:xfrm>
            <a:off x="204470" y="1556385"/>
            <a:ext cx="11183620" cy="2245360"/>
          </a:xfrm>
          <a:prstGeom prst="rect">
            <a:avLst/>
          </a:prstGeom>
          <a:noFill/>
        </p:spPr>
        <p:txBody>
          <a:bodyPr wrap="square" rtlCol="0">
            <a:spAutoFit/>
          </a:bodyPr>
          <a:lstStyle/>
          <a:p>
            <a:pPr marL="457200" indent="-457200">
              <a:lnSpc>
                <a:spcPct val="100000"/>
              </a:lnSpc>
              <a:buFont typeface="Wingdings" panose="05000000000000000000" charset="0"/>
              <a:buChar char=""/>
            </a:pPr>
            <a:r>
              <a:rPr lang="en-US" sz="2000">
                <a:latin typeface="PingFang HK Regular" panose="020B0400000000000000" charset="-120"/>
                <a:ea typeface="PingFang HK Regular" panose="020B0400000000000000" charset="-120"/>
                <a:cs typeface="PingFang HK Regular" panose="020B0400000000000000" charset="-120"/>
              </a:rPr>
              <a:t>To be precise, according to this principle, a class should be written in such a manner that it performs its job flawlessly without the assumption that people in the future will simply come and change it. Hence, the class should remain closed for modification, but it should have the option to get extended. Ways of extending the class include:</a:t>
            </a:r>
          </a:p>
          <a:p>
            <a:pPr marL="1257300" lvl="2" indent="-342900" algn="l">
              <a:lnSpc>
                <a:spcPct val="100000"/>
              </a:lnSpc>
              <a:buFont typeface="Arial" panose="020B0604020202090204" pitchFamily="34" charset="0"/>
              <a:buChar char="•"/>
            </a:pPr>
            <a:r>
              <a:rPr lang="en-US" sz="2000">
                <a:latin typeface="PingFang HK Regular" panose="020B0400000000000000" charset="-120"/>
                <a:ea typeface="PingFang HK Regular" panose="020B0400000000000000" charset="-120"/>
                <a:cs typeface="PingFang HK Regular" panose="020B0400000000000000" charset="-120"/>
              </a:rPr>
              <a:t>Inheriting from the class</a:t>
            </a:r>
          </a:p>
          <a:p>
            <a:pPr marL="1257300" lvl="2" indent="-342900" algn="l">
              <a:lnSpc>
                <a:spcPct val="100000"/>
              </a:lnSpc>
              <a:buFont typeface="Arial" panose="020B0604020202090204" pitchFamily="34" charset="0"/>
              <a:buChar char="•"/>
            </a:pPr>
            <a:r>
              <a:rPr lang="en-US" sz="2000">
                <a:latin typeface="PingFang HK Regular" panose="020B0400000000000000" charset="-120"/>
                <a:ea typeface="PingFang HK Regular" panose="020B0400000000000000" charset="-120"/>
                <a:cs typeface="PingFang HK Regular" panose="020B0400000000000000" charset="-120"/>
              </a:rPr>
              <a:t>Overwriting the required behaviors from the class</a:t>
            </a:r>
          </a:p>
          <a:p>
            <a:pPr marL="1257300" lvl="2" indent="-342900" algn="l">
              <a:lnSpc>
                <a:spcPct val="100000"/>
              </a:lnSpc>
              <a:buFont typeface="Arial" panose="020B0604020202090204" pitchFamily="34" charset="0"/>
              <a:buChar char="•"/>
            </a:pPr>
            <a:r>
              <a:rPr lang="en-US" sz="2000">
                <a:latin typeface="PingFang HK Regular" panose="020B0400000000000000" charset="-120"/>
                <a:ea typeface="PingFang HK Regular" panose="020B0400000000000000" charset="-120"/>
                <a:cs typeface="PingFang HK Regular" panose="020B0400000000000000" charset="-120"/>
              </a:rPr>
              <a:t>Extending certain behaviors of the class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Open Closed Principle example </a:t>
            </a:r>
          </a:p>
        </p:txBody>
      </p:sp>
      <p:sp>
        <p:nvSpPr>
          <p:cNvPr id="7" name="Text Box 6"/>
          <p:cNvSpPr txBox="1"/>
          <p:nvPr/>
        </p:nvSpPr>
        <p:spPr>
          <a:xfrm>
            <a:off x="204470" y="1556385"/>
            <a:ext cx="11183620" cy="3476625"/>
          </a:xfrm>
          <a:prstGeom prst="rect">
            <a:avLst/>
          </a:prstGeom>
          <a:noFill/>
        </p:spPr>
        <p:txBody>
          <a:bodyPr wrap="square" rtlCol="0">
            <a:spAutoFit/>
          </a:bodyPr>
          <a:lstStyle/>
          <a:p>
            <a:pPr marL="457200" indent="-457200">
              <a:lnSpc>
                <a:spcPct val="100000"/>
              </a:lnSpc>
              <a:buFont typeface="Wingdings" panose="05000000000000000000" charset="0"/>
              <a:buChar char=""/>
            </a:pPr>
            <a:r>
              <a:rPr lang="en-US" sz="2000">
                <a:latin typeface="PingFang HK Regular" panose="020B0400000000000000" charset="-120"/>
                <a:ea typeface="PingFang HK Regular" panose="020B0400000000000000" charset="-120"/>
                <a:cs typeface="PingFang HK Regular" panose="020B0400000000000000" charset="-120"/>
              </a:rPr>
              <a:t>An excellent example of open-closed principle can be understood with the help of browsers. Do you remember installing extensions in your chrome browser?</a:t>
            </a:r>
          </a:p>
          <a:p>
            <a:pPr marL="457200" indent="-457200">
              <a:lnSpc>
                <a:spcPct val="100000"/>
              </a:lnSpc>
              <a:buFont typeface="Wingdings" panose="05000000000000000000" charset="0"/>
              <a:buChar char=""/>
            </a:pPr>
            <a:endParaRPr lang="en-US" sz="2000">
              <a:latin typeface="PingFang HK Regular" panose="020B0400000000000000" charset="-120"/>
              <a:ea typeface="PingFang HK Regular" panose="020B0400000000000000" charset="-120"/>
              <a:cs typeface="PingFang HK Regular" panose="020B0400000000000000" charset="-120"/>
            </a:endParaRPr>
          </a:p>
          <a:p>
            <a:pPr marL="457200" indent="-457200">
              <a:lnSpc>
                <a:spcPct val="100000"/>
              </a:lnSpc>
              <a:buFont typeface="Wingdings" panose="05000000000000000000" charset="0"/>
              <a:buChar char=""/>
            </a:pPr>
            <a:r>
              <a:rPr lang="en-US" sz="2000">
                <a:latin typeface="PingFang HK Regular" panose="020B0400000000000000" charset="-120"/>
                <a:ea typeface="PingFang HK Regular" panose="020B0400000000000000" charset="-120"/>
                <a:cs typeface="PingFang HK Regular" panose="020B0400000000000000" charset="-120"/>
              </a:rPr>
              <a:t>Basic function of the chrome browser is to surf different sites. Do you want to check grammar when you are writing an email using chrome browser?If yes, you can simply use Grammarly extension, it provides you grammar check on the content.</a:t>
            </a:r>
          </a:p>
          <a:p>
            <a:pPr marL="457200" indent="-457200">
              <a:lnSpc>
                <a:spcPct val="100000"/>
              </a:lnSpc>
              <a:buFont typeface="Wingdings" panose="05000000000000000000" charset="0"/>
              <a:buChar char=""/>
            </a:pPr>
            <a:endParaRPr lang="en-US" sz="2000">
              <a:latin typeface="PingFang HK Regular" panose="020B0400000000000000" charset="-120"/>
              <a:ea typeface="PingFang HK Regular" panose="020B0400000000000000" charset="-120"/>
              <a:cs typeface="PingFang HK Regular" panose="020B0400000000000000" charset="-120"/>
            </a:endParaRPr>
          </a:p>
          <a:p>
            <a:pPr marL="457200" indent="-457200">
              <a:lnSpc>
                <a:spcPct val="100000"/>
              </a:lnSpc>
              <a:buFont typeface="Wingdings" panose="05000000000000000000" charset="0"/>
              <a:buChar char=""/>
            </a:pPr>
            <a:r>
              <a:rPr lang="en-US" sz="2000">
                <a:latin typeface="PingFang HK Regular" panose="020B0400000000000000" charset="-120"/>
                <a:ea typeface="PingFang HK Regular" panose="020B0400000000000000" charset="-120"/>
                <a:cs typeface="PingFang HK Regular" panose="020B0400000000000000" charset="-120"/>
              </a:rPr>
              <a:t>This mechanism where you are adding things for increasing the functionality of the browser is an extension.  Hence, the browser is a perfect example of functionality that is open for extension but is closed for modification. In simple words, you can enhance the functionality by adding/installing plugins on your browser, but cannot build anything new.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Open Closed Principle example </a:t>
            </a:r>
          </a:p>
        </p:txBody>
      </p:sp>
      <p:sp>
        <p:nvSpPr>
          <p:cNvPr id="7" name="Text Box 6"/>
          <p:cNvSpPr txBox="1"/>
          <p:nvPr/>
        </p:nvSpPr>
        <p:spPr>
          <a:xfrm>
            <a:off x="204470" y="1556385"/>
            <a:ext cx="11183620" cy="5077460"/>
          </a:xfrm>
          <a:prstGeom prst="rect">
            <a:avLst/>
          </a:prstGeom>
          <a:noFill/>
        </p:spPr>
        <p:txBody>
          <a:bodyPr wrap="square" rtlCol="0">
            <a:spAutoFit/>
          </a:bodyPr>
          <a:lstStyle/>
          <a:p>
            <a:pPr indent="0">
              <a:lnSpc>
                <a:spcPct val="100000"/>
              </a:lnSpc>
              <a:buNone/>
            </a:pPr>
            <a:r>
              <a:rPr lang="en-US" dirty="0">
                <a:latin typeface="PingFang HK Regular" panose="020B0400000000000000" charset="-120"/>
                <a:ea typeface="PingFang HK Regular" panose="020B0400000000000000" charset="-120"/>
                <a:cs typeface="PingFang HK Regular" panose="020B0400000000000000" charset="-120"/>
              </a:rPr>
              <a:t>Lets say we need to calculate areas of various shapes. We start with creating a class for our first shape Rectangle which has 2 attributes length &amp; width.</a:t>
            </a:r>
          </a:p>
          <a:p>
            <a:pPr indent="0">
              <a:lnSpc>
                <a:spcPct val="100000"/>
              </a:lnSpc>
              <a:buNone/>
            </a:pPr>
            <a:endParaRPr lang="en-US" dirty="0">
              <a:latin typeface="PingFang HK Regular" panose="020B0400000000000000" charset="-120"/>
              <a:ea typeface="PingFang HK Regular" panose="020B0400000000000000" charset="-120"/>
              <a:cs typeface="PingFang HK Regular" panose="020B0400000000000000" charset="-120"/>
            </a:endParaRPr>
          </a:p>
          <a:p>
            <a:pPr indent="0">
              <a:lnSpc>
                <a:spcPct val="100000"/>
              </a:lnSpc>
              <a:buNone/>
            </a:pPr>
            <a:r>
              <a:rPr lang="en-US" i="1" dirty="0">
                <a:solidFill>
                  <a:srgbClr val="0070C0"/>
                </a:solidFill>
                <a:effectLst/>
                <a:latin typeface="PingFang HK" panose="020B0400000000000000" charset="-120"/>
                <a:ea typeface="PingFang HK" panose="020B0400000000000000" charset="-120"/>
                <a:cs typeface="PingFang HK Regular" panose="020B0400000000000000" charset="-120"/>
              </a:rPr>
              <a:t>public class Rectangle</a:t>
            </a:r>
          </a:p>
          <a:p>
            <a:pPr indent="0">
              <a:lnSpc>
                <a:spcPct val="100000"/>
              </a:lnSpc>
              <a:buNone/>
            </a:pPr>
            <a:r>
              <a:rPr lang="en-US" i="1" dirty="0">
                <a:solidFill>
                  <a:srgbClr val="0070C0"/>
                </a:solidFill>
                <a:effectLst/>
                <a:latin typeface="PingFang HK" panose="020B0400000000000000" charset="-120"/>
                <a:ea typeface="PingFang HK" panose="020B0400000000000000" charset="-120"/>
                <a:cs typeface="PingFang HK Regular" panose="020B0400000000000000" charset="-120"/>
              </a:rPr>
              <a:t>{</a:t>
            </a:r>
          </a:p>
          <a:p>
            <a:pPr indent="0">
              <a:lnSpc>
                <a:spcPct val="100000"/>
              </a:lnSpc>
              <a:buNone/>
            </a:pPr>
            <a:r>
              <a:rPr lang="en-US" i="1" dirty="0">
                <a:solidFill>
                  <a:srgbClr val="0070C0"/>
                </a:solidFill>
                <a:effectLst/>
                <a:latin typeface="PingFang HK" panose="020B0400000000000000" charset="-120"/>
                <a:ea typeface="PingFang HK" panose="020B0400000000000000" charset="-120"/>
                <a:cs typeface="PingFang HK Regular" panose="020B0400000000000000" charset="-120"/>
              </a:rPr>
              <a:t>public double length;</a:t>
            </a:r>
          </a:p>
          <a:p>
            <a:pPr indent="0">
              <a:lnSpc>
                <a:spcPct val="100000"/>
              </a:lnSpc>
              <a:buNone/>
            </a:pPr>
            <a:r>
              <a:rPr lang="en-US" i="1" dirty="0">
                <a:solidFill>
                  <a:srgbClr val="0070C0"/>
                </a:solidFill>
                <a:effectLst/>
                <a:latin typeface="PingFang HK" panose="020B0400000000000000" charset="-120"/>
                <a:ea typeface="PingFang HK" panose="020B0400000000000000" charset="-120"/>
                <a:cs typeface="PingFang HK Regular" panose="020B0400000000000000" charset="-120"/>
              </a:rPr>
              <a:t>public double width;</a:t>
            </a:r>
          </a:p>
          <a:p>
            <a:pPr indent="0">
              <a:lnSpc>
                <a:spcPct val="100000"/>
              </a:lnSpc>
              <a:buNone/>
            </a:pPr>
            <a:r>
              <a:rPr lang="en-US" i="1" dirty="0">
                <a:solidFill>
                  <a:srgbClr val="0070C0"/>
                </a:solidFill>
                <a:effectLst/>
                <a:latin typeface="PingFang HK" panose="020B0400000000000000" charset="-120"/>
                <a:ea typeface="PingFang HK" panose="020B0400000000000000" charset="-120"/>
                <a:cs typeface="PingFang HK Regular" panose="020B0400000000000000" charset="-120"/>
              </a:rPr>
              <a:t>}</a:t>
            </a:r>
            <a:endParaRPr lang="en-US" dirty="0">
              <a:latin typeface="PingFang HK Regular" panose="020B0400000000000000" charset="-120"/>
              <a:ea typeface="PingFang HK Regular" panose="020B0400000000000000" charset="-120"/>
              <a:cs typeface="PingFang HK Regular" panose="020B0400000000000000" charset="-120"/>
            </a:endParaRPr>
          </a:p>
          <a:p>
            <a:pPr indent="0">
              <a:lnSpc>
                <a:spcPct val="100000"/>
              </a:lnSpc>
              <a:buNone/>
            </a:pPr>
            <a:r>
              <a:rPr lang="en-US" dirty="0">
                <a:latin typeface="PingFang HK Regular" panose="020B0400000000000000" charset="-120"/>
                <a:ea typeface="PingFang HK Regular" panose="020B0400000000000000" charset="-120"/>
                <a:cs typeface="PingFang HK Regular" panose="020B0400000000000000" charset="-120"/>
              </a:rPr>
              <a:t>Next we create a class to calculate the area of this Rectangle which has a method </a:t>
            </a:r>
            <a:r>
              <a:rPr lang="en-US" dirty="0" err="1">
                <a:latin typeface="PingFang HK Regular" panose="020B0400000000000000" charset="-120"/>
                <a:ea typeface="PingFang HK Regular" panose="020B0400000000000000" charset="-120"/>
                <a:cs typeface="PingFang HK Regular" panose="020B0400000000000000" charset="-120"/>
              </a:rPr>
              <a:t>calculateRectangleArea</a:t>
            </a:r>
            <a:r>
              <a:rPr lang="en-US" dirty="0">
                <a:latin typeface="PingFang HK Regular" panose="020B0400000000000000" charset="-120"/>
                <a:ea typeface="PingFang HK Regular" panose="020B0400000000000000" charset="-120"/>
                <a:cs typeface="PingFang HK Regular" panose="020B0400000000000000" charset="-120"/>
              </a:rPr>
              <a:t> which takes the Rectangle as an input parameter and calculates its area.</a:t>
            </a:r>
          </a:p>
          <a:p>
            <a:pPr indent="0">
              <a:lnSpc>
                <a:spcPct val="100000"/>
              </a:lnSpc>
              <a:buNone/>
            </a:pPr>
            <a:endParaRPr lang="en-US" dirty="0">
              <a:latin typeface="PingFang HK Regular" panose="020B0400000000000000" charset="-120"/>
              <a:ea typeface="PingFang HK Regular" panose="020B0400000000000000" charset="-120"/>
              <a:cs typeface="PingFang HK Regular" panose="020B0400000000000000" charset="-120"/>
            </a:endParaRPr>
          </a:p>
          <a:p>
            <a:pPr indent="0">
              <a:lnSpc>
                <a:spcPct val="100000"/>
              </a:lnSpc>
              <a:buNone/>
            </a:pPr>
            <a:r>
              <a:rPr lang="en-US" i="1" dirty="0">
                <a:solidFill>
                  <a:srgbClr val="0070C0"/>
                </a:solidFill>
                <a:latin typeface="PingFang HK" panose="020B0400000000000000" charset="-120"/>
                <a:ea typeface="PingFang HK" panose="020B0400000000000000" charset="-120"/>
                <a:cs typeface="PingFang HK Regular" panose="020B0400000000000000" charset="-120"/>
              </a:rPr>
              <a:t>public class </a:t>
            </a:r>
            <a:r>
              <a:rPr lang="en-US" i="1" dirty="0" err="1">
                <a:solidFill>
                  <a:srgbClr val="0070C0"/>
                </a:solidFill>
                <a:latin typeface="PingFang HK" panose="020B0400000000000000" charset="-120"/>
                <a:ea typeface="PingFang HK" panose="020B0400000000000000" charset="-120"/>
                <a:cs typeface="PingFang HK Regular" panose="020B0400000000000000" charset="-120"/>
              </a:rPr>
              <a:t>AreaCalculator</a:t>
            </a:r>
            <a:endParaRPr lang="en-US" i="1" dirty="0">
              <a:solidFill>
                <a:srgbClr val="0070C0"/>
              </a:solidFill>
              <a:latin typeface="PingFang HK" panose="020B0400000000000000" charset="-120"/>
              <a:ea typeface="PingFang HK" panose="020B0400000000000000" charset="-120"/>
              <a:cs typeface="PingFang HK Regular" panose="020B0400000000000000" charset="-120"/>
            </a:endParaRPr>
          </a:p>
          <a:p>
            <a:pPr indent="0">
              <a:lnSpc>
                <a:spcPct val="100000"/>
              </a:lnSpc>
              <a:buNone/>
            </a:pPr>
            <a:r>
              <a:rPr lang="en-US" i="1" dirty="0">
                <a:solidFill>
                  <a:srgbClr val="0070C0"/>
                </a:solidFill>
                <a:latin typeface="PingFang HK" panose="020B0400000000000000" charset="-120"/>
                <a:ea typeface="PingFang HK" panose="020B0400000000000000" charset="-120"/>
                <a:cs typeface="PingFang HK Regular" panose="020B0400000000000000" charset="-120"/>
              </a:rPr>
              <a:t>{</a:t>
            </a:r>
          </a:p>
          <a:p>
            <a:pPr indent="0">
              <a:lnSpc>
                <a:spcPct val="100000"/>
              </a:lnSpc>
              <a:buNone/>
            </a:pPr>
            <a:r>
              <a:rPr lang="en-US" i="1" dirty="0">
                <a:solidFill>
                  <a:srgbClr val="0070C0"/>
                </a:solidFill>
                <a:latin typeface="PingFang HK" panose="020B0400000000000000" charset="-120"/>
                <a:ea typeface="PingFang HK" panose="020B0400000000000000" charset="-120"/>
                <a:cs typeface="PingFang HK Regular" panose="020B0400000000000000" charset="-120"/>
              </a:rPr>
              <a:t>  public double </a:t>
            </a:r>
            <a:r>
              <a:rPr lang="en-US" i="1" dirty="0" err="1">
                <a:solidFill>
                  <a:srgbClr val="0070C0"/>
                </a:solidFill>
                <a:latin typeface="PingFang HK" panose="020B0400000000000000" charset="-120"/>
                <a:ea typeface="PingFang HK" panose="020B0400000000000000" charset="-120"/>
                <a:cs typeface="PingFang HK Regular" panose="020B0400000000000000" charset="-120"/>
              </a:rPr>
              <a:t>calculateRectangleArea</a:t>
            </a:r>
            <a:r>
              <a:rPr lang="en-US" i="1" dirty="0">
                <a:solidFill>
                  <a:srgbClr val="0070C0"/>
                </a:solidFill>
                <a:latin typeface="PingFang HK" panose="020B0400000000000000" charset="-120"/>
                <a:ea typeface="PingFang HK" panose="020B0400000000000000" charset="-120"/>
                <a:cs typeface="PingFang HK Regular" panose="020B0400000000000000" charset="-120"/>
              </a:rPr>
              <a:t>(Rectangle rectangle)</a:t>
            </a:r>
          </a:p>
          <a:p>
            <a:pPr indent="0">
              <a:lnSpc>
                <a:spcPct val="100000"/>
              </a:lnSpc>
              <a:buNone/>
            </a:pPr>
            <a:r>
              <a:rPr lang="en-US" i="1" dirty="0">
                <a:solidFill>
                  <a:srgbClr val="0070C0"/>
                </a:solidFill>
                <a:latin typeface="PingFang HK" panose="020B0400000000000000" charset="-120"/>
                <a:ea typeface="PingFang HK" panose="020B0400000000000000" charset="-120"/>
                <a:cs typeface="PingFang HK Regular" panose="020B0400000000000000" charset="-120"/>
              </a:rPr>
              <a:t> {</a:t>
            </a:r>
          </a:p>
          <a:p>
            <a:pPr indent="0">
              <a:lnSpc>
                <a:spcPct val="100000"/>
              </a:lnSpc>
              <a:buNone/>
            </a:pPr>
            <a:r>
              <a:rPr lang="en-US" i="1" dirty="0">
                <a:solidFill>
                  <a:srgbClr val="0070C0"/>
                </a:solidFill>
                <a:latin typeface="PingFang HK" panose="020B0400000000000000" charset="-120"/>
                <a:ea typeface="PingFang HK" panose="020B0400000000000000" charset="-120"/>
                <a:cs typeface="PingFang HK Regular" panose="020B0400000000000000" charset="-120"/>
              </a:rPr>
              <a:t>  return </a:t>
            </a:r>
            <a:r>
              <a:rPr lang="en-US" i="1" dirty="0" err="1">
                <a:solidFill>
                  <a:srgbClr val="0070C0"/>
                </a:solidFill>
                <a:latin typeface="PingFang HK" panose="020B0400000000000000" charset="-120"/>
                <a:ea typeface="PingFang HK" panose="020B0400000000000000" charset="-120"/>
                <a:cs typeface="PingFang HK Regular" panose="020B0400000000000000" charset="-120"/>
              </a:rPr>
              <a:t>rectangle.length</a:t>
            </a:r>
            <a:r>
              <a:rPr lang="en-US" i="1" dirty="0">
                <a:solidFill>
                  <a:srgbClr val="0070C0"/>
                </a:solidFill>
                <a:latin typeface="PingFang HK" panose="020B0400000000000000" charset="-120"/>
                <a:ea typeface="PingFang HK" panose="020B0400000000000000" charset="-120"/>
                <a:cs typeface="PingFang HK Regular" panose="020B0400000000000000" charset="-120"/>
              </a:rPr>
              <a:t> *</a:t>
            </a:r>
            <a:r>
              <a:rPr lang="en-US" i="1" dirty="0" err="1">
                <a:solidFill>
                  <a:srgbClr val="0070C0"/>
                </a:solidFill>
                <a:latin typeface="PingFang HK" panose="020B0400000000000000" charset="-120"/>
                <a:ea typeface="PingFang HK" panose="020B0400000000000000" charset="-120"/>
                <a:cs typeface="PingFang HK Regular" panose="020B0400000000000000" charset="-120"/>
              </a:rPr>
              <a:t>rectangle.width</a:t>
            </a:r>
            <a:r>
              <a:rPr lang="en-US" i="1" dirty="0">
                <a:solidFill>
                  <a:srgbClr val="0070C0"/>
                </a:solidFill>
                <a:latin typeface="PingFang HK" panose="020B0400000000000000" charset="-120"/>
                <a:ea typeface="PingFang HK" panose="020B0400000000000000" charset="-120"/>
                <a:cs typeface="PingFang HK Regular" panose="020B0400000000000000" charset="-120"/>
              </a:rPr>
              <a:t>;</a:t>
            </a:r>
          </a:p>
          <a:p>
            <a:pPr indent="0">
              <a:lnSpc>
                <a:spcPct val="100000"/>
              </a:lnSpc>
              <a:buNone/>
            </a:pPr>
            <a:r>
              <a:rPr lang="en-US" i="1" dirty="0">
                <a:solidFill>
                  <a:srgbClr val="0070C0"/>
                </a:solidFill>
                <a:latin typeface="PingFang HK" panose="020B0400000000000000" charset="-120"/>
                <a:ea typeface="PingFang HK" panose="020B0400000000000000" charset="-120"/>
                <a:cs typeface="PingFang HK Regular" panose="020B0400000000000000" charset="-120"/>
              </a:rPr>
              <a:t> }</a:t>
            </a:r>
          </a:p>
          <a:p>
            <a:pPr indent="0">
              <a:lnSpc>
                <a:spcPct val="100000"/>
              </a:lnSpc>
              <a:buNone/>
            </a:pPr>
            <a:r>
              <a:rPr lang="en-US" i="1" dirty="0">
                <a:solidFill>
                  <a:srgbClr val="0070C0"/>
                </a:solidFill>
                <a:latin typeface="PingFang HK" panose="020B0400000000000000" charset="-120"/>
                <a:ea typeface="PingFang HK" panose="020B0400000000000000" charset="-120"/>
                <a:cs typeface="PingFang HK Regular" panose="020B0400000000000000" charset="-12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Open Closed Principle example </a:t>
            </a:r>
          </a:p>
        </p:txBody>
      </p:sp>
      <p:sp>
        <p:nvSpPr>
          <p:cNvPr id="7" name="Text Box 6"/>
          <p:cNvSpPr txBox="1"/>
          <p:nvPr/>
        </p:nvSpPr>
        <p:spPr>
          <a:xfrm>
            <a:off x="14605" y="1345565"/>
            <a:ext cx="11183620" cy="5015865"/>
          </a:xfrm>
          <a:prstGeom prst="rect">
            <a:avLst/>
          </a:prstGeom>
          <a:noFill/>
        </p:spPr>
        <p:txBody>
          <a:bodyPr wrap="square" rtlCol="0">
            <a:spAutoFit/>
          </a:bodyPr>
          <a:lstStyle/>
          <a:p>
            <a:pPr indent="0">
              <a:lnSpc>
                <a:spcPct val="100000"/>
              </a:lnSpc>
              <a:buNone/>
            </a:pPr>
            <a:r>
              <a:rPr lang="en-US" sz="1600" dirty="0">
                <a:latin typeface="PingFang HK Regular" panose="020B0400000000000000" charset="-120"/>
                <a:ea typeface="PingFang HK Regular" panose="020B0400000000000000" charset="-120"/>
                <a:cs typeface="PingFang HK Regular" panose="020B0400000000000000" charset="-120"/>
              </a:rPr>
              <a:t>So far so good. Now let’s say we get our second shape circle. So we promptly create a new class Circle with a single attribute radius.</a:t>
            </a:r>
          </a:p>
          <a:p>
            <a:pPr indent="0">
              <a:lnSpc>
                <a:spcPct val="100000"/>
              </a:lnSpc>
              <a:buNone/>
            </a:pPr>
            <a:endParaRPr lang="en-US" sz="1600" dirty="0">
              <a:latin typeface="PingFang HK Regular" panose="020B0400000000000000" charset="-120"/>
              <a:ea typeface="PingFang HK Regular" panose="020B0400000000000000" charset="-120"/>
              <a:cs typeface="PingFang HK Regular" panose="020B0400000000000000" charset="-120"/>
            </a:endParaRPr>
          </a:p>
          <a:p>
            <a:pPr indent="0">
              <a:lnSpc>
                <a:spcPct val="100000"/>
              </a:lnSpc>
              <a:buNone/>
            </a:pPr>
            <a:r>
              <a:rPr lang="en-US" sz="1600" i="1" dirty="0">
                <a:solidFill>
                  <a:srgbClr val="0070C0"/>
                </a:solidFill>
                <a:latin typeface="PingFang HK" panose="020B0400000000000000" charset="-120"/>
                <a:ea typeface="PingFang HK" panose="020B0400000000000000" charset="-120"/>
                <a:cs typeface="PingFang HK Regular" panose="020B0400000000000000" charset="-120"/>
              </a:rPr>
              <a:t>public class Circle</a:t>
            </a:r>
          </a:p>
          <a:p>
            <a:pPr indent="0">
              <a:lnSpc>
                <a:spcPct val="100000"/>
              </a:lnSpc>
              <a:buNone/>
            </a:pPr>
            <a:r>
              <a:rPr lang="en-US" sz="1600" i="1" dirty="0">
                <a:solidFill>
                  <a:srgbClr val="0070C0"/>
                </a:solidFill>
                <a:latin typeface="PingFang HK" panose="020B0400000000000000" charset="-120"/>
                <a:ea typeface="PingFang HK" panose="020B0400000000000000" charset="-120"/>
                <a:cs typeface="PingFang HK Regular" panose="020B0400000000000000" charset="-120"/>
              </a:rPr>
              <a:t>{</a:t>
            </a:r>
          </a:p>
          <a:p>
            <a:pPr indent="0">
              <a:lnSpc>
                <a:spcPct val="100000"/>
              </a:lnSpc>
              <a:buNone/>
            </a:pPr>
            <a:r>
              <a:rPr lang="en-US" sz="1600" i="1" dirty="0">
                <a:solidFill>
                  <a:srgbClr val="0070C0"/>
                </a:solidFill>
                <a:latin typeface="PingFang HK" panose="020B0400000000000000" charset="-120"/>
                <a:ea typeface="PingFang HK" panose="020B0400000000000000" charset="-120"/>
                <a:cs typeface="PingFang HK Regular" panose="020B0400000000000000" charset="-120"/>
              </a:rPr>
              <a:t>public double radius;</a:t>
            </a:r>
          </a:p>
          <a:p>
            <a:pPr indent="0">
              <a:lnSpc>
                <a:spcPct val="100000"/>
              </a:lnSpc>
              <a:buNone/>
            </a:pPr>
            <a:r>
              <a:rPr lang="en-US" sz="1600" i="1" dirty="0">
                <a:solidFill>
                  <a:srgbClr val="0070C0"/>
                </a:solidFill>
                <a:latin typeface="PingFang HK" panose="020B0400000000000000" charset="-120"/>
                <a:ea typeface="PingFang HK" panose="020B0400000000000000" charset="-120"/>
                <a:cs typeface="PingFang HK Regular" panose="020B0400000000000000" charset="-120"/>
              </a:rPr>
              <a:t>}</a:t>
            </a:r>
            <a:endParaRPr lang="en-US" sz="1600" i="1" dirty="0">
              <a:solidFill>
                <a:schemeClr val="accent5"/>
              </a:solidFill>
              <a:latin typeface="PingFang HK" panose="020B0400000000000000" charset="-120"/>
              <a:ea typeface="PingFang HK" panose="020B0400000000000000" charset="-120"/>
              <a:cs typeface="PingFang HK Regular" panose="020B0400000000000000" charset="-120"/>
            </a:endParaRPr>
          </a:p>
          <a:p>
            <a:pPr indent="0">
              <a:lnSpc>
                <a:spcPct val="100000"/>
              </a:lnSpc>
              <a:buNone/>
            </a:pPr>
            <a:endParaRPr lang="en-US" sz="1600" dirty="0">
              <a:latin typeface="PingFang HK Regular" panose="020B0400000000000000" charset="-120"/>
              <a:ea typeface="PingFang HK Regular" panose="020B0400000000000000" charset="-120"/>
              <a:cs typeface="PingFang HK Regular" panose="020B0400000000000000" charset="-120"/>
            </a:endParaRPr>
          </a:p>
          <a:p>
            <a:pPr indent="0">
              <a:lnSpc>
                <a:spcPct val="100000"/>
              </a:lnSpc>
              <a:buNone/>
            </a:pPr>
            <a:r>
              <a:rPr lang="en-US" sz="1600" dirty="0">
                <a:latin typeface="PingFang HK Regular" panose="020B0400000000000000" charset="-120"/>
                <a:ea typeface="PingFang HK Regular" panose="020B0400000000000000" charset="-120"/>
                <a:cs typeface="PingFang HK Regular" panose="020B0400000000000000" charset="-120"/>
              </a:rPr>
              <a:t>Then we modify </a:t>
            </a:r>
            <a:r>
              <a:rPr lang="en-US" sz="1600" dirty="0" err="1">
                <a:latin typeface="PingFang HK Regular" panose="020B0400000000000000" charset="-120"/>
                <a:ea typeface="PingFang HK Regular" panose="020B0400000000000000" charset="-120"/>
                <a:cs typeface="PingFang HK Regular" panose="020B0400000000000000" charset="-120"/>
              </a:rPr>
              <a:t>Areacalculator</a:t>
            </a:r>
            <a:r>
              <a:rPr lang="en-US" sz="1600" dirty="0">
                <a:latin typeface="PingFang HK Regular" panose="020B0400000000000000" charset="-120"/>
                <a:ea typeface="PingFang HK Regular" panose="020B0400000000000000" charset="-120"/>
                <a:cs typeface="PingFang HK Regular" panose="020B0400000000000000" charset="-120"/>
              </a:rPr>
              <a:t> class to add circle calculations through a new method </a:t>
            </a:r>
            <a:r>
              <a:rPr lang="en-US" sz="1600" dirty="0" err="1">
                <a:latin typeface="PingFang HK Regular" panose="020B0400000000000000" charset="-120"/>
                <a:ea typeface="PingFang HK Regular" panose="020B0400000000000000" charset="-120"/>
                <a:cs typeface="PingFang HK Regular" panose="020B0400000000000000" charset="-120"/>
              </a:rPr>
              <a:t>calculateCircleaArea</a:t>
            </a:r>
            <a:r>
              <a:rPr lang="en-US" sz="1600" dirty="0">
                <a:latin typeface="PingFang HK Regular" panose="020B0400000000000000" charset="-120"/>
                <a:ea typeface="PingFang HK Regular" panose="020B0400000000000000" charset="-120"/>
                <a:cs typeface="PingFang HK Regular" panose="020B0400000000000000" charset="-120"/>
              </a:rPr>
              <a:t>()</a:t>
            </a:r>
          </a:p>
          <a:p>
            <a:pPr indent="0">
              <a:lnSpc>
                <a:spcPct val="100000"/>
              </a:lnSpc>
              <a:buNone/>
            </a:pPr>
            <a:r>
              <a:rPr lang="en-US" sz="1600" dirty="0">
                <a:latin typeface="PingFang HK Regular" panose="020B0400000000000000" charset="-120"/>
                <a:ea typeface="PingFang HK Regular" panose="020B0400000000000000" charset="-120"/>
                <a:cs typeface="PingFang HK Regular" panose="020B0400000000000000" charset="-120"/>
              </a:rPr>
              <a:t>public class </a:t>
            </a:r>
            <a:r>
              <a:rPr lang="en-US" sz="1600" dirty="0" err="1">
                <a:latin typeface="PingFang HK Regular" panose="020B0400000000000000" charset="-120"/>
                <a:ea typeface="PingFang HK Regular" panose="020B0400000000000000" charset="-120"/>
                <a:cs typeface="PingFang HK Regular" panose="020B0400000000000000" charset="-120"/>
              </a:rPr>
              <a:t>AreaCalculator</a:t>
            </a:r>
            <a:endParaRPr lang="en-US" sz="1600" dirty="0">
              <a:latin typeface="PingFang HK Regular" panose="020B0400000000000000" charset="-120"/>
              <a:ea typeface="PingFang HK Regular" panose="020B0400000000000000" charset="-120"/>
              <a:cs typeface="PingFang HK Regular" panose="020B0400000000000000" charset="-120"/>
            </a:endParaRPr>
          </a:p>
          <a:p>
            <a:pPr indent="0">
              <a:lnSpc>
                <a:spcPct val="100000"/>
              </a:lnSpc>
              <a:buNone/>
            </a:pPr>
            <a:r>
              <a:rPr lang="en-US" sz="1600" dirty="0">
                <a:latin typeface="PingFang HK Regular" panose="020B0400000000000000" charset="-120"/>
                <a:ea typeface="PingFang HK Regular" panose="020B0400000000000000" charset="-120"/>
                <a:cs typeface="PingFang HK Regular" panose="020B0400000000000000" charset="-120"/>
              </a:rPr>
              <a:t> </a:t>
            </a:r>
          </a:p>
          <a:p>
            <a:pPr indent="0">
              <a:lnSpc>
                <a:spcPct val="100000"/>
              </a:lnSpc>
              <a:buNone/>
            </a:pPr>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a:t>
            </a:r>
          </a:p>
          <a:p>
            <a:pPr indent="0">
              <a:lnSpc>
                <a:spcPct val="100000"/>
              </a:lnSpc>
              <a:buNone/>
            </a:pPr>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   public double </a:t>
            </a:r>
            <a:r>
              <a:rPr lang="en-US" sz="1600" dirty="0" err="1">
                <a:solidFill>
                  <a:srgbClr val="0070C0"/>
                </a:solidFill>
                <a:latin typeface="PingFang HK Regular" panose="020B0400000000000000" charset="-120"/>
                <a:ea typeface="PingFang HK Regular" panose="020B0400000000000000" charset="-120"/>
                <a:cs typeface="PingFang HK Regular" panose="020B0400000000000000" charset="-120"/>
              </a:rPr>
              <a:t>calculateRectangleArea</a:t>
            </a:r>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(Rectangle rectangle){</a:t>
            </a:r>
          </a:p>
          <a:p>
            <a:pPr indent="0">
              <a:lnSpc>
                <a:spcPct val="100000"/>
              </a:lnSpc>
              <a:buNone/>
            </a:pPr>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     return </a:t>
            </a:r>
            <a:r>
              <a:rPr lang="en-US" sz="1600" dirty="0" err="1">
                <a:solidFill>
                  <a:srgbClr val="0070C0"/>
                </a:solidFill>
                <a:latin typeface="PingFang HK Regular" panose="020B0400000000000000" charset="-120"/>
                <a:ea typeface="PingFang HK Regular" panose="020B0400000000000000" charset="-120"/>
                <a:cs typeface="PingFang HK Regular" panose="020B0400000000000000" charset="-120"/>
              </a:rPr>
              <a:t>rectangle.length</a:t>
            </a:r>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 *</a:t>
            </a:r>
            <a:r>
              <a:rPr lang="en-US" sz="1600" dirty="0" err="1">
                <a:solidFill>
                  <a:srgbClr val="0070C0"/>
                </a:solidFill>
                <a:latin typeface="PingFang HK Regular" panose="020B0400000000000000" charset="-120"/>
                <a:ea typeface="PingFang HK Regular" panose="020B0400000000000000" charset="-120"/>
                <a:cs typeface="PingFang HK Regular" panose="020B0400000000000000" charset="-120"/>
              </a:rPr>
              <a:t>rectangle.width</a:t>
            </a:r>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a:t>
            </a:r>
          </a:p>
          <a:p>
            <a:pPr indent="0">
              <a:lnSpc>
                <a:spcPct val="100000"/>
              </a:lnSpc>
              <a:buNone/>
            </a:pPr>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    }</a:t>
            </a:r>
          </a:p>
          <a:p>
            <a:pPr indent="0">
              <a:lnSpc>
                <a:spcPct val="100000"/>
              </a:lnSpc>
              <a:buNone/>
            </a:pPr>
            <a:endPar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endParaRPr>
          </a:p>
          <a:p>
            <a:pPr lvl="1"/>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public double </a:t>
            </a:r>
            <a:r>
              <a:rPr lang="en-US" sz="1600" dirty="0" err="1">
                <a:solidFill>
                  <a:srgbClr val="0070C0"/>
                </a:solidFill>
                <a:latin typeface="PingFang HK Regular" panose="020B0400000000000000" charset="-120"/>
                <a:ea typeface="PingFang HK Regular" panose="020B0400000000000000" charset="-120"/>
                <a:cs typeface="PingFang HK Regular" panose="020B0400000000000000" charset="-120"/>
              </a:rPr>
              <a:t>calculateCircleArea</a:t>
            </a:r>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(Circle circle){</a:t>
            </a:r>
          </a:p>
          <a:p>
            <a:pPr lvl="1"/>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return (22/7)*</a:t>
            </a:r>
            <a:r>
              <a:rPr lang="en-US" sz="1600" dirty="0" err="1">
                <a:solidFill>
                  <a:srgbClr val="0070C0"/>
                </a:solidFill>
                <a:latin typeface="PingFang HK Regular" panose="020B0400000000000000" charset="-120"/>
                <a:ea typeface="PingFang HK Regular" panose="020B0400000000000000" charset="-120"/>
                <a:cs typeface="PingFang HK Regular" panose="020B0400000000000000" charset="-120"/>
              </a:rPr>
              <a:t>circle.radius</a:t>
            </a:r>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a:t>
            </a:r>
            <a:r>
              <a:rPr lang="en-US" sz="1600" dirty="0" err="1">
                <a:solidFill>
                  <a:srgbClr val="0070C0"/>
                </a:solidFill>
                <a:latin typeface="PingFang HK Regular" panose="020B0400000000000000" charset="-120"/>
                <a:ea typeface="PingFang HK Regular" panose="020B0400000000000000" charset="-120"/>
                <a:cs typeface="PingFang HK Regular" panose="020B0400000000000000" charset="-120"/>
              </a:rPr>
              <a:t>circle.radius</a:t>
            </a:r>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a:t>
            </a:r>
          </a:p>
          <a:p>
            <a:pPr lvl="1"/>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  }</a:t>
            </a:r>
          </a:p>
          <a:p>
            <a:pPr indent="0">
              <a:lnSpc>
                <a:spcPct val="100000"/>
              </a:lnSpc>
              <a:buNone/>
            </a:pPr>
            <a:r>
              <a:rPr lang="en-US" sz="1600" dirty="0">
                <a:solidFill>
                  <a:srgbClr val="0070C0"/>
                </a:solidFill>
                <a:latin typeface="PingFang HK Regular" panose="020B0400000000000000" charset="-120"/>
                <a:ea typeface="PingFang HK Regular" panose="020B0400000000000000" charset="-120"/>
                <a:cs typeface="PingFang HK Regular" panose="020B0400000000000000" charset="-12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Open Closed Principle example </a:t>
            </a:r>
          </a:p>
        </p:txBody>
      </p:sp>
      <p:sp>
        <p:nvSpPr>
          <p:cNvPr id="7" name="Text Box 6"/>
          <p:cNvSpPr txBox="1"/>
          <p:nvPr/>
        </p:nvSpPr>
        <p:spPr>
          <a:xfrm>
            <a:off x="14605" y="1345565"/>
            <a:ext cx="6015990" cy="3784600"/>
          </a:xfrm>
          <a:prstGeom prst="rect">
            <a:avLst/>
          </a:prstGeom>
          <a:noFill/>
        </p:spPr>
        <p:txBody>
          <a:bodyPr wrap="square" rtlCol="0">
            <a:spAutoFit/>
          </a:bodyPr>
          <a:lstStyle/>
          <a:p>
            <a:pPr marL="285750" indent="-285750">
              <a:lnSpc>
                <a:spcPct val="100000"/>
              </a:lnSpc>
              <a:buFont typeface="Wingdings" panose="05000000000000000000" charset="0"/>
              <a:buChar char=""/>
            </a:pPr>
            <a:r>
              <a:rPr lang="en-US" sz="1600" dirty="0">
                <a:latin typeface="PingFang HK Regular" panose="020B0400000000000000" charset="-120"/>
                <a:ea typeface="PingFang HK Regular" panose="020B0400000000000000" charset="-120"/>
                <a:cs typeface="PingFang HK Regular" panose="020B0400000000000000" charset="-120"/>
              </a:rPr>
              <a:t>Lets say we have a new shape pentagon. In that case, we will again end up modifying the </a:t>
            </a:r>
            <a:r>
              <a:rPr lang="en-US" sz="1600" dirty="0" err="1">
                <a:latin typeface="PingFang HK Regular" panose="020B0400000000000000" charset="-120"/>
                <a:ea typeface="PingFang HK Regular" panose="020B0400000000000000" charset="-120"/>
                <a:cs typeface="PingFang HK Regular" panose="020B0400000000000000" charset="-120"/>
              </a:rPr>
              <a:t>AreaCalculator</a:t>
            </a:r>
            <a:r>
              <a:rPr lang="en-US" sz="1600" dirty="0">
                <a:latin typeface="PingFang HK Regular" panose="020B0400000000000000" charset="-120"/>
                <a:ea typeface="PingFang HK Regular" panose="020B0400000000000000" charset="-120"/>
                <a:cs typeface="PingFang HK Regular" panose="020B0400000000000000" charset="-120"/>
              </a:rPr>
              <a:t> class. As the types of shapes grows this becomes messier as </a:t>
            </a:r>
            <a:r>
              <a:rPr lang="en-US" sz="1600" dirty="0" err="1">
                <a:latin typeface="PingFang HK Regular" panose="020B0400000000000000" charset="-120"/>
                <a:ea typeface="PingFang HK Regular" panose="020B0400000000000000" charset="-120"/>
                <a:cs typeface="PingFang HK Regular" panose="020B0400000000000000" charset="-120"/>
              </a:rPr>
              <a:t>AreaCalculator</a:t>
            </a:r>
            <a:r>
              <a:rPr lang="en-US" sz="1600" dirty="0">
                <a:latin typeface="PingFang HK Regular" panose="020B0400000000000000" charset="-120"/>
                <a:ea typeface="PingFang HK Regular" panose="020B0400000000000000" charset="-120"/>
                <a:cs typeface="PingFang HK Regular" panose="020B0400000000000000" charset="-120"/>
              </a:rPr>
              <a:t> keeps on changing and any consumers of this class will have to keep on updating their libraries which contain </a:t>
            </a:r>
            <a:r>
              <a:rPr lang="en-US" sz="1600" dirty="0" err="1">
                <a:latin typeface="PingFang HK Regular" panose="020B0400000000000000" charset="-120"/>
                <a:ea typeface="PingFang HK Regular" panose="020B0400000000000000" charset="-120"/>
                <a:cs typeface="PingFang HK Regular" panose="020B0400000000000000" charset="-120"/>
              </a:rPr>
              <a:t>AreaCalculator</a:t>
            </a:r>
            <a:r>
              <a:rPr lang="en-US" sz="1600" dirty="0">
                <a:latin typeface="PingFang HK Regular" panose="020B0400000000000000" charset="-120"/>
                <a:ea typeface="PingFang HK Regular" panose="020B0400000000000000" charset="-120"/>
                <a:cs typeface="PingFang HK Regular" panose="020B0400000000000000" charset="-120"/>
              </a:rPr>
              <a:t>. As a result, </a:t>
            </a:r>
            <a:r>
              <a:rPr lang="en-US" sz="1600" dirty="0" err="1">
                <a:latin typeface="PingFang HK Regular" panose="020B0400000000000000" charset="-120"/>
                <a:ea typeface="PingFang HK Regular" panose="020B0400000000000000" charset="-120"/>
                <a:cs typeface="PingFang HK Regular" panose="020B0400000000000000" charset="-120"/>
              </a:rPr>
              <a:t>AreaCalculator</a:t>
            </a:r>
            <a:r>
              <a:rPr lang="en-US" sz="1600" dirty="0">
                <a:latin typeface="PingFang HK Regular" panose="020B0400000000000000" charset="-120"/>
                <a:ea typeface="PingFang HK Regular" panose="020B0400000000000000" charset="-120"/>
                <a:cs typeface="PingFang HK Regular" panose="020B0400000000000000" charset="-120"/>
              </a:rPr>
              <a:t> class will not be baselined(finalized) with surety as every time a new shape comes it will be modified. So, this design is not closed for modification.</a:t>
            </a:r>
          </a:p>
          <a:p>
            <a:pPr marL="285750" indent="-285750">
              <a:lnSpc>
                <a:spcPct val="100000"/>
              </a:lnSpc>
              <a:buFont typeface="Wingdings" panose="05000000000000000000" charset="0"/>
              <a:buChar char=""/>
            </a:pPr>
            <a:endParaRPr lang="en-US" sz="1600" dirty="0">
              <a:latin typeface="PingFang HK Regular" panose="020B0400000000000000" charset="-120"/>
              <a:ea typeface="PingFang HK Regular" panose="020B0400000000000000" charset="-120"/>
              <a:cs typeface="PingFang HK Regular" panose="020B0400000000000000" charset="-120"/>
            </a:endParaRPr>
          </a:p>
          <a:p>
            <a:pPr marL="285750" indent="-285750">
              <a:lnSpc>
                <a:spcPct val="100000"/>
              </a:lnSpc>
              <a:buFont typeface="Wingdings" panose="05000000000000000000" charset="0"/>
              <a:buChar char=""/>
            </a:pPr>
            <a:r>
              <a:rPr lang="en-US" sz="1600" dirty="0">
                <a:latin typeface="PingFang HK Regular" panose="020B0400000000000000" charset="-120"/>
                <a:ea typeface="PingFang HK Regular" panose="020B0400000000000000" charset="-120"/>
                <a:cs typeface="PingFang HK Regular" panose="020B0400000000000000" charset="-120"/>
              </a:rPr>
              <a:t>Let us now see a more elegant design which solves the flaws in the above design by adhering to the Open/Closed Principle. We will first of all make the design extensible. For this we need to first define a base type Shape and have Circle &amp; Rectangle implement Shape interface.</a:t>
            </a:r>
          </a:p>
        </p:txBody>
      </p:sp>
      <p:pic>
        <p:nvPicPr>
          <p:cNvPr id="2" name="Picture 1" descr="carbon (3)"/>
          <p:cNvPicPr>
            <a:picLocks noChangeAspect="1"/>
          </p:cNvPicPr>
          <p:nvPr/>
        </p:nvPicPr>
        <p:blipFill>
          <a:blip r:embed="rId2"/>
          <a:stretch>
            <a:fillRect/>
          </a:stretch>
        </p:blipFill>
        <p:spPr>
          <a:xfrm>
            <a:off x="7070090" y="1260475"/>
            <a:ext cx="4670425" cy="54190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139180" cy="645160"/>
          </a:xfrm>
          <a:prstGeom prst="rect">
            <a:avLst/>
          </a:prstGeom>
          <a:noFill/>
        </p:spPr>
        <p:txBody>
          <a:bodyPr wrap="square" rtlCol="0">
            <a:spAutoFit/>
          </a:bodyPr>
          <a:lstStyle/>
          <a:p>
            <a:pPr algn="ctr"/>
            <a:r>
              <a:rPr lang="en-US" sz="3600"/>
              <a:t>Introduction</a:t>
            </a:r>
          </a:p>
        </p:txBody>
      </p:sp>
      <p:sp>
        <p:nvSpPr>
          <p:cNvPr id="7" name="Text Box 6"/>
          <p:cNvSpPr txBox="1"/>
          <p:nvPr/>
        </p:nvSpPr>
        <p:spPr>
          <a:xfrm>
            <a:off x="204470" y="1556385"/>
            <a:ext cx="11183620" cy="2676525"/>
          </a:xfrm>
          <a:prstGeom prst="rect">
            <a:avLst/>
          </a:prstGeom>
          <a:noFill/>
        </p:spPr>
        <p:txBody>
          <a:bodyPr wrap="square" rtlCol="0">
            <a:spAutoFit/>
          </a:bodyPr>
          <a:lstStyle/>
          <a:p>
            <a:pPr indent="0">
              <a:buNone/>
            </a:pPr>
            <a:r>
              <a:rPr lang="en-US" sz="2800">
                <a:latin typeface="PingFang HK Regular" panose="020B0400000000000000" charset="-120"/>
                <a:ea typeface="PingFang HK Regular" panose="020B0400000000000000" charset="-120"/>
                <a:cs typeface="PingFang HK Regular" panose="020B0400000000000000" charset="-120"/>
              </a:rPr>
              <a:t>The SOLID principles were introduced by Robert C. Martin in his 2000 paper “Design Principles and Design Patterns.” These concepts were later built upon by Michael Feathers, who introduced us to the SOLID acronym. And in the last 20 years, these five principles have revolutionized the world of object-oriented programming, changing the way that we write software.</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Open Closed Principle example </a:t>
            </a:r>
          </a:p>
        </p:txBody>
      </p:sp>
      <p:sp>
        <p:nvSpPr>
          <p:cNvPr id="7" name="Text Box 6"/>
          <p:cNvSpPr txBox="1"/>
          <p:nvPr/>
        </p:nvSpPr>
        <p:spPr>
          <a:xfrm>
            <a:off x="14605" y="1345565"/>
            <a:ext cx="6015990" cy="2799715"/>
          </a:xfrm>
          <a:prstGeom prst="rect">
            <a:avLst/>
          </a:prstGeom>
          <a:noFill/>
        </p:spPr>
        <p:txBody>
          <a:bodyPr wrap="square" rtlCol="0">
            <a:spAutoFit/>
          </a:bodyPr>
          <a:lstStyle/>
          <a:p>
            <a:pPr marL="285750" indent="-285750">
              <a:lnSpc>
                <a:spcPct val="100000"/>
              </a:lnSpc>
              <a:buFont typeface="Wingdings" panose="05000000000000000000" charset="0"/>
              <a:buChar char=""/>
            </a:pPr>
            <a:r>
              <a:rPr lang="en-US" sz="1600" dirty="0">
                <a:latin typeface="PingFang HK Regular" panose="020B0400000000000000" charset="-120"/>
                <a:ea typeface="PingFang HK Regular" panose="020B0400000000000000" charset="-120"/>
                <a:cs typeface="PingFang HK Regular" panose="020B0400000000000000" charset="-120"/>
              </a:rPr>
              <a:t>There is a base interface Shape. All shapes now implement the base interface Shape. Shape interface has an abstract method </a:t>
            </a:r>
            <a:r>
              <a:rPr lang="en-US" sz="1600" dirty="0" err="1">
                <a:latin typeface="PingFang HK Regular" panose="020B0400000000000000" charset="-120"/>
                <a:ea typeface="PingFang HK Regular" panose="020B0400000000000000" charset="-120"/>
                <a:cs typeface="PingFang HK Regular" panose="020B0400000000000000" charset="-120"/>
              </a:rPr>
              <a:t>calculateArea</a:t>
            </a:r>
            <a:r>
              <a:rPr lang="en-US" sz="1600" dirty="0">
                <a:latin typeface="PingFang HK Regular" panose="020B0400000000000000" charset="-120"/>
                <a:ea typeface="PingFang HK Regular" panose="020B0400000000000000" charset="-120"/>
                <a:cs typeface="PingFang HK Regular" panose="020B0400000000000000" charset="-120"/>
              </a:rPr>
              <a:t>(). Both circle &amp; rectangle provide their own overridden implementation of </a:t>
            </a:r>
            <a:r>
              <a:rPr lang="en-US" sz="1600" dirty="0" err="1">
                <a:latin typeface="PingFang HK Regular" panose="020B0400000000000000" charset="-120"/>
                <a:ea typeface="PingFang HK Regular" panose="020B0400000000000000" charset="-120"/>
                <a:cs typeface="PingFang HK Regular" panose="020B0400000000000000" charset="-120"/>
              </a:rPr>
              <a:t>calculateArea</a:t>
            </a:r>
            <a:r>
              <a:rPr lang="en-US" sz="1600" dirty="0">
                <a:latin typeface="PingFang HK Regular" panose="020B0400000000000000" charset="-120"/>
                <a:ea typeface="PingFang HK Regular" panose="020B0400000000000000" charset="-120"/>
                <a:cs typeface="PingFang HK Regular" panose="020B0400000000000000" charset="-120"/>
              </a:rPr>
              <a:t>() method using their own attributes.</a:t>
            </a:r>
          </a:p>
          <a:p>
            <a:pPr marL="285750" indent="-285750">
              <a:lnSpc>
                <a:spcPct val="100000"/>
              </a:lnSpc>
              <a:buFont typeface="Wingdings" panose="05000000000000000000" charset="0"/>
              <a:buChar char=""/>
            </a:pPr>
            <a:r>
              <a:rPr lang="en-US" sz="1600" dirty="0">
                <a:latin typeface="PingFang HK Regular" panose="020B0400000000000000" charset="-120"/>
                <a:ea typeface="PingFang HK Regular" panose="020B0400000000000000" charset="-120"/>
                <a:cs typeface="PingFang HK Regular" panose="020B0400000000000000" charset="-120"/>
              </a:rPr>
              <a:t>We have brought in a degree of extensibility as shapes are now an instance of Shape interfaces. This allows us to use Shape instead of individual classes</a:t>
            </a:r>
          </a:p>
          <a:p>
            <a:pPr marL="285750" indent="-285750">
              <a:lnSpc>
                <a:spcPct val="100000"/>
              </a:lnSpc>
              <a:buFont typeface="Wingdings" panose="05000000000000000000" charset="0"/>
              <a:buChar char=""/>
            </a:pPr>
            <a:r>
              <a:rPr lang="en-US" sz="1600" dirty="0">
                <a:latin typeface="PingFang HK Regular" panose="020B0400000000000000" charset="-120"/>
                <a:ea typeface="PingFang HK Regular" panose="020B0400000000000000" charset="-120"/>
                <a:cs typeface="PingFang HK Regular" panose="020B0400000000000000" charset="-120"/>
              </a:rPr>
              <a:t>The last point above mentioned consumer of these shapes. In our case, the consumer will be the </a:t>
            </a:r>
            <a:r>
              <a:rPr lang="en-US" sz="1600" dirty="0" err="1">
                <a:latin typeface="PingFang HK Regular" panose="020B0400000000000000" charset="-120"/>
                <a:ea typeface="PingFang HK Regular" panose="020B0400000000000000" charset="-120"/>
                <a:cs typeface="PingFang HK Regular" panose="020B0400000000000000" charset="-120"/>
              </a:rPr>
              <a:t>AreaCalculator</a:t>
            </a:r>
            <a:r>
              <a:rPr lang="en-US" sz="1600" dirty="0">
                <a:latin typeface="PingFang HK Regular" panose="020B0400000000000000" charset="-120"/>
                <a:ea typeface="PingFang HK Regular" panose="020B0400000000000000" charset="-120"/>
                <a:cs typeface="PingFang HK Regular" panose="020B0400000000000000" charset="-120"/>
              </a:rPr>
              <a:t> class which would now look like this.</a:t>
            </a:r>
          </a:p>
        </p:txBody>
      </p:sp>
      <p:pic>
        <p:nvPicPr>
          <p:cNvPr id="4" name="Picture 3" descr="carbon (4)"/>
          <p:cNvPicPr>
            <a:picLocks noChangeAspect="1"/>
          </p:cNvPicPr>
          <p:nvPr/>
        </p:nvPicPr>
        <p:blipFill>
          <a:blip r:embed="rId2"/>
          <a:stretch>
            <a:fillRect/>
          </a:stretch>
        </p:blipFill>
        <p:spPr>
          <a:xfrm>
            <a:off x="6177915" y="1355725"/>
            <a:ext cx="5714365" cy="34867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Liskov Substitution Principle</a:t>
            </a:r>
          </a:p>
        </p:txBody>
      </p:sp>
      <p:sp>
        <p:nvSpPr>
          <p:cNvPr id="7" name="Text Box 6"/>
          <p:cNvSpPr txBox="1"/>
          <p:nvPr/>
        </p:nvSpPr>
        <p:spPr>
          <a:xfrm>
            <a:off x="204470" y="1556385"/>
            <a:ext cx="11183620" cy="4707890"/>
          </a:xfrm>
          <a:prstGeom prst="rect">
            <a:avLst/>
          </a:prstGeom>
          <a:noFill/>
        </p:spPr>
        <p:txBody>
          <a:bodyPr wrap="square" rtlCol="0">
            <a:spAutoFit/>
          </a:bodyPr>
          <a:lstStyle/>
          <a:p>
            <a:pPr marL="457200" indent="-457200">
              <a:lnSpc>
                <a:spcPct val="100000"/>
              </a:lnSpc>
              <a:buFont typeface="Wingdings" panose="05000000000000000000" charset="0"/>
              <a:buChar char=""/>
            </a:pPr>
            <a:r>
              <a:rPr lang="en-US" sz="2000" dirty="0">
                <a:latin typeface="PingFang HK Regular" panose="020B0400000000000000" charset="-120"/>
                <a:ea typeface="PingFang HK Regular" panose="020B0400000000000000" charset="-120"/>
                <a:cs typeface="PingFang HK Regular" panose="020B0400000000000000" charset="-120"/>
              </a:rPr>
              <a:t>The </a:t>
            </a:r>
            <a:r>
              <a:rPr lang="en-US" sz="2000" dirty="0" err="1">
                <a:latin typeface="PingFang HK Regular" panose="020B0400000000000000" charset="-120"/>
                <a:ea typeface="PingFang HK Regular" panose="020B0400000000000000" charset="-120"/>
                <a:cs typeface="PingFang HK Regular" panose="020B0400000000000000" charset="-120"/>
              </a:rPr>
              <a:t>Liskov</a:t>
            </a:r>
            <a:r>
              <a:rPr lang="en-US" sz="2000" dirty="0">
                <a:latin typeface="PingFang HK Regular" panose="020B0400000000000000" charset="-120"/>
                <a:ea typeface="PingFang HK Regular" panose="020B0400000000000000" charset="-120"/>
                <a:cs typeface="PingFang HK Regular" panose="020B0400000000000000" charset="-120"/>
              </a:rPr>
              <a:t> Substitution Principle (LSP) applies to inheritance hierarchies, specifying that you should design your classes so that client dependencies can be substituted with subclasses without the client knowing about the change.</a:t>
            </a:r>
          </a:p>
          <a:p>
            <a:pPr marL="457200" indent="-457200">
              <a:lnSpc>
                <a:spcPct val="100000"/>
              </a:lnSpc>
              <a:buFont typeface="Wingdings" panose="05000000000000000000" charset="0"/>
              <a:buChar char=""/>
            </a:pPr>
            <a:endParaRPr lang="en-US" sz="2000" dirty="0">
              <a:latin typeface="PingFang HK Regular" panose="020B0400000000000000" charset="-120"/>
              <a:ea typeface="PingFang HK Regular" panose="020B0400000000000000" charset="-120"/>
              <a:cs typeface="PingFang HK Regular" panose="020B0400000000000000" charset="-120"/>
            </a:endParaRPr>
          </a:p>
          <a:p>
            <a:pPr marL="457200" indent="-457200">
              <a:lnSpc>
                <a:spcPct val="100000"/>
              </a:lnSpc>
              <a:buFont typeface="Wingdings" panose="05000000000000000000" charset="0"/>
              <a:buChar char=""/>
            </a:pPr>
            <a:r>
              <a:rPr lang="en-US" sz="2000" dirty="0">
                <a:latin typeface="PingFang HK Regular" panose="020B0400000000000000" charset="-120"/>
                <a:ea typeface="PingFang HK Regular" panose="020B0400000000000000" charset="-120"/>
                <a:cs typeface="PingFang HK Regular" panose="020B0400000000000000" charset="-120"/>
              </a:rPr>
              <a:t>All subclasses must, therefore, operate in the same manner as their base classes. The specific functionality of the subclass may be different but must conform to the expected behavior of the base class. To be a true behavioral subtype, the subclass must not only implement the base class’s methods and properties, but also conform to its implied behavior.</a:t>
            </a:r>
          </a:p>
          <a:p>
            <a:pPr marL="457200" indent="-457200">
              <a:lnSpc>
                <a:spcPct val="100000"/>
              </a:lnSpc>
              <a:buFont typeface="Wingdings" panose="05000000000000000000" charset="0"/>
              <a:buChar char=""/>
            </a:pPr>
            <a:endParaRPr lang="en-US" sz="2000" dirty="0">
              <a:latin typeface="PingFang HK Regular" panose="020B0400000000000000" charset="-120"/>
              <a:ea typeface="PingFang HK Regular" panose="020B0400000000000000" charset="-120"/>
              <a:cs typeface="PingFang HK Regular" panose="020B0400000000000000" charset="-120"/>
            </a:endParaRPr>
          </a:p>
          <a:p>
            <a:pPr marL="457200" indent="-457200">
              <a:lnSpc>
                <a:spcPct val="100000"/>
              </a:lnSpc>
              <a:buFont typeface="Wingdings" panose="05000000000000000000" charset="0"/>
              <a:buChar char=""/>
            </a:pPr>
            <a:r>
              <a:rPr lang="en-US" sz="2000" dirty="0">
                <a:latin typeface="PingFang HK Regular" panose="020B0400000000000000" charset="-120"/>
                <a:ea typeface="PingFang HK Regular" panose="020B0400000000000000" charset="-120"/>
                <a:cs typeface="PingFang HK Regular" panose="020B0400000000000000" charset="-120"/>
              </a:rPr>
              <a:t>A typical example that violates LSP is a Square class that derives from a Rectangle class. The Square class always assumes that the width is equal with the height. If a Square object is used in a context where a Rectangle is expected, unexpected behavior may occur because the dimensions of a Square cannot (or rather should not) be modified independently.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algn="ctr"/>
            <a:r>
              <a:rPr lang="en-US" sz="2800"/>
              <a:t>Liskov Substitution Principle example</a:t>
            </a:r>
          </a:p>
        </p:txBody>
      </p:sp>
      <p:pic>
        <p:nvPicPr>
          <p:cNvPr id="2" name="Picture 1" descr="carbon (5)"/>
          <p:cNvPicPr>
            <a:picLocks noChangeAspect="1"/>
          </p:cNvPicPr>
          <p:nvPr/>
        </p:nvPicPr>
        <p:blipFill>
          <a:blip r:embed="rId2"/>
          <a:stretch>
            <a:fillRect/>
          </a:stretch>
        </p:blipFill>
        <p:spPr>
          <a:xfrm>
            <a:off x="0" y="1370330"/>
            <a:ext cx="3357245" cy="5394325"/>
          </a:xfrm>
          <a:prstGeom prst="rect">
            <a:avLst/>
          </a:prstGeom>
        </p:spPr>
      </p:pic>
      <p:pic>
        <p:nvPicPr>
          <p:cNvPr id="4" name="Picture 3" descr="carbon (6)"/>
          <p:cNvPicPr>
            <a:picLocks noChangeAspect="1"/>
          </p:cNvPicPr>
          <p:nvPr/>
        </p:nvPicPr>
        <p:blipFill>
          <a:blip r:embed="rId3"/>
          <a:stretch>
            <a:fillRect/>
          </a:stretch>
        </p:blipFill>
        <p:spPr>
          <a:xfrm>
            <a:off x="7316470" y="1370330"/>
            <a:ext cx="4692650" cy="47332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algn="ctr"/>
            <a:r>
              <a:rPr lang="en-US" sz="2800"/>
              <a:t>Liskov Substitution Principle example</a:t>
            </a:r>
          </a:p>
        </p:txBody>
      </p:sp>
      <p:pic>
        <p:nvPicPr>
          <p:cNvPr id="5" name="Picture 4" descr="carbon (7)"/>
          <p:cNvPicPr>
            <a:picLocks noChangeAspect="1"/>
          </p:cNvPicPr>
          <p:nvPr/>
        </p:nvPicPr>
        <p:blipFill>
          <a:blip r:embed="rId3"/>
          <a:stretch>
            <a:fillRect/>
          </a:stretch>
        </p:blipFill>
        <p:spPr>
          <a:xfrm>
            <a:off x="125730" y="1387475"/>
            <a:ext cx="8978900" cy="54305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Liskov Substitution Principle example</a:t>
            </a:r>
          </a:p>
        </p:txBody>
      </p:sp>
      <p:sp>
        <p:nvSpPr>
          <p:cNvPr id="2" name="Text Box 1"/>
          <p:cNvSpPr txBox="1"/>
          <p:nvPr/>
        </p:nvSpPr>
        <p:spPr>
          <a:xfrm>
            <a:off x="442595" y="1513840"/>
            <a:ext cx="7150735" cy="3415030"/>
          </a:xfrm>
          <a:prstGeom prst="rect">
            <a:avLst/>
          </a:prstGeom>
          <a:noFill/>
        </p:spPr>
        <p:txBody>
          <a:bodyPr wrap="square" rtlCol="0">
            <a:spAutoFit/>
          </a:bodyPr>
          <a:lstStyle/>
          <a:p>
            <a:pPr marL="285750" indent="-285750">
              <a:buFont typeface="Wingdings" panose="05000000000000000000" charset="0"/>
              <a:buChar char=""/>
            </a:pPr>
            <a:r>
              <a:rPr lang="en-US"/>
              <a:t>In case, we try to establish ISA relationship between Square and Rectangle such that we call “Square is a Rectangle”, above code would start behaving unexpectedly if an instance of Square is passed Assertion error will be thrown in case of check for area and check for breadth, although the program will terminate as the assertion error is thrown due to failure of Area check.</a:t>
            </a:r>
          </a:p>
          <a:p>
            <a:pPr indent="0">
              <a:buFont typeface="Wingdings" panose="05000000000000000000" charset="0"/>
              <a:buNone/>
            </a:pPr>
            <a:endParaRPr lang="en-US"/>
          </a:p>
          <a:p>
            <a:pPr marL="285750" indent="-285750">
              <a:buFont typeface="Wingdings" panose="05000000000000000000" charset="0"/>
              <a:buChar char=""/>
            </a:pPr>
            <a:r>
              <a:rPr lang="en-US"/>
              <a:t>The Square class does not need methods like setBreadth or setLength. The LSPDemo class would need to know the details of derived classes of Rectangle (such as Square) to code appropriately to avoid throwing error and this will breake open closed principles.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Liskov Substitution Principle example</a:t>
            </a:r>
          </a:p>
        </p:txBody>
      </p:sp>
      <p:sp>
        <p:nvSpPr>
          <p:cNvPr id="2" name="Text Box 1"/>
          <p:cNvSpPr txBox="1"/>
          <p:nvPr/>
        </p:nvSpPr>
        <p:spPr>
          <a:xfrm>
            <a:off x="442595" y="1513840"/>
            <a:ext cx="7150735" cy="1753235"/>
          </a:xfrm>
          <a:prstGeom prst="rect">
            <a:avLst/>
          </a:prstGeom>
          <a:noFill/>
        </p:spPr>
        <p:txBody>
          <a:bodyPr wrap="square" rtlCol="0">
            <a:spAutoFit/>
          </a:bodyPr>
          <a:lstStyle/>
          <a:p>
            <a:pPr marL="285750" indent="-285750">
              <a:buFont typeface="Wingdings" panose="05000000000000000000" charset="0"/>
              <a:buChar char=""/>
            </a:pPr>
            <a:r>
              <a:rPr lang="en-US"/>
              <a:t>Above, we define a simple Car interface with a couple of methods that all cars should be able to fulfill: turning on the engine and accelerating forward.</a:t>
            </a:r>
          </a:p>
          <a:p>
            <a:pPr marL="285750" indent="-285750">
              <a:buFont typeface="Wingdings" panose="05000000000000000000" charset="0"/>
              <a:buChar char=""/>
            </a:pPr>
            <a:endParaRPr lang="en-US"/>
          </a:p>
          <a:p>
            <a:pPr marL="285750" indent="-285750">
              <a:buFont typeface="Wingdings" panose="05000000000000000000" charset="0"/>
              <a:buChar char=""/>
            </a:pPr>
            <a:r>
              <a:rPr lang="en-US"/>
              <a:t>Let's implement our interface and provide some code for the methods:</a:t>
            </a:r>
          </a:p>
        </p:txBody>
      </p:sp>
      <p:pic>
        <p:nvPicPr>
          <p:cNvPr id="4" name="Picture 3" descr="carbon (15)"/>
          <p:cNvPicPr>
            <a:picLocks noChangeAspect="1"/>
          </p:cNvPicPr>
          <p:nvPr/>
        </p:nvPicPr>
        <p:blipFill>
          <a:blip r:embed="rId3"/>
          <a:stretch>
            <a:fillRect/>
          </a:stretch>
        </p:blipFill>
        <p:spPr>
          <a:xfrm>
            <a:off x="19685" y="3561715"/>
            <a:ext cx="4471670" cy="3111500"/>
          </a:xfrm>
          <a:prstGeom prst="rect">
            <a:avLst/>
          </a:prstGeom>
        </p:spPr>
      </p:pic>
      <p:pic>
        <p:nvPicPr>
          <p:cNvPr id="5" name="Picture 4" descr="carbon (16)"/>
          <p:cNvPicPr>
            <a:picLocks noChangeAspect="1"/>
          </p:cNvPicPr>
          <p:nvPr/>
        </p:nvPicPr>
        <p:blipFill>
          <a:blip r:embed="rId4"/>
          <a:stretch>
            <a:fillRect/>
          </a:stretch>
        </p:blipFill>
        <p:spPr>
          <a:xfrm>
            <a:off x="7850505" y="2511425"/>
            <a:ext cx="4004310" cy="41617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Liskov Substitution Principle example</a:t>
            </a:r>
          </a:p>
        </p:txBody>
      </p:sp>
      <p:sp>
        <p:nvSpPr>
          <p:cNvPr id="2" name="Text Box 1"/>
          <p:cNvSpPr txBox="1"/>
          <p:nvPr/>
        </p:nvSpPr>
        <p:spPr>
          <a:xfrm>
            <a:off x="442595" y="1513840"/>
            <a:ext cx="7150735" cy="1476375"/>
          </a:xfrm>
          <a:prstGeom prst="rect">
            <a:avLst/>
          </a:prstGeom>
          <a:noFill/>
        </p:spPr>
        <p:txBody>
          <a:bodyPr wrap="square" rtlCol="0">
            <a:spAutoFit/>
          </a:bodyPr>
          <a:lstStyle/>
          <a:p>
            <a:pPr marL="285750" indent="-285750">
              <a:buFont typeface="Wingdings" panose="05000000000000000000" charset="0"/>
              <a:buChar char=""/>
            </a:pPr>
            <a:r>
              <a:rPr lang="en-US"/>
              <a:t>By throwing a car without an engine into the mix, we are inherently changing the behavior of our program. This is a blatant violation of Liskov substitution and is a bit harder to fix than our previous two principles.</a:t>
            </a:r>
          </a:p>
          <a:p>
            <a:pPr indent="0">
              <a:buFont typeface="Wingdings" panose="05000000000000000000" charset="0"/>
              <a:buNone/>
            </a:pPr>
            <a:endParaRPr lang="en-US"/>
          </a:p>
        </p:txBody>
      </p:sp>
      <p:pic>
        <p:nvPicPr>
          <p:cNvPr id="6" name="Picture 5" descr="carbon (17)"/>
          <p:cNvPicPr>
            <a:picLocks noChangeAspect="1"/>
          </p:cNvPicPr>
          <p:nvPr/>
        </p:nvPicPr>
        <p:blipFill>
          <a:blip r:embed="rId3"/>
          <a:stretch>
            <a:fillRect/>
          </a:stretch>
        </p:blipFill>
        <p:spPr>
          <a:xfrm>
            <a:off x="337820" y="3444875"/>
            <a:ext cx="6349365" cy="30346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Interface Segregation Principle</a:t>
            </a:r>
          </a:p>
        </p:txBody>
      </p:sp>
      <p:sp>
        <p:nvSpPr>
          <p:cNvPr id="2" name="Text Box 1"/>
          <p:cNvSpPr txBox="1"/>
          <p:nvPr/>
        </p:nvSpPr>
        <p:spPr>
          <a:xfrm>
            <a:off x="442595" y="1513840"/>
            <a:ext cx="11042650" cy="2306955"/>
          </a:xfrm>
          <a:prstGeom prst="rect">
            <a:avLst/>
          </a:prstGeom>
          <a:noFill/>
        </p:spPr>
        <p:txBody>
          <a:bodyPr wrap="square" rtlCol="0">
            <a:spAutoFit/>
          </a:bodyPr>
          <a:lstStyle/>
          <a:p>
            <a:pPr marL="285750" indent="-285750">
              <a:buFont typeface="Wingdings" panose="05000000000000000000" charset="0"/>
              <a:buChar char=""/>
            </a:pPr>
            <a:r>
              <a:rPr lang="en-US"/>
              <a:t>Robert C. Martin describes it as clients should not be forced to implement unnecessary methods which they will not use.</a:t>
            </a:r>
          </a:p>
          <a:p>
            <a:pPr marL="285750" indent="-285750">
              <a:buFont typeface="Wingdings" panose="05000000000000000000" charset="0"/>
              <a:buChar char=""/>
            </a:pPr>
            <a:endParaRPr lang="en-US"/>
          </a:p>
          <a:p>
            <a:pPr marL="285750" indent="-285750">
              <a:buFont typeface="Wingdings" panose="05000000000000000000" charset="0"/>
              <a:buChar char=""/>
            </a:pPr>
            <a:r>
              <a:rPr lang="en-US"/>
              <a:t>According to Interface segregation principle a client, no matter what should never be forced to implement an interface that it does not use or the client should never be obliged to depend on any method, which is not used by them.So basically, the interface segregation principles as you prefer the interfaces, which are small but client specific instead of monolithic and bigger interface.In short, it would be bad for you to force the client to depend on a certain thing, which they don’t need.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Interface Segregation Principle example</a:t>
            </a:r>
          </a:p>
        </p:txBody>
      </p:sp>
      <p:sp>
        <p:nvSpPr>
          <p:cNvPr id="2" name="Text Box 1"/>
          <p:cNvSpPr txBox="1"/>
          <p:nvPr/>
        </p:nvSpPr>
        <p:spPr>
          <a:xfrm>
            <a:off x="442595" y="1513840"/>
            <a:ext cx="11042650" cy="1198880"/>
          </a:xfrm>
          <a:prstGeom prst="rect">
            <a:avLst/>
          </a:prstGeom>
          <a:noFill/>
        </p:spPr>
        <p:txBody>
          <a:bodyPr wrap="square" rtlCol="0">
            <a:spAutoFit/>
          </a:bodyPr>
          <a:lstStyle/>
          <a:p>
            <a:pPr marL="285750" indent="-285750">
              <a:buFont typeface="Wingdings" panose="05000000000000000000" charset="0"/>
              <a:buChar char=""/>
            </a:pPr>
            <a:r>
              <a:rPr lang="en-US"/>
              <a:t>Let us say that there is a Restaurant interface which contains methods for accepting orders from online customers, dial-in or telephone customers and walk-in customers. It also contains methods for handling online payments (for online customers) and in-person payments (for walk-in customers as well as telephone customers when their order is delivered at home).</a:t>
            </a:r>
          </a:p>
        </p:txBody>
      </p:sp>
      <p:pic>
        <p:nvPicPr>
          <p:cNvPr id="5" name="Picture 4" descr="carbon (9)"/>
          <p:cNvPicPr>
            <a:picLocks noChangeAspect="1"/>
          </p:cNvPicPr>
          <p:nvPr/>
        </p:nvPicPr>
        <p:blipFill>
          <a:blip r:embed="rId3"/>
          <a:stretch>
            <a:fillRect/>
          </a:stretch>
        </p:blipFill>
        <p:spPr>
          <a:xfrm>
            <a:off x="7074535" y="2712720"/>
            <a:ext cx="4133215" cy="4095750"/>
          </a:xfrm>
          <a:prstGeom prst="rect">
            <a:avLst/>
          </a:prstGeom>
        </p:spPr>
      </p:pic>
      <p:pic>
        <p:nvPicPr>
          <p:cNvPr id="6" name="Picture 5" descr="carbon (10)"/>
          <p:cNvPicPr>
            <a:picLocks noChangeAspect="1"/>
          </p:cNvPicPr>
          <p:nvPr/>
        </p:nvPicPr>
        <p:blipFill>
          <a:blip r:embed="rId4"/>
          <a:stretch>
            <a:fillRect/>
          </a:stretch>
        </p:blipFill>
        <p:spPr>
          <a:xfrm>
            <a:off x="442595" y="2712720"/>
            <a:ext cx="5594985" cy="36487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309495" y="410845"/>
            <a:ext cx="6944360" cy="521970"/>
          </a:xfrm>
          <a:prstGeom prst="rect">
            <a:avLst/>
          </a:prstGeom>
          <a:noFill/>
        </p:spPr>
        <p:txBody>
          <a:bodyPr wrap="square" rtlCol="0">
            <a:spAutoFit/>
          </a:bodyPr>
          <a:lstStyle/>
          <a:p>
            <a:pPr indent="0" algn="ctr">
              <a:buFont typeface="Wingdings" panose="05000000000000000000" charset="0"/>
              <a:buNone/>
            </a:pPr>
            <a:r>
              <a:rPr lang="en-US" sz="2800"/>
              <a:t>Interface Segregation Principle </a:t>
            </a:r>
            <a:r>
              <a:rPr lang="en-US" sz="2800">
                <a:sym typeface="+mn-ea"/>
              </a:rPr>
              <a:t>example</a:t>
            </a:r>
            <a:endParaRPr lang="en-US" sz="2800"/>
          </a:p>
        </p:txBody>
      </p:sp>
      <p:sp>
        <p:nvSpPr>
          <p:cNvPr id="2" name="Text Box 1"/>
          <p:cNvSpPr txBox="1"/>
          <p:nvPr/>
        </p:nvSpPr>
        <p:spPr>
          <a:xfrm>
            <a:off x="442595" y="1513840"/>
            <a:ext cx="11042650" cy="3415030"/>
          </a:xfrm>
          <a:prstGeom prst="rect">
            <a:avLst/>
          </a:prstGeom>
          <a:noFill/>
        </p:spPr>
        <p:txBody>
          <a:bodyPr wrap="square" rtlCol="0">
            <a:spAutoFit/>
          </a:bodyPr>
          <a:lstStyle/>
          <a:p>
            <a:pPr marL="285750" indent="-285750">
              <a:buFont typeface="Wingdings" panose="05000000000000000000" charset="0"/>
              <a:buChar char=""/>
            </a:pPr>
            <a:r>
              <a:rPr lang="en-US"/>
              <a:t>Since the above code(OnlineClientImpl.java) is for online orders, throw UnsupportedOperationException.</a:t>
            </a:r>
          </a:p>
          <a:p>
            <a:pPr marL="285750" indent="-285750">
              <a:buFont typeface="Wingdings" panose="05000000000000000000" charset="0"/>
              <a:buChar char=""/>
            </a:pPr>
            <a:r>
              <a:rPr lang="en-US"/>
              <a:t>Online, telephonic and walk-in clients use the RestaurantInterface implementation specific to each of them.</a:t>
            </a:r>
          </a:p>
          <a:p>
            <a:pPr marL="285750" indent="-285750">
              <a:buFont typeface="Wingdings" panose="05000000000000000000" charset="0"/>
              <a:buChar char=""/>
            </a:pPr>
            <a:r>
              <a:rPr lang="en-US"/>
              <a:t>The implementation classes for Telephonic client and Walk-in client will have unsupported methods.</a:t>
            </a:r>
          </a:p>
          <a:p>
            <a:pPr marL="285750" indent="-285750">
              <a:buFont typeface="Wingdings" panose="05000000000000000000" charset="0"/>
              <a:buChar char=""/>
            </a:pPr>
            <a:r>
              <a:rPr lang="en-US"/>
              <a:t>Since the 5 methods are part of the RestaurantInterface, the implementation classes have to implement all 5 of them.</a:t>
            </a:r>
          </a:p>
          <a:p>
            <a:pPr marL="285750" indent="-285750">
              <a:buFont typeface="Wingdings" panose="05000000000000000000" charset="0"/>
              <a:buChar char=""/>
            </a:pPr>
            <a:r>
              <a:rPr lang="en-US"/>
              <a:t>Any change in any of the methods of the RestaurantInterface will be propagated to all implementation classes. Maintenance of code then starts becoming really cumbersome and regression effects of changes will keep increasing.</a:t>
            </a:r>
          </a:p>
          <a:p>
            <a:pPr marL="285750" indent="-285750">
              <a:buFont typeface="Wingdings" panose="05000000000000000000" charset="0"/>
              <a:buChar char=""/>
            </a:pPr>
            <a:r>
              <a:rPr lang="en-US"/>
              <a:t>RestaurantInterface.java breaks Single Responsibility Principle because the logic for payments as well as that for order placement is grouped together in a single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139180" cy="645160"/>
          </a:xfrm>
          <a:prstGeom prst="rect">
            <a:avLst/>
          </a:prstGeom>
          <a:noFill/>
        </p:spPr>
        <p:txBody>
          <a:bodyPr wrap="square" rtlCol="0">
            <a:spAutoFit/>
          </a:bodyPr>
          <a:lstStyle/>
          <a:p>
            <a:pPr algn="ctr"/>
            <a:r>
              <a:rPr lang="en-US" sz="3600"/>
              <a:t>Introduction</a:t>
            </a:r>
          </a:p>
        </p:txBody>
      </p:sp>
      <p:sp>
        <p:nvSpPr>
          <p:cNvPr id="7" name="Text Box 6"/>
          <p:cNvSpPr txBox="1"/>
          <p:nvPr/>
        </p:nvSpPr>
        <p:spPr>
          <a:xfrm>
            <a:off x="204470" y="1556385"/>
            <a:ext cx="11183620" cy="4399915"/>
          </a:xfrm>
          <a:prstGeom prst="rect">
            <a:avLst/>
          </a:prstGeom>
          <a:noFill/>
        </p:spPr>
        <p:txBody>
          <a:bodyPr wrap="square" rtlCol="0">
            <a:spAutoFit/>
          </a:bodyPr>
          <a:lstStyle/>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rPr>
              <a:t>SOLID principles are the design principles that enable us manage most of the software design problems</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rPr>
              <a:t>The term SOLID is an acronym for five design principles intended to make software designs more understandable, flexible and maintainable</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rPr>
              <a:t>The principles are a subset of many principles promoted by Robert C. Martin</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rPr>
              <a:t>The SOLID acronym was first introduced by Michael Feathers</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rPr>
              <a:t>SOLID principles are class-level, object-oriented design concepts that,  help you avoid code rot.</a:t>
            </a: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Interface Segregation Principle </a:t>
            </a:r>
            <a:r>
              <a:rPr lang="en-US" sz="2800">
                <a:sym typeface="+mn-ea"/>
              </a:rPr>
              <a:t>example</a:t>
            </a:r>
            <a:endParaRPr lang="en-US" sz="2800"/>
          </a:p>
        </p:txBody>
      </p:sp>
      <p:sp>
        <p:nvSpPr>
          <p:cNvPr id="2" name="Text Box 1"/>
          <p:cNvSpPr txBox="1"/>
          <p:nvPr/>
        </p:nvSpPr>
        <p:spPr>
          <a:xfrm>
            <a:off x="442595" y="1513840"/>
            <a:ext cx="11042650" cy="4246245"/>
          </a:xfrm>
          <a:prstGeom prst="rect">
            <a:avLst/>
          </a:prstGeom>
          <a:noFill/>
        </p:spPr>
        <p:txBody>
          <a:bodyPr wrap="square" rtlCol="0">
            <a:spAutoFit/>
          </a:bodyPr>
          <a:lstStyle/>
          <a:p>
            <a:pPr marL="285750" indent="-285750">
              <a:buFont typeface="Wingdings" panose="05000000000000000000" charset="0"/>
              <a:buChar char=""/>
            </a:pPr>
            <a:r>
              <a:rPr lang="en-US"/>
              <a:t>To overcome the above mentioned problems , we apply Interface Segregation Principle to refactor the above design.</a:t>
            </a:r>
          </a:p>
          <a:p>
            <a:pPr marL="285750" indent="-285750">
              <a:buFont typeface="Wingdings" panose="05000000000000000000" charset="0"/>
              <a:buChar char=""/>
            </a:pPr>
            <a:endParaRPr lang="en-US"/>
          </a:p>
          <a:p>
            <a:pPr marL="285750" indent="-285750">
              <a:buFont typeface="Wingdings" panose="05000000000000000000" charset="0"/>
              <a:buChar char=""/>
            </a:pPr>
            <a:r>
              <a:rPr lang="en-US"/>
              <a:t>Separate out payment and order placement functionalities into two separate lean interfaces,PaymentInterface.java and OrderInterface.java.</a:t>
            </a:r>
          </a:p>
          <a:p>
            <a:pPr marL="285750" indent="-285750">
              <a:buFont typeface="Wingdings" panose="05000000000000000000" charset="0"/>
              <a:buChar char=""/>
            </a:pPr>
            <a:endParaRPr lang="en-US"/>
          </a:p>
          <a:p>
            <a:pPr marL="285750" indent="-285750">
              <a:buFont typeface="Wingdings" panose="05000000000000000000" charset="0"/>
              <a:buChar char=""/>
            </a:pPr>
            <a:r>
              <a:rPr lang="en-US"/>
              <a:t>Each of the clients use one implementation each of PaymentInterface and OrderInterface. For example – OnlineClient.java uses OnlinePaymentImpl and OnlineOrderImpl and so on.</a:t>
            </a:r>
          </a:p>
          <a:p>
            <a:pPr marL="285750" indent="-285750">
              <a:buFont typeface="Wingdings" panose="05000000000000000000" charset="0"/>
              <a:buChar char=""/>
            </a:pPr>
            <a:endParaRPr lang="en-US"/>
          </a:p>
          <a:p>
            <a:pPr marL="285750" indent="-285750">
              <a:buFont typeface="Wingdings" panose="05000000000000000000" charset="0"/>
              <a:buChar char=""/>
            </a:pPr>
            <a:r>
              <a:rPr lang="en-US"/>
              <a:t>Single Responsibility Principle is now attached as Payment interface(PaymentInterface.java) and Ordering interface(OrderInterface).</a:t>
            </a:r>
          </a:p>
          <a:p>
            <a:pPr marL="285750" indent="-285750">
              <a:buFont typeface="Wingdings" panose="05000000000000000000" charset="0"/>
              <a:buChar char=""/>
            </a:pPr>
            <a:endParaRPr lang="en-US"/>
          </a:p>
          <a:p>
            <a:pPr marL="285750" indent="-285750">
              <a:buFont typeface="Wingdings" panose="05000000000000000000" charset="0"/>
              <a:buChar char=""/>
            </a:pPr>
            <a:r>
              <a:rPr lang="en-US"/>
              <a:t>Change in any one of the order or payment interfaces does not affect the other. They are independent now.</a:t>
            </a:r>
          </a:p>
          <a:p>
            <a:pPr indent="0">
              <a:buFont typeface="Wingdings" panose="05000000000000000000" charset="0"/>
              <a:buNone/>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Interface Segregation Principle </a:t>
            </a:r>
            <a:r>
              <a:rPr lang="en-US" sz="2800">
                <a:sym typeface="+mn-ea"/>
              </a:rPr>
              <a:t>example</a:t>
            </a:r>
            <a:endParaRPr lang="en-US" sz="2800"/>
          </a:p>
        </p:txBody>
      </p:sp>
      <p:sp>
        <p:nvSpPr>
          <p:cNvPr id="2" name="Text Box 1"/>
          <p:cNvSpPr txBox="1"/>
          <p:nvPr/>
        </p:nvSpPr>
        <p:spPr>
          <a:xfrm>
            <a:off x="442595" y="1513840"/>
            <a:ext cx="11042650" cy="3969385"/>
          </a:xfrm>
          <a:prstGeom prst="rect">
            <a:avLst/>
          </a:prstGeom>
          <a:noFill/>
        </p:spPr>
        <p:txBody>
          <a:bodyPr wrap="square" rtlCol="0">
            <a:spAutoFit/>
          </a:bodyPr>
          <a:lstStyle/>
          <a:p>
            <a:pPr marL="285750" indent="-285750">
              <a:buFont typeface="Wingdings" panose="05000000000000000000" charset="0"/>
              <a:buChar char=""/>
            </a:pPr>
            <a:r>
              <a:rPr lang="en-US"/>
              <a:t>Picture an ATM, which has a screen where we wish to display different messages. If you want to add a message on the ATM that appears only for withdrawal functionality, how would you solve it?</a:t>
            </a:r>
          </a:p>
          <a:p>
            <a:pPr marL="285750" indent="-285750">
              <a:buFont typeface="Wingdings" panose="05000000000000000000" charset="0"/>
              <a:buChar char=""/>
            </a:pPr>
            <a:endParaRPr lang="en-US"/>
          </a:p>
          <a:p>
            <a:pPr marL="285750" indent="-285750">
              <a:buFont typeface="Wingdings" panose="05000000000000000000" charset="0"/>
              <a:buChar char=""/>
            </a:pPr>
            <a:r>
              <a:rPr lang="en-US"/>
              <a:t>Perhaps you would add a method to the Messenger interface and be done with it. But this causes you to recompile all the users of this interface and almost all the system needs to be redeployed, which is in direct violation of OCP. </a:t>
            </a:r>
          </a:p>
          <a:p>
            <a:pPr marL="285750" indent="-285750">
              <a:buFont typeface="Wingdings" panose="05000000000000000000" charset="0"/>
              <a:buChar char=""/>
            </a:pPr>
            <a:endParaRPr lang="en-US"/>
          </a:p>
          <a:p>
            <a:pPr marL="285750" indent="-285750">
              <a:buFont typeface="Wingdings" panose="05000000000000000000" charset="0"/>
              <a:buChar char=""/>
            </a:pPr>
            <a:r>
              <a:rPr lang="en-US"/>
              <a:t>What happened here was that changing the withdrawal functionality caused changes to other totally unrelated functionalities as well, which is something we now know we don't want. How did this happen?</a:t>
            </a:r>
          </a:p>
          <a:p>
            <a:pPr marL="285750" indent="-285750">
              <a:buFont typeface="Wingdings" panose="05000000000000000000" charset="0"/>
              <a:buChar char=""/>
            </a:pPr>
            <a:endParaRPr lang="en-US"/>
          </a:p>
          <a:p>
            <a:pPr marL="285750" indent="-285750">
              <a:buFont typeface="Wingdings" panose="05000000000000000000" charset="0"/>
              <a:buChar char=""/>
            </a:pPr>
            <a:r>
              <a:rPr lang="en-US"/>
              <a:t>Actually, there is backwards dependency at play, where each functionality that uses this Messengers interface depends on methods it does not need but are needed by other functionalities. Here is what we want to avoid:</a:t>
            </a:r>
          </a:p>
          <a:p>
            <a:pPr indent="0">
              <a:buFont typeface="Wingdings" panose="05000000000000000000" charset="0"/>
              <a:buNone/>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Interface Segregation Principle </a:t>
            </a:r>
            <a:r>
              <a:rPr lang="en-US" sz="2800">
                <a:sym typeface="+mn-ea"/>
              </a:rPr>
              <a:t>example</a:t>
            </a:r>
            <a:endParaRPr lang="en-US" sz="2800"/>
          </a:p>
        </p:txBody>
      </p:sp>
      <p:sp>
        <p:nvSpPr>
          <p:cNvPr id="2" name="Text Box 1"/>
          <p:cNvSpPr txBox="1"/>
          <p:nvPr/>
        </p:nvSpPr>
        <p:spPr>
          <a:xfrm>
            <a:off x="442595" y="1513840"/>
            <a:ext cx="11042650" cy="645160"/>
          </a:xfrm>
          <a:prstGeom prst="rect">
            <a:avLst/>
          </a:prstGeom>
          <a:noFill/>
        </p:spPr>
        <p:txBody>
          <a:bodyPr wrap="square" rtlCol="0">
            <a:spAutoFit/>
          </a:bodyPr>
          <a:lstStyle/>
          <a:p>
            <a:pPr indent="0">
              <a:buFont typeface="Wingdings" panose="05000000000000000000" charset="0"/>
              <a:buNone/>
            </a:pPr>
            <a:endParaRPr lang="en-US"/>
          </a:p>
          <a:p>
            <a:pPr indent="0">
              <a:buFont typeface="Wingdings" panose="05000000000000000000" charset="0"/>
              <a:buNone/>
            </a:pPr>
            <a:endParaRPr lang="en-US"/>
          </a:p>
        </p:txBody>
      </p:sp>
      <p:pic>
        <p:nvPicPr>
          <p:cNvPr id="5" name="Picture 4" descr="carbon (13)"/>
          <p:cNvPicPr>
            <a:picLocks noChangeAspect="1"/>
          </p:cNvPicPr>
          <p:nvPr/>
        </p:nvPicPr>
        <p:blipFill>
          <a:blip r:embed="rId3"/>
          <a:stretch>
            <a:fillRect/>
          </a:stretch>
        </p:blipFill>
        <p:spPr>
          <a:xfrm>
            <a:off x="220345" y="1173480"/>
            <a:ext cx="5174615" cy="4593590"/>
          </a:xfrm>
          <a:prstGeom prst="rect">
            <a:avLst/>
          </a:prstGeom>
        </p:spPr>
      </p:pic>
      <p:pic>
        <p:nvPicPr>
          <p:cNvPr id="6" name="Picture 5" descr="carbon (14)"/>
          <p:cNvPicPr>
            <a:picLocks noChangeAspect="1"/>
          </p:cNvPicPr>
          <p:nvPr/>
        </p:nvPicPr>
        <p:blipFill>
          <a:blip r:embed="rId4"/>
          <a:stretch>
            <a:fillRect/>
          </a:stretch>
        </p:blipFill>
        <p:spPr>
          <a:xfrm>
            <a:off x="5946140" y="1173480"/>
            <a:ext cx="5939790" cy="462978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Dependency Inversion Principle</a:t>
            </a:r>
          </a:p>
        </p:txBody>
      </p:sp>
      <p:sp>
        <p:nvSpPr>
          <p:cNvPr id="2" name="Text Box 1"/>
          <p:cNvSpPr txBox="1"/>
          <p:nvPr/>
        </p:nvSpPr>
        <p:spPr>
          <a:xfrm>
            <a:off x="442595" y="1513840"/>
            <a:ext cx="11042650" cy="3415030"/>
          </a:xfrm>
          <a:prstGeom prst="rect">
            <a:avLst/>
          </a:prstGeom>
          <a:noFill/>
        </p:spPr>
        <p:txBody>
          <a:bodyPr wrap="square" rtlCol="0">
            <a:spAutoFit/>
          </a:bodyPr>
          <a:lstStyle/>
          <a:p>
            <a:pPr marL="285750" indent="-285750">
              <a:buFont typeface="Wingdings" panose="05000000000000000000" charset="0"/>
              <a:buChar char=""/>
            </a:pPr>
            <a:r>
              <a:rPr lang="en-US" dirty="0"/>
              <a:t>Robert C. Martin describes it as it depends on abstractions not on </a:t>
            </a:r>
            <a:r>
              <a:rPr lang="en-US" dirty="0" err="1"/>
              <a:t>concretions.According</a:t>
            </a:r>
            <a:r>
              <a:rPr lang="en-US" dirty="0"/>
              <a:t> to it, the high-level module must never rely on any low-level module . for example</a:t>
            </a:r>
          </a:p>
          <a:p>
            <a:pPr marL="285750" indent="-285750">
              <a:buFont typeface="Wingdings" panose="05000000000000000000" charset="0"/>
              <a:buChar char=""/>
            </a:pPr>
            <a:endParaRPr lang="en-US" dirty="0"/>
          </a:p>
          <a:p>
            <a:pPr marL="285750" indent="-285750">
              <a:buFont typeface="Wingdings" panose="05000000000000000000" charset="0"/>
              <a:buChar char=""/>
            </a:pPr>
            <a:r>
              <a:rPr lang="en-US" dirty="0"/>
              <a:t>You go to a local store to buy something, and you decide to pay for it by using your debit card. So, when you give your card to the clerk for making the payment, the clerk doesn’t bother to check what kind of card you have given.</a:t>
            </a:r>
          </a:p>
          <a:p>
            <a:pPr marL="285750" indent="-285750">
              <a:buFont typeface="Wingdings" panose="05000000000000000000" charset="0"/>
              <a:buChar char=""/>
            </a:pPr>
            <a:endParaRPr lang="en-US" dirty="0"/>
          </a:p>
          <a:p>
            <a:pPr marL="285750" indent="-285750">
              <a:buFont typeface="Wingdings" panose="05000000000000000000" charset="0"/>
              <a:buChar char=""/>
            </a:pPr>
            <a:r>
              <a:rPr lang="en-US" dirty="0"/>
              <a:t>Even if you have given a Visa card, he will not put out a Visa machine for swiping your card. The type of credit card or debit card that you have for paying does not even matter; they will simply swipe it. So, in this example, you can see that both you and the clerk are dependent on the credit card abstraction and you are not worried about the specifics of the card. This is what a dependency inversion principle is.</a:t>
            </a:r>
          </a:p>
          <a:p>
            <a:pPr marL="285750" indent="-285750">
              <a:buFont typeface="Wingdings" panose="05000000000000000000" charset="0"/>
              <a:buChar char=""/>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Dependency Inversion Principle</a:t>
            </a:r>
          </a:p>
        </p:txBody>
      </p:sp>
      <p:sp>
        <p:nvSpPr>
          <p:cNvPr id="2" name="Text Box 1"/>
          <p:cNvSpPr txBox="1"/>
          <p:nvPr/>
        </p:nvSpPr>
        <p:spPr>
          <a:xfrm>
            <a:off x="442595" y="1513840"/>
            <a:ext cx="11042650" cy="1198880"/>
          </a:xfrm>
          <a:prstGeom prst="rect">
            <a:avLst/>
          </a:prstGeom>
          <a:noFill/>
        </p:spPr>
        <p:txBody>
          <a:bodyPr wrap="square" rtlCol="0">
            <a:spAutoFit/>
          </a:bodyPr>
          <a:lstStyle/>
          <a:p>
            <a:pPr marL="285750" indent="-285750">
              <a:buFont typeface="Wingdings" panose="05000000000000000000" charset="0"/>
              <a:buChar char=""/>
            </a:pPr>
            <a:r>
              <a:rPr lang="en-US"/>
              <a:t>Why is that this principle is required?</a:t>
            </a:r>
          </a:p>
          <a:p>
            <a:pPr lvl="1" indent="0">
              <a:buFont typeface="Wingdings" panose="05000000000000000000" charset="0"/>
              <a:buNone/>
            </a:pPr>
            <a:r>
              <a:rPr lang="en-US"/>
              <a:t>It allows a programmer to remove hardcoded dependencies so that the application becomes loosely coupled and extendable.</a:t>
            </a:r>
          </a:p>
          <a:p>
            <a:pPr marL="285750" indent="-285750">
              <a:buFont typeface="Wingdings" panose="05000000000000000000" charset="0"/>
              <a:buChar char=""/>
            </a:pPr>
            <a:endParaRPr lang="en-US"/>
          </a:p>
        </p:txBody>
      </p:sp>
      <p:pic>
        <p:nvPicPr>
          <p:cNvPr id="4" name="Picture 3" descr="carbon (11)"/>
          <p:cNvPicPr>
            <a:picLocks noChangeAspect="1"/>
          </p:cNvPicPr>
          <p:nvPr/>
        </p:nvPicPr>
        <p:blipFill>
          <a:blip r:embed="rId3"/>
          <a:stretch>
            <a:fillRect/>
          </a:stretch>
        </p:blipFill>
        <p:spPr>
          <a:xfrm>
            <a:off x="62865" y="2453640"/>
            <a:ext cx="4988560" cy="4060190"/>
          </a:xfrm>
          <a:prstGeom prst="rect">
            <a:avLst/>
          </a:prstGeom>
        </p:spPr>
      </p:pic>
      <p:sp>
        <p:nvSpPr>
          <p:cNvPr id="5" name="Text Box 4"/>
          <p:cNvSpPr txBox="1"/>
          <p:nvPr/>
        </p:nvSpPr>
        <p:spPr>
          <a:xfrm>
            <a:off x="5156835" y="2557780"/>
            <a:ext cx="6760210" cy="2861310"/>
          </a:xfrm>
          <a:prstGeom prst="rect">
            <a:avLst/>
          </a:prstGeom>
          <a:noFill/>
        </p:spPr>
        <p:txBody>
          <a:bodyPr wrap="square" rtlCol="0">
            <a:spAutoFit/>
          </a:bodyPr>
          <a:lstStyle/>
          <a:p>
            <a:r>
              <a:rPr lang="en-US"/>
              <a:t>In the above example, Student class requires an Address object and it is responsible for initializing and using the Address object. If Address class is changed in future then we have to make changes in Student class also. This makes the tight coupling between Student and Address objects. We can resolve this problem using the dependency inversion design pattern. i.e. Address object will be implemented independently and will be provided to Student when Student is instantiated by using constructor-based or setter-based dependency inversion.</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If we don’t follow SOLID Principles</a:t>
            </a:r>
          </a:p>
        </p:txBody>
      </p:sp>
      <p:sp>
        <p:nvSpPr>
          <p:cNvPr id="5" name="Text Box 4"/>
          <p:cNvSpPr txBox="1"/>
          <p:nvPr/>
        </p:nvSpPr>
        <p:spPr>
          <a:xfrm>
            <a:off x="249555" y="1440180"/>
            <a:ext cx="11042650" cy="3046095"/>
          </a:xfrm>
          <a:prstGeom prst="rect">
            <a:avLst/>
          </a:prstGeom>
          <a:noFill/>
        </p:spPr>
        <p:txBody>
          <a:bodyPr wrap="square" rtlCol="0">
            <a:spAutoFit/>
          </a:bodyPr>
          <a:lstStyle/>
          <a:p>
            <a:pPr marL="285750" indent="-285750">
              <a:buFont typeface="Wingdings" panose="05000000000000000000" charset="0"/>
              <a:buChar char=""/>
            </a:pPr>
            <a:r>
              <a:rPr lang="en-US" sz="2400"/>
              <a:t>End up with tight or strong coupling of the code with many other modules/applications</a:t>
            </a:r>
          </a:p>
          <a:p>
            <a:pPr marL="285750" indent="-285750">
              <a:buFont typeface="Wingdings" panose="05000000000000000000" charset="0"/>
              <a:buChar char=""/>
            </a:pPr>
            <a:r>
              <a:rPr lang="en-US" sz="2400"/>
              <a:t> Tight coupling causes time to implement any new requirement, features or any bug fixes and some times it creates unknown issues</a:t>
            </a:r>
          </a:p>
          <a:p>
            <a:pPr marL="285750" indent="-285750">
              <a:buFont typeface="Wingdings" panose="05000000000000000000" charset="0"/>
              <a:buChar char=""/>
            </a:pPr>
            <a:r>
              <a:rPr lang="en-US" sz="2400"/>
              <a:t> End up with a code which is not testable</a:t>
            </a:r>
          </a:p>
          <a:p>
            <a:pPr marL="285750" indent="-285750">
              <a:buFont typeface="Wingdings" panose="05000000000000000000" charset="0"/>
              <a:buChar char=""/>
            </a:pPr>
            <a:r>
              <a:rPr lang="en-US" sz="2400"/>
              <a:t> End up with duplication of code</a:t>
            </a:r>
          </a:p>
          <a:p>
            <a:pPr marL="285750" indent="-285750">
              <a:buFont typeface="Wingdings" panose="05000000000000000000" charset="0"/>
              <a:buChar char=""/>
            </a:pPr>
            <a:r>
              <a:rPr lang="en-US" sz="2400"/>
              <a:t> End up creating new bugs by fixing another bug</a:t>
            </a:r>
          </a:p>
          <a:p>
            <a:pPr marL="285750" indent="-285750">
              <a:buFont typeface="Wingdings" panose="05000000000000000000" charset="0"/>
              <a:buChar char=""/>
            </a:pPr>
            <a:r>
              <a:rPr lang="en-US" sz="2400"/>
              <a:t> End up with many unknown issues in the application development cycle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98700" y="410845"/>
            <a:ext cx="6944360" cy="521970"/>
          </a:xfrm>
          <a:prstGeom prst="rect">
            <a:avLst/>
          </a:prstGeom>
          <a:noFill/>
        </p:spPr>
        <p:txBody>
          <a:bodyPr wrap="square" rtlCol="0">
            <a:spAutoFit/>
          </a:bodyPr>
          <a:lstStyle/>
          <a:p>
            <a:pPr indent="0" algn="ctr">
              <a:buFont typeface="Wingdings" panose="05000000000000000000" charset="0"/>
              <a:buNone/>
            </a:pPr>
            <a:r>
              <a:rPr lang="en-US" sz="2800"/>
              <a:t>Following SOLID Principles helps us to  </a:t>
            </a:r>
          </a:p>
        </p:txBody>
      </p:sp>
      <p:sp>
        <p:nvSpPr>
          <p:cNvPr id="5" name="Text Box 4"/>
          <p:cNvSpPr txBox="1"/>
          <p:nvPr/>
        </p:nvSpPr>
        <p:spPr>
          <a:xfrm>
            <a:off x="249555" y="1440180"/>
            <a:ext cx="11042650" cy="1938020"/>
          </a:xfrm>
          <a:prstGeom prst="rect">
            <a:avLst/>
          </a:prstGeom>
          <a:noFill/>
        </p:spPr>
        <p:txBody>
          <a:bodyPr wrap="square" rtlCol="0">
            <a:spAutoFit/>
          </a:bodyPr>
          <a:lstStyle/>
          <a:p>
            <a:pPr marL="285750" indent="-285750">
              <a:buFont typeface="Wingdings" panose="05000000000000000000" charset="0"/>
              <a:buChar char=""/>
            </a:pPr>
            <a:r>
              <a:rPr lang="en-US" sz="2400"/>
              <a:t> Achieve reduction in complexity of code</a:t>
            </a:r>
          </a:p>
          <a:p>
            <a:pPr marL="285750" indent="-285750">
              <a:buFont typeface="Wingdings" panose="05000000000000000000" charset="0"/>
              <a:buChar char=""/>
            </a:pPr>
            <a:r>
              <a:rPr lang="en-US" sz="2400"/>
              <a:t> Increase readability, extensibility and maintenance</a:t>
            </a:r>
          </a:p>
          <a:p>
            <a:pPr marL="285750" indent="-285750">
              <a:buFont typeface="Wingdings" panose="05000000000000000000" charset="0"/>
              <a:buChar char=""/>
            </a:pPr>
            <a:r>
              <a:rPr lang="en-US" sz="2400"/>
              <a:t> Reduce error and implement Reusability</a:t>
            </a:r>
          </a:p>
          <a:p>
            <a:pPr marL="285750" indent="-285750">
              <a:buFont typeface="Wingdings" panose="05000000000000000000" charset="0"/>
              <a:buChar char=""/>
            </a:pPr>
            <a:r>
              <a:rPr lang="en-US" sz="2400"/>
              <a:t> Achieve Better testability</a:t>
            </a:r>
          </a:p>
          <a:p>
            <a:pPr marL="285750" indent="-285750">
              <a:buFont typeface="Wingdings" panose="05000000000000000000" charset="0"/>
              <a:buChar char=""/>
            </a:pPr>
            <a:r>
              <a:rPr lang="en-US" sz="2400"/>
              <a:t> Reduce tight coupling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139180" cy="645160"/>
          </a:xfrm>
          <a:prstGeom prst="rect">
            <a:avLst/>
          </a:prstGeom>
          <a:noFill/>
        </p:spPr>
        <p:txBody>
          <a:bodyPr wrap="square" rtlCol="0">
            <a:spAutoFit/>
          </a:bodyPr>
          <a:lstStyle/>
          <a:p>
            <a:pPr algn="ctr"/>
            <a:r>
              <a:rPr lang="en-US" sz="3600"/>
              <a:t>SOLID Acronym</a:t>
            </a:r>
          </a:p>
        </p:txBody>
      </p:sp>
      <p:sp>
        <p:nvSpPr>
          <p:cNvPr id="7" name="Text Box 6"/>
          <p:cNvSpPr txBox="1"/>
          <p:nvPr/>
        </p:nvSpPr>
        <p:spPr>
          <a:xfrm>
            <a:off x="204470" y="1556385"/>
            <a:ext cx="11183620" cy="2245360"/>
          </a:xfrm>
          <a:prstGeom prst="rect">
            <a:avLst/>
          </a:prstGeom>
          <a:noFill/>
        </p:spPr>
        <p:txBody>
          <a:bodyPr wrap="square" rtlCol="0">
            <a:spAutoFit/>
          </a:bodyPr>
          <a:lstStyle/>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S : Single Responsibility Principle (SRP) </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O : Open closed Principle (OSP) </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L :  Liskov substitution Principle (LSP) </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I  :  Interface Segregation Principle (ISP) </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D : Dependency Inversion Principle (DIP)</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Single Responsibility Principle</a:t>
            </a:r>
          </a:p>
        </p:txBody>
      </p:sp>
      <p:sp>
        <p:nvSpPr>
          <p:cNvPr id="7" name="Text Box 6"/>
          <p:cNvSpPr txBox="1"/>
          <p:nvPr/>
        </p:nvSpPr>
        <p:spPr>
          <a:xfrm>
            <a:off x="204470" y="1556385"/>
            <a:ext cx="11183620" cy="2245360"/>
          </a:xfrm>
          <a:prstGeom prst="rect">
            <a:avLst/>
          </a:prstGeom>
          <a:noFill/>
        </p:spPr>
        <p:txBody>
          <a:bodyPr wrap="square" rtlCol="0">
            <a:spAutoFit/>
          </a:bodyPr>
          <a:lstStyle/>
          <a:p>
            <a:pPr marL="457200" indent="-457200">
              <a:buFont typeface="Wingdings" panose="05000000000000000000" charset="0"/>
              <a:buChar char=""/>
            </a:pPr>
            <a:r>
              <a:rPr lang="en-US" sz="2800" dirty="0">
                <a:latin typeface="PingFang HK Regular" panose="020B0400000000000000" charset="-120"/>
                <a:ea typeface="PingFang HK Regular" panose="020B0400000000000000" charset="-120"/>
                <a:cs typeface="PingFang HK Regular" panose="020B0400000000000000" charset="-120"/>
              </a:rPr>
              <a:t>Robert C. Martin expresses the principle as, "A class should have only one reason to change”</a:t>
            </a:r>
          </a:p>
          <a:p>
            <a:pPr marL="457200" indent="-457200">
              <a:buFont typeface="Wingdings" panose="05000000000000000000" charset="0"/>
              <a:buChar char=""/>
            </a:pPr>
            <a:r>
              <a:rPr lang="en-US" sz="2800" dirty="0">
                <a:latin typeface="PingFang HK Regular" panose="020B0400000000000000" charset="-120"/>
                <a:ea typeface="PingFang HK Regular" panose="020B0400000000000000" charset="-120"/>
                <a:cs typeface="PingFang HK Regular" panose="020B0400000000000000" charset="-120"/>
              </a:rPr>
              <a:t>Every module or class should have responsibility over a single part of the functionality provided by the software, and that responsibility should be entirely encapsulated by the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Open/Closed Principle</a:t>
            </a:r>
          </a:p>
        </p:txBody>
      </p:sp>
      <p:sp>
        <p:nvSpPr>
          <p:cNvPr id="7" name="Text Box 6"/>
          <p:cNvSpPr txBox="1"/>
          <p:nvPr/>
        </p:nvSpPr>
        <p:spPr>
          <a:xfrm>
            <a:off x="204470" y="1556385"/>
            <a:ext cx="11183620" cy="3538220"/>
          </a:xfrm>
          <a:prstGeom prst="rect">
            <a:avLst/>
          </a:prstGeom>
          <a:noFill/>
        </p:spPr>
        <p:txBody>
          <a:bodyPr wrap="square" rtlCol="0">
            <a:spAutoFit/>
          </a:bodyPr>
          <a:lstStyle/>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“Software entities should be open for extension, but closed for modification”</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The design and writing of the code should be done in a way that new functionality should be added with minimum changes in the existing code </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The design should be done in a way to allow the adding of new functionality as new classes, keeping as much as possible existing code unchanged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Liskov Substitution Principle</a:t>
            </a:r>
          </a:p>
        </p:txBody>
      </p:sp>
      <p:sp>
        <p:nvSpPr>
          <p:cNvPr id="7" name="Text Box 6"/>
          <p:cNvSpPr txBox="1"/>
          <p:nvPr/>
        </p:nvSpPr>
        <p:spPr>
          <a:xfrm>
            <a:off x="204470" y="1556385"/>
            <a:ext cx="11183620" cy="3538220"/>
          </a:xfrm>
          <a:prstGeom prst="rect">
            <a:avLst/>
          </a:prstGeom>
          <a:noFill/>
        </p:spPr>
        <p:txBody>
          <a:bodyPr wrap="square" rtlCol="0">
            <a:spAutoFit/>
          </a:bodyPr>
          <a:lstStyle/>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Introduced by Barbara Liskov state that “objects in a program should be replaceable with instances of their sub-types without altering the correctness of that program”</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If a program module is using a Base class, then the reference to the Base class can be replaced with a Derived class without affecting the functionality of the program module</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We can also state that Derived types must be substitutable for their base types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Interface Segregation Principle</a:t>
            </a:r>
          </a:p>
        </p:txBody>
      </p:sp>
      <p:sp>
        <p:nvSpPr>
          <p:cNvPr id="7" name="Text Box 6"/>
          <p:cNvSpPr txBox="1"/>
          <p:nvPr/>
        </p:nvSpPr>
        <p:spPr>
          <a:xfrm>
            <a:off x="204470" y="1556385"/>
            <a:ext cx="11183620" cy="2245360"/>
          </a:xfrm>
          <a:prstGeom prst="rect">
            <a:avLst/>
          </a:prstGeom>
          <a:noFill/>
        </p:spPr>
        <p:txBody>
          <a:bodyPr wrap="square" rtlCol="0">
            <a:spAutoFit/>
          </a:bodyPr>
          <a:lstStyle/>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“Many client-specific interfaces are better than one general-purpose interface”</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We should not enforce clients to implement interfaces that they don't use. Instead of creating one big interface we can break down it to smaller interfaces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29840" y="410845"/>
            <a:ext cx="6713220" cy="645160"/>
          </a:xfrm>
          <a:prstGeom prst="rect">
            <a:avLst/>
          </a:prstGeom>
          <a:noFill/>
        </p:spPr>
        <p:txBody>
          <a:bodyPr wrap="square" rtlCol="0">
            <a:spAutoFit/>
          </a:bodyPr>
          <a:lstStyle/>
          <a:p>
            <a:pPr algn="ctr"/>
            <a:r>
              <a:rPr lang="en-US" sz="3600"/>
              <a:t>Dependency Inversion Principle</a:t>
            </a:r>
          </a:p>
        </p:txBody>
      </p:sp>
      <p:sp>
        <p:nvSpPr>
          <p:cNvPr id="7" name="Text Box 6"/>
          <p:cNvSpPr txBox="1"/>
          <p:nvPr/>
        </p:nvSpPr>
        <p:spPr>
          <a:xfrm>
            <a:off x="204470" y="1556385"/>
            <a:ext cx="11183620" cy="1814830"/>
          </a:xfrm>
          <a:prstGeom prst="rect">
            <a:avLst/>
          </a:prstGeom>
          <a:noFill/>
        </p:spPr>
        <p:txBody>
          <a:bodyPr wrap="square" rtlCol="0">
            <a:spAutoFit/>
          </a:bodyPr>
          <a:lstStyle/>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One should “depend upon abstractions, [not] concretions"</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Abstractions should not depend on the details whereas the details should depend on abstractions</a:t>
            </a:r>
          </a:p>
          <a:p>
            <a:pPr marL="457200" indent="-457200">
              <a:buFont typeface="Wingdings" panose="05000000000000000000" charset="0"/>
              <a:buChar char=""/>
            </a:pPr>
            <a:r>
              <a:rPr lang="en-US" sz="2800">
                <a:latin typeface="PingFang HK Regular" panose="020B0400000000000000" charset="-120"/>
                <a:ea typeface="PingFang HK Regular" panose="020B0400000000000000" charset="-120"/>
                <a:cs typeface="PingFang HK Regular" panose="020B0400000000000000" charset="-120"/>
              </a:rPr>
              <a:t>High-level modules should not depend on low level modules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2869</Words>
  <Application>Microsoft Macintosh PowerPoint</Application>
  <PresentationFormat>Widescreen</PresentationFormat>
  <Paragraphs>191</Paragraphs>
  <Slides>36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Calibri</vt:lpstr>
      <vt:lpstr>PingFang HK</vt:lpstr>
      <vt:lpstr>PingFang HK Regular</vt:lpstr>
      <vt:lpstr>SimSun</vt:lpstr>
      <vt:lpstr>Wingdings</vt:lpstr>
      <vt:lpstr>微软雅黑</vt:lpstr>
      <vt:lpstr>Arial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ahmedhamdy</dc:creator>
  <cp:lastModifiedBy>Microsoft Office User</cp:lastModifiedBy>
  <cp:revision>17</cp:revision>
  <dcterms:created xsi:type="dcterms:W3CDTF">2021-10-04T22:08:10Z</dcterms:created>
  <dcterms:modified xsi:type="dcterms:W3CDTF">2021-11-08T19:21:14Z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1033-3.1.5.6233</vt:lpwstr>
  </property>
</Properties>
</file>