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75" r:id="rId2"/>
    <p:sldId id="256" r:id="rId3"/>
    <p:sldId id="273" r:id="rId4"/>
    <p:sldId id="274" r:id="rId5"/>
    <p:sldId id="277" r:id="rId6"/>
    <p:sldId id="278" r:id="rId7"/>
    <p:sldId id="279" r:id="rId8"/>
    <p:sldId id="280" r:id="rId9"/>
    <p:sldId id="281" r:id="rId10"/>
    <p:sldId id="263" r:id="rId11"/>
    <p:sldId id="292" r:id="rId12"/>
    <p:sldId id="293" r:id="rId13"/>
    <p:sldId id="294" r:id="rId14"/>
    <p:sldId id="295" r:id="rId15"/>
    <p:sldId id="297" r:id="rId16"/>
    <p:sldId id="284" r:id="rId17"/>
    <p:sldId id="296" r:id="rId18"/>
    <p:sldId id="301" r:id="rId19"/>
    <p:sldId id="298" r:id="rId20"/>
    <p:sldId id="300" r:id="rId21"/>
    <p:sldId id="288" r:id="rId22"/>
    <p:sldId id="299"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1" autoAdjust="0"/>
    <p:restoredTop sz="94695" autoAdjust="0"/>
  </p:normalViewPr>
  <p:slideViewPr>
    <p:cSldViewPr snapToGrid="0" showGuides="1">
      <p:cViewPr varScale="1">
        <p:scale>
          <a:sx n="82" d="100"/>
          <a:sy n="82" d="100"/>
        </p:scale>
        <p:origin x="-677"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EFD0F-2E11-741F-4C8C-266D02ADC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37478DF-2C9F-855F-D18D-2055BE581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FD8EB7B-248A-9776-8BF5-04B202F4E826}"/>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20156562-9439-A15B-D2A5-DC48A5781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61407B-77DE-3ADB-ABC1-8FD26F3F8B0F}"/>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7555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433F0-36BE-8F6F-FCBE-42A2EEA68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8B4E85E-9A84-AD52-F6A8-3C0E1E394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9B26C8-D5AD-F11B-6AD0-3E59862B50FB}"/>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62919989-53E5-D46E-6D42-50F4D214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62B644-8568-FA98-8829-047A72B8DBB6}"/>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13306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4BE302-E2A0-D2EE-14FE-E98C95BC59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E005868-5C09-8A54-EE93-4D110785A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CB4639-4D52-D758-0370-86F7450A3B5D}"/>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C5A0F337-3AF8-90F8-F6D8-236C2C119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5F21F2-237F-CF92-92E2-717194A1FB42}"/>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281246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178D4-0783-28B9-DDEE-0FD22D540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23BAF0-9C04-0F30-FC40-40854B8C7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B894B6-7A56-E010-C071-F9A71A0D68F8}"/>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6620F05A-DD6A-2F78-C7E7-9D0FD3F25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0973B4-B273-90FF-67E2-F6AEFB8CF624}"/>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407569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9E12D-D112-5C39-4B4E-3718C9B25C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F8EB74-BA3A-7C7E-5E9A-A01C0591B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11BC83-0A69-1E43-76CB-5195C1A423C3}"/>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EC822DAF-8E6C-39C6-7C23-A17BA56E4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9B7EA9-43D4-256E-5551-2EDEA7541F57}"/>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314730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D5C88-FA93-07A1-8C92-0866E976F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600DC32-531C-7E48-A52B-8C311D736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E88E7BE-4D1A-2968-3126-015BE2F1E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DF28AC1-4BEE-D2A9-C328-9EDF6C77A323}"/>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6" name="Footer Placeholder 5">
            <a:extLst>
              <a:ext uri="{FF2B5EF4-FFF2-40B4-BE49-F238E27FC236}">
                <a16:creationId xmlns:a16="http://schemas.microsoft.com/office/drawing/2014/main" xmlns="" id="{A4966A6B-BDC1-035F-3527-2356D3C33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B69C2AA-9C2D-8EBD-368F-7A881F45A270}"/>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88802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36DF2-3629-23BA-D1F0-E2D17F281B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8F54789-71FB-93C0-CA5D-E30E743EC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77733CB-E541-2E76-75E6-433A797CF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913732F-7693-9958-5FB1-5C2C2B1EFA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F488C7-8F82-035C-0A42-F3E5928AE4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2872FC4-A773-568C-ABED-59C6D4B26000}"/>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8" name="Footer Placeholder 7">
            <a:extLst>
              <a:ext uri="{FF2B5EF4-FFF2-40B4-BE49-F238E27FC236}">
                <a16:creationId xmlns:a16="http://schemas.microsoft.com/office/drawing/2014/main" xmlns="" id="{5FBB7DFC-7074-6744-84E9-F236414AC4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B07B191-CA3F-9AE4-AC04-8B581A5B6F1B}"/>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422044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75632-9914-190D-E045-8BABCF279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A56A8A1-C975-8704-8370-36A4C4DE1E48}"/>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4" name="Footer Placeholder 3">
            <a:extLst>
              <a:ext uri="{FF2B5EF4-FFF2-40B4-BE49-F238E27FC236}">
                <a16:creationId xmlns:a16="http://schemas.microsoft.com/office/drawing/2014/main" xmlns="" id="{87A9632B-120E-80F3-7613-6F699E80CA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69E6AEF-79B6-42AD-D2AF-4B1571494CA7}"/>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316125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94DF21-DA05-B276-6034-BDBA19B26415}"/>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3" name="Footer Placeholder 2">
            <a:extLst>
              <a:ext uri="{FF2B5EF4-FFF2-40B4-BE49-F238E27FC236}">
                <a16:creationId xmlns:a16="http://schemas.microsoft.com/office/drawing/2014/main" xmlns="" id="{48EBC35C-954B-99E6-8423-C5AA8690D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46CAC95-0D5D-28E5-92F3-F2BEDAC8606E}"/>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110943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BED82-AB37-2906-0475-BCECE4BEC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84BEAE1-587F-9ED4-FD4C-3BACF036A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B21F4D-5B30-317D-1D4B-D6B83F074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C802341-4655-D428-D12C-92422CBE3446}"/>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6" name="Footer Placeholder 5">
            <a:extLst>
              <a:ext uri="{FF2B5EF4-FFF2-40B4-BE49-F238E27FC236}">
                <a16:creationId xmlns:a16="http://schemas.microsoft.com/office/drawing/2014/main" xmlns="" id="{EC49A591-75BE-AFD9-E559-F197C8F3B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6EDF66F-C477-4B65-5C9B-9C5C43EE5987}"/>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807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9F3D0-48AA-01D2-EDF3-24B928FC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59AD0DF-D005-4155-EF96-A13F27B17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0DC8EDD-6FA3-2898-0AEC-2707AAEC3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2AF401-A5A6-2A64-F219-B93D323992BB}"/>
              </a:ext>
            </a:extLst>
          </p:cNvPr>
          <p:cNvSpPr>
            <a:spLocks noGrp="1"/>
          </p:cNvSpPr>
          <p:nvPr>
            <p:ph type="dt" sz="half" idx="10"/>
          </p:nvPr>
        </p:nvSpPr>
        <p:spPr/>
        <p:txBody>
          <a:bodyPr/>
          <a:lstStyle/>
          <a:p>
            <a:fld id="{335EEA34-FD5C-427F-B418-6C21F6A2853F}" type="datetimeFigureOut">
              <a:rPr lang="en-US" smtClean="0"/>
              <a:pPr/>
              <a:t>5/7/2023</a:t>
            </a:fld>
            <a:endParaRPr lang="en-US"/>
          </a:p>
        </p:txBody>
      </p:sp>
      <p:sp>
        <p:nvSpPr>
          <p:cNvPr id="6" name="Footer Placeholder 5">
            <a:extLst>
              <a:ext uri="{FF2B5EF4-FFF2-40B4-BE49-F238E27FC236}">
                <a16:creationId xmlns:a16="http://schemas.microsoft.com/office/drawing/2014/main" xmlns="" id="{03311F78-60FA-197E-5A76-276C94C63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5C2132-3C14-ECA7-45F5-DB79C43D4348}"/>
              </a:ext>
            </a:extLst>
          </p:cNvPr>
          <p:cNvSpPr>
            <a:spLocks noGrp="1"/>
          </p:cNvSpPr>
          <p:nvPr>
            <p:ph type="sldNum" sz="quarter" idx="12"/>
          </p:nvPr>
        </p:nvSpPr>
        <p:spPr/>
        <p:txBody>
          <a:body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162808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409F0D-7CED-04B1-0D9D-9177671F4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CC98520-CDFB-21CE-4D69-EA52F476B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72ABEE8-7D64-9CEF-BC6B-155D43441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EEA34-FD5C-427F-B418-6C21F6A2853F}" type="datetimeFigureOut">
              <a:rPr lang="en-US" smtClean="0"/>
              <a:pPr/>
              <a:t>5/7/2023</a:t>
            </a:fld>
            <a:endParaRPr lang="en-US"/>
          </a:p>
        </p:txBody>
      </p:sp>
      <p:sp>
        <p:nvSpPr>
          <p:cNvPr id="5" name="Footer Placeholder 4">
            <a:extLst>
              <a:ext uri="{FF2B5EF4-FFF2-40B4-BE49-F238E27FC236}">
                <a16:creationId xmlns:a16="http://schemas.microsoft.com/office/drawing/2014/main" xmlns="" id="{67054238-80A1-0C2D-1554-DB6CDB074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C7AF397-69B4-7AC6-FD0B-5136EAA5D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DC5A2-EB3C-4B9D-A2D4-35084718A74A}" type="slidenum">
              <a:rPr lang="en-US" smtClean="0"/>
              <a:pPr/>
              <a:t>‹#›</a:t>
            </a:fld>
            <a:endParaRPr lang="en-US"/>
          </a:p>
        </p:txBody>
      </p:sp>
    </p:spTree>
    <p:extLst>
      <p:ext uri="{BB962C8B-B14F-4D97-AF65-F5344CB8AC3E}">
        <p14:creationId xmlns:p14="http://schemas.microsoft.com/office/powerpoint/2010/main" xmlns="" val="235147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image" Target="../media/image141.png"/><Relationship Id="rId3" Type="http://schemas.openxmlformats.org/officeDocument/2006/relationships/image" Target="../media/image10.jpeg"/><Relationship Id="rId7" Type="http://schemas.openxmlformats.org/officeDocument/2006/relationships/image" Target="../media/image121.png"/><Relationship Id="rId12"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slide" Target="slide14.xml"/><Relationship Id="rId5" Type="http://schemas.openxmlformats.org/officeDocument/2006/relationships/slide" Target="slide12.xml"/><Relationship Id="rId15" Type="http://schemas.openxmlformats.org/officeDocument/2006/relationships/image" Target="../media/image14.png"/><Relationship Id="rId10" Type="http://schemas.openxmlformats.org/officeDocument/2006/relationships/image" Target="../media/image131.png"/><Relationship Id="rId4" Type="http://schemas.openxmlformats.org/officeDocument/2006/relationships/image" Target="../media/image111.png"/><Relationship Id="rId9" Type="http://schemas.openxmlformats.org/officeDocument/2006/relationships/image" Target="../media/image12.png"/><Relationship Id="rId14" Type="http://schemas.openxmlformats.org/officeDocument/2006/relationships/slide" Target="slide15.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10.xml"/><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A95556E-B860-A78D-24F7-FE7AA0404532}"/>
              </a:ext>
            </a:extLst>
          </p:cNvPr>
          <p:cNvPicPr>
            <a:picLocks noChangeAspect="1"/>
          </p:cNvPicPr>
          <p:nvPr/>
        </p:nvPicPr>
        <p:blipFill>
          <a:blip r:embed="rId2" cstate="print"/>
          <a:stretch>
            <a:fillRect/>
          </a:stretch>
        </p:blipFill>
        <p:spPr>
          <a:xfrm>
            <a:off x="6580543" y="5454578"/>
            <a:ext cx="5607338" cy="1403422"/>
          </a:xfrm>
          <a:prstGeom prst="rect">
            <a:avLst/>
          </a:prstGeom>
        </p:spPr>
      </p:pic>
      <p:sp>
        <p:nvSpPr>
          <p:cNvPr id="4" name="Title 1">
            <a:extLst>
              <a:ext uri="{FF2B5EF4-FFF2-40B4-BE49-F238E27FC236}">
                <a16:creationId xmlns:a16="http://schemas.microsoft.com/office/drawing/2014/main" xmlns="" id="{9E813621-1CE0-4284-842C-4F953D818F2E}"/>
              </a:ext>
            </a:extLst>
          </p:cNvPr>
          <p:cNvSpPr>
            <a:spLocks noGrp="1"/>
          </p:cNvSpPr>
          <p:nvPr>
            <p:ph type="ctrTitle"/>
          </p:nvPr>
        </p:nvSpPr>
        <p:spPr>
          <a:xfrm>
            <a:off x="1523999" y="1457026"/>
            <a:ext cx="9144001" cy="1274523"/>
          </a:xfrm>
        </p:spPr>
        <p:txBody>
          <a:bodyPr>
            <a:normAutofit/>
          </a:bodyPr>
          <a:lstStyle/>
          <a:p>
            <a:pPr>
              <a:lnSpc>
                <a:spcPct val="100000"/>
              </a:lnSpc>
            </a:pPr>
            <a:r>
              <a:rPr lang="en-US" sz="4000" dirty="0">
                <a:latin typeface="+mn-lt"/>
              </a:rPr>
              <a:t>Final Year Project Work Final Defense</a:t>
            </a:r>
            <a:r>
              <a:rPr lang="en-US" sz="4200" dirty="0"/>
              <a:t/>
            </a:r>
            <a:br>
              <a:rPr lang="en-US" sz="4200" dirty="0"/>
            </a:br>
            <a:r>
              <a:rPr lang="en-US" sz="3600" dirty="0"/>
              <a:t>On</a:t>
            </a:r>
            <a:endParaRPr lang="en-US" sz="4200" b="1" dirty="0"/>
          </a:p>
        </p:txBody>
      </p:sp>
      <p:sp>
        <p:nvSpPr>
          <p:cNvPr id="5" name="Subtitle 2">
            <a:extLst>
              <a:ext uri="{FF2B5EF4-FFF2-40B4-BE49-F238E27FC236}">
                <a16:creationId xmlns:a16="http://schemas.microsoft.com/office/drawing/2014/main" xmlns="" id="{11CE6A11-F47B-855D-4744-785F72B6EF06}"/>
              </a:ext>
            </a:extLst>
          </p:cNvPr>
          <p:cNvSpPr>
            <a:spLocks noGrp="1"/>
          </p:cNvSpPr>
          <p:nvPr>
            <p:ph type="subTitle" idx="1"/>
          </p:nvPr>
        </p:nvSpPr>
        <p:spPr>
          <a:xfrm>
            <a:off x="773658" y="3931433"/>
            <a:ext cx="2947959" cy="422972"/>
          </a:xfrm>
        </p:spPr>
        <p:txBody>
          <a:bodyPr>
            <a:noAutofit/>
          </a:bodyPr>
          <a:lstStyle/>
          <a:p>
            <a:pPr algn="just">
              <a:lnSpc>
                <a:spcPct val="100000"/>
              </a:lnSpc>
            </a:pPr>
            <a:r>
              <a:rPr lang="en-US" b="1" i="1" dirty="0"/>
              <a:t>Presented by:</a:t>
            </a:r>
          </a:p>
        </p:txBody>
      </p:sp>
      <p:sp>
        <p:nvSpPr>
          <p:cNvPr id="6" name="Subtitle 2">
            <a:extLst>
              <a:ext uri="{FF2B5EF4-FFF2-40B4-BE49-F238E27FC236}">
                <a16:creationId xmlns:a16="http://schemas.microsoft.com/office/drawing/2014/main" xmlns="" id="{B620C765-4C25-C71E-C817-F0C406B743CB}"/>
              </a:ext>
            </a:extLst>
          </p:cNvPr>
          <p:cNvSpPr txBox="1">
            <a:spLocks/>
          </p:cNvSpPr>
          <p:nvPr/>
        </p:nvSpPr>
        <p:spPr>
          <a:xfrm>
            <a:off x="780585" y="5584335"/>
            <a:ext cx="2947959" cy="3246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i="1" dirty="0"/>
              <a:t>B.Sc. CSIT VII (Batch 2075)</a:t>
            </a:r>
          </a:p>
        </p:txBody>
      </p:sp>
      <p:sp>
        <p:nvSpPr>
          <p:cNvPr id="7" name="Title 1">
            <a:extLst>
              <a:ext uri="{FF2B5EF4-FFF2-40B4-BE49-F238E27FC236}">
                <a16:creationId xmlns:a16="http://schemas.microsoft.com/office/drawing/2014/main" xmlns="" id="{A62BF8A9-C64D-FDB6-79E0-194651E507A1}"/>
              </a:ext>
            </a:extLst>
          </p:cNvPr>
          <p:cNvSpPr txBox="1">
            <a:spLocks/>
          </p:cNvSpPr>
          <p:nvPr/>
        </p:nvSpPr>
        <p:spPr>
          <a:xfrm>
            <a:off x="1676400" y="2583778"/>
            <a:ext cx="9116292" cy="99471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b="1" dirty="0"/>
              <a:t>BET ON BETTER</a:t>
            </a:r>
            <a:endParaRPr lang="en-US" sz="5400" b="1" dirty="0"/>
          </a:p>
        </p:txBody>
      </p:sp>
      <p:sp>
        <p:nvSpPr>
          <p:cNvPr id="8" name="Subtitle 2">
            <a:extLst>
              <a:ext uri="{FF2B5EF4-FFF2-40B4-BE49-F238E27FC236}">
                <a16:creationId xmlns:a16="http://schemas.microsoft.com/office/drawing/2014/main" xmlns="" id="{DC2A9D61-C0DA-A3E7-62C9-268899A49F9A}"/>
              </a:ext>
            </a:extLst>
          </p:cNvPr>
          <p:cNvSpPr txBox="1">
            <a:spLocks/>
          </p:cNvSpPr>
          <p:nvPr/>
        </p:nvSpPr>
        <p:spPr>
          <a:xfrm>
            <a:off x="770279" y="5852787"/>
            <a:ext cx="2894248" cy="471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i="1" dirty="0"/>
              <a:t>May 2023</a:t>
            </a:r>
          </a:p>
        </p:txBody>
      </p:sp>
      <p:sp>
        <p:nvSpPr>
          <p:cNvPr id="9" name="Subtitle 2">
            <a:extLst>
              <a:ext uri="{FF2B5EF4-FFF2-40B4-BE49-F238E27FC236}">
                <a16:creationId xmlns:a16="http://schemas.microsoft.com/office/drawing/2014/main" xmlns="" id="{D3BFA4C5-BE99-0C78-A8E5-87DB7C6452B5}"/>
              </a:ext>
            </a:extLst>
          </p:cNvPr>
          <p:cNvSpPr txBox="1">
            <a:spLocks/>
          </p:cNvSpPr>
          <p:nvPr/>
        </p:nvSpPr>
        <p:spPr>
          <a:xfrm>
            <a:off x="932986" y="4295108"/>
            <a:ext cx="2731541" cy="15827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Raju Tamang (20394/075)</a:t>
            </a:r>
          </a:p>
          <a:p>
            <a:pPr algn="l">
              <a:lnSpc>
                <a:spcPct val="100000"/>
              </a:lnSpc>
            </a:pPr>
            <a:r>
              <a:rPr lang="en-US" sz="1800" dirty="0"/>
              <a:t>Rohit Pela (20397/075)</a:t>
            </a:r>
          </a:p>
          <a:p>
            <a:pPr algn="l">
              <a:lnSpc>
                <a:spcPct val="100000"/>
              </a:lnSpc>
            </a:pPr>
            <a:r>
              <a:rPr lang="en-US" sz="1800" dirty="0"/>
              <a:t>Suraj Thapa (20412/075)</a:t>
            </a:r>
          </a:p>
        </p:txBody>
      </p:sp>
      <p:pic>
        <p:nvPicPr>
          <p:cNvPr id="10" name="Picture 9">
            <a:extLst>
              <a:ext uri="{FF2B5EF4-FFF2-40B4-BE49-F238E27FC236}">
                <a16:creationId xmlns:a16="http://schemas.microsoft.com/office/drawing/2014/main" xmlns="" id="{847536F9-B857-DDF6-70DD-460A8E1DAB26}"/>
              </a:ext>
            </a:extLst>
          </p:cNvPr>
          <p:cNvPicPr>
            <a:picLocks noChangeAspect="1"/>
          </p:cNvPicPr>
          <p:nvPr/>
        </p:nvPicPr>
        <p:blipFill rotWithShape="1">
          <a:blip r:embed="rId3" cstate="print"/>
          <a:srcRect l="397" t="3136" r="295"/>
          <a:stretch/>
        </p:blipFill>
        <p:spPr>
          <a:xfrm>
            <a:off x="-1" y="-21103"/>
            <a:ext cx="12192001" cy="1365562"/>
          </a:xfrm>
          <a:prstGeom prst="rect">
            <a:avLst/>
          </a:prstGeom>
        </p:spPr>
      </p:pic>
      <p:sp>
        <p:nvSpPr>
          <p:cNvPr id="17" name="Rectangle 16">
            <a:extLst>
              <a:ext uri="{FF2B5EF4-FFF2-40B4-BE49-F238E27FC236}">
                <a16:creationId xmlns:a16="http://schemas.microsoft.com/office/drawing/2014/main" xmlns="" id="{AC670A9D-9D97-13D3-31C0-76A3F1E3923D}"/>
              </a:ext>
            </a:extLst>
          </p:cNvPr>
          <p:cNvSpPr/>
          <p:nvPr/>
        </p:nvSpPr>
        <p:spPr>
          <a:xfrm>
            <a:off x="0" y="685800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xmlns="" id="{F67E3DA3-CA8A-F0DD-D36E-30C133F3EE51}"/>
              </a:ext>
            </a:extLst>
          </p:cNvPr>
          <p:cNvSpPr/>
          <p:nvPr/>
        </p:nvSpPr>
        <p:spPr>
          <a:xfrm>
            <a:off x="3169921" y="7360920"/>
            <a:ext cx="5852160" cy="585216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7">
            <a:extLst>
              <a:ext uri="{FF2B5EF4-FFF2-40B4-BE49-F238E27FC236}">
                <a16:creationId xmlns:a16="http://schemas.microsoft.com/office/drawing/2014/main" xmlns="" id="{C14876CF-94DE-8830-FD5D-B97FB51FC634}"/>
              </a:ext>
            </a:extLst>
          </p:cNvPr>
          <p:cNvSpPr>
            <a:spLocks noChangeArrowheads="1"/>
          </p:cNvSpPr>
          <p:nvPr/>
        </p:nvSpPr>
        <p:spPr bwMode="auto">
          <a:xfrm>
            <a:off x="3169921" y="9594850"/>
            <a:ext cx="5852160" cy="1192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5400" b="1" dirty="0">
                <a:solidFill>
                  <a:schemeClr val="bg1"/>
                </a:solidFill>
                <a:latin typeface="Raleway" panose="020B0503030101060003" pitchFamily="34" charset="0"/>
              </a:rPr>
              <a:t>BET ON BETTER</a:t>
            </a:r>
          </a:p>
        </p:txBody>
      </p:sp>
    </p:spTree>
    <p:extLst>
      <p:ext uri="{BB962C8B-B14F-4D97-AF65-F5344CB8AC3E}">
        <p14:creationId xmlns:p14="http://schemas.microsoft.com/office/powerpoint/2010/main" xmlns="" val="12337251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o description available.">
            <a:extLst>
              <a:ext uri="{FF2B5EF4-FFF2-40B4-BE49-F238E27FC236}">
                <a16:creationId xmlns:a16="http://schemas.microsoft.com/office/drawing/2014/main" xmlns="" id="{0A309300-5FE9-AFAE-5A3D-0D8E4FF66BB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6259" y="828334"/>
            <a:ext cx="7677150" cy="534352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ree vector new app development on desktop">
            <a:extLst>
              <a:ext uri="{FF2B5EF4-FFF2-40B4-BE49-F238E27FC236}">
                <a16:creationId xmlns:a16="http://schemas.microsoft.com/office/drawing/2014/main" xmlns="" id="{36586A23-D3A6-710C-46AD-33364A33480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333017" y="828334"/>
            <a:ext cx="5962650" cy="59626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xmlns="" id="{EA07BA5A-CF70-569E-A263-8BA4E1D5D12B}"/>
              </a:ext>
            </a:extLst>
          </p:cNvPr>
          <p:cNvSpPr>
            <a:spLocks noGrp="1"/>
          </p:cNvSpPr>
          <p:nvPr>
            <p:ph type="sldNum" sz="quarter" idx="12"/>
          </p:nvPr>
        </p:nvSpPr>
        <p:spPr/>
        <p:txBody>
          <a:bodyPr/>
          <a:lstStyle/>
          <a:p>
            <a:fld id="{69EB9EDD-0BA9-49A5-8F40-557173ADF957}" type="slidenum">
              <a:rPr lang="en-US" sz="1800" smtClean="0"/>
              <a:pPr/>
              <a:t>10</a:t>
            </a:fld>
            <a:endParaRPr lang="en-US" dirty="0"/>
          </a:p>
        </p:txBody>
      </p:sp>
      <p:sp>
        <p:nvSpPr>
          <p:cNvPr id="2" name="Rectangle 1">
            <a:extLst>
              <a:ext uri="{FF2B5EF4-FFF2-40B4-BE49-F238E27FC236}">
                <a16:creationId xmlns:a16="http://schemas.microsoft.com/office/drawing/2014/main" xmlns="" id="{12BC93EA-5B5D-BF32-2216-E5F75E30428D}"/>
              </a:ext>
            </a:extLst>
          </p:cNvPr>
          <p:cNvSpPr>
            <a:spLocks noChangeArrowheads="1"/>
          </p:cNvSpPr>
          <p:nvPr/>
        </p:nvSpPr>
        <p:spPr bwMode="auto">
          <a:xfrm>
            <a:off x="583222" y="4261226"/>
            <a:ext cx="4369168"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In this </a:t>
            </a:r>
            <a:r>
              <a:rPr lang="en-US" sz="2000" dirty="0">
                <a:solidFill>
                  <a:srgbClr val="FF0000"/>
                </a:solidFill>
              </a:rPr>
              <a:t>use case diagram</a:t>
            </a:r>
            <a:r>
              <a:rPr lang="en-US" sz="2000" dirty="0"/>
              <a:t>, there are two main actors: the system and the User. The user has access to various features offered by the application, while the system does the prediction.</a:t>
            </a:r>
          </a:p>
        </p:txBody>
      </p:sp>
    </p:spTree>
    <p:extLst>
      <p:ext uri="{BB962C8B-B14F-4D97-AF65-F5344CB8AC3E}">
        <p14:creationId xmlns:p14="http://schemas.microsoft.com/office/powerpoint/2010/main" xmlns="" val="4971315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Free vector new app development on desktop">
            <a:extLst>
              <a:ext uri="{FF2B5EF4-FFF2-40B4-BE49-F238E27FC236}">
                <a16:creationId xmlns:a16="http://schemas.microsoft.com/office/drawing/2014/main" xmlns="" id="{3CA21BCF-C53B-BBDF-EA28-B2C37023734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14675" y="828334"/>
            <a:ext cx="5962650" cy="5962650"/>
          </a:xfrm>
          <a:prstGeom prst="rect">
            <a:avLst/>
          </a:prstGeom>
          <a:noFill/>
          <a:extLst>
            <a:ext uri="{909E8E84-426E-40DD-AFC4-6F175D3DCCD1}">
              <a14:hiddenFill xmlns:a14="http://schemas.microsoft.com/office/drawing/2010/main" xmlns="">
                <a:solidFill>
                  <a:srgbClr val="FFFFFF"/>
                </a:solidFill>
              </a14:hiddenFill>
            </a:ext>
          </a:extLst>
        </p:spPr>
      </p:pic>
      <p:pic>
        <p:nvPicPr>
          <p:cNvPr id="6146" name="Picture 2" descr="Free vector coding round composition">
            <a:extLst>
              <a:ext uri="{FF2B5EF4-FFF2-40B4-BE49-F238E27FC236}">
                <a16:creationId xmlns:a16="http://schemas.microsoft.com/office/drawing/2014/main" xmlns="" id="{5D10393B-CA7B-112A-D4A1-FF01B7F92B1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0" y="1649349"/>
            <a:ext cx="4760976" cy="476097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607875"/>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DESIGN</a:t>
            </a:r>
          </a:p>
        </p:txBody>
      </p:sp>
      <p:grpSp>
        <p:nvGrpSpPr>
          <p:cNvPr id="6" name="Group 5">
            <a:extLst>
              <a:ext uri="{FF2B5EF4-FFF2-40B4-BE49-F238E27FC236}">
                <a16:creationId xmlns:a16="http://schemas.microsoft.com/office/drawing/2014/main" xmlns="" id="{F8D398DF-872B-3251-AC58-2ABF5B99DD72}"/>
              </a:ext>
            </a:extLst>
          </p:cNvPr>
          <p:cNvGrpSpPr/>
          <p:nvPr/>
        </p:nvGrpSpPr>
        <p:grpSpPr>
          <a:xfrm>
            <a:off x="653640" y="2530070"/>
            <a:ext cx="3889486" cy="2999534"/>
            <a:chOff x="701766" y="2658077"/>
            <a:chExt cx="3889486" cy="2999534"/>
          </a:xfrm>
        </p:grpSpPr>
        <p:sp>
          <p:nvSpPr>
            <p:cNvPr id="3" name="Rectangle 7">
              <a:extLst>
                <a:ext uri="{FF2B5EF4-FFF2-40B4-BE49-F238E27FC236}">
                  <a16:creationId xmlns:a16="http://schemas.microsoft.com/office/drawing/2014/main" xmlns="" id="{4E6E9232-6891-4DE2-DC15-924C875B6EFC}"/>
                </a:ext>
              </a:extLst>
            </p:cNvPr>
            <p:cNvSpPr>
              <a:spLocks noChangeArrowheads="1"/>
            </p:cNvSpPr>
            <p:nvPr/>
          </p:nvSpPr>
          <p:spPr bwMode="auto">
            <a:xfrm>
              <a:off x="701766" y="2658077"/>
              <a:ext cx="38894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CLASS DIAGRAM</a:t>
              </a:r>
            </a:p>
          </p:txBody>
        </p:sp>
        <p:sp>
          <p:nvSpPr>
            <p:cNvPr id="4" name="Rectangle 7">
              <a:extLst>
                <a:ext uri="{FF2B5EF4-FFF2-40B4-BE49-F238E27FC236}">
                  <a16:creationId xmlns:a16="http://schemas.microsoft.com/office/drawing/2014/main" xmlns="" id="{430EEAC9-C849-F768-FD15-DD4F9B0B9B44}"/>
                </a:ext>
              </a:extLst>
            </p:cNvPr>
            <p:cNvSpPr>
              <a:spLocks noChangeArrowheads="1"/>
            </p:cNvSpPr>
            <p:nvPr/>
          </p:nvSpPr>
          <p:spPr bwMode="auto">
            <a:xfrm>
              <a:off x="701766" y="4334779"/>
              <a:ext cx="38894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SEQUENCE DIAGRAM</a:t>
              </a:r>
            </a:p>
          </p:txBody>
        </p:sp>
        <mc:AlternateContent xmlns:mc="http://schemas.openxmlformats.org/markup-compatibility/2006">
          <mc:Choice xmlns:pslz="http://schemas.microsoft.com/office/powerpoint/2016/slidezoom" xmlns="" Requires="pslz">
            <p:graphicFrame>
              <p:nvGraphicFramePr>
                <p:cNvPr id="10" name="Slide Zoom 9">
                  <a:extLst>
                    <a:ext uri="{FF2B5EF4-FFF2-40B4-BE49-F238E27FC236}">
                      <a16:creationId xmlns:a16="http://schemas.microsoft.com/office/drawing/2014/main" id="{B07D79EA-2AD0-A63A-54A3-4E97C6178EF9}"/>
                    </a:ext>
                  </a:extLst>
                </p:cNvPr>
                <p:cNvGraphicFramePr>
                  <a:graphicFrameLocks noChangeAspect="1"/>
                </p:cNvGraphicFramePr>
                <p:nvPr>
                  <p:extLst>
                    <p:ext uri="{D42A27DB-BD31-4B8C-83A1-F6EECF244321}">
                      <p14:modId xmlns:p14="http://schemas.microsoft.com/office/powerpoint/2010/main" val="774304858"/>
                    </p:ext>
                  </p:extLst>
                </p:nvPr>
              </p:nvGraphicFramePr>
              <p:xfrm>
                <a:off x="1724244" y="3091362"/>
                <a:ext cx="1556977" cy="875799"/>
              </p:xfrm>
              <a:graphic>
                <a:graphicData uri="http://schemas.microsoft.com/office/powerpoint/2016/slidezoom">
                  <pslz:sldZm>
                    <pslz:sldZmObj sldId="293" cId="654159291">
                      <pslz:zmPr id="{23D7717C-7633-4211-9D92-011FE8ABB89A}" returnToParent="0" transitionDur="1000">
                        <p166:blipFill xmlns:p166="http://schemas.microsoft.com/office/powerpoint/2016/6/main">
                          <a:blip r:embed="rId4"/>
                          <a:stretch>
                            <a:fillRect/>
                          </a:stretch>
                        </p166:blipFill>
                        <p166:spPr xmlns:p166="http://schemas.microsoft.com/office/powerpoint/2016/6/main">
                          <a:xfrm>
                            <a:off x="0" y="0"/>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xmlns="" xmlns:pslz="http://schemas.microsoft.com/office/powerpoint/2016/slidezoom" id="{B07D79EA-2AD0-A63A-54A3-4E97C6178EF9}"/>
                    </a:ext>
                  </a:extLst>
                </p:cNvPr>
                <p:cNvPicPr>
                  <a:picLocks noGrp="1" noRot="1" noChangeAspect="1" noMove="1" noResize="1" noEditPoints="1" noAdjustHandles="1" noChangeArrowheads="1" noChangeShapeType="1"/>
                </p:cNvPicPr>
                <p:nvPr/>
              </p:nvPicPr>
              <p:blipFill>
                <a:blip r:embed="rId6" cstate="print"/>
                <a:stretch>
                  <a:fillRect/>
                </a:stretch>
              </p:blipFill>
              <p:spPr>
                <a:xfrm>
                  <a:off x="1676118" y="2963355"/>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mc:AlternateContent xmlns:mc="http://schemas.openxmlformats.org/markup-compatibility/2006">
          <mc:Choice xmlns:pslz="http://schemas.microsoft.com/office/powerpoint/2016/slidezoom" xmlns="" Requires="pslz">
            <p:graphicFrame>
              <p:nvGraphicFramePr>
                <p:cNvPr id="14" name="Slide Zoom 13">
                  <a:extLst>
                    <a:ext uri="{FF2B5EF4-FFF2-40B4-BE49-F238E27FC236}">
                      <a16:creationId xmlns:a16="http://schemas.microsoft.com/office/drawing/2014/main" id="{C7547455-8936-D9D6-4DFA-748582689122}"/>
                    </a:ext>
                  </a:extLst>
                </p:cNvPr>
                <p:cNvGraphicFramePr>
                  <a:graphicFrameLocks noChangeAspect="1"/>
                </p:cNvGraphicFramePr>
                <p:nvPr>
                  <p:extLst>
                    <p:ext uri="{D42A27DB-BD31-4B8C-83A1-F6EECF244321}">
                      <p14:modId xmlns:p14="http://schemas.microsoft.com/office/powerpoint/2010/main" val="1877934701"/>
                    </p:ext>
                  </p:extLst>
                </p:nvPr>
              </p:nvGraphicFramePr>
              <p:xfrm>
                <a:off x="1724244" y="4781812"/>
                <a:ext cx="1556977" cy="875799"/>
              </p:xfrm>
              <a:graphic>
                <a:graphicData uri="http://schemas.microsoft.com/office/powerpoint/2016/slidezoom">
                  <pslz:sldZm>
                    <pslz:sldZmObj sldId="294" cId="4211267578">
                      <pslz:zmPr id="{132B6D1C-F603-426E-BCB5-62EB31A27FCC}" returnToParent="0" transitionDur="1000">
                        <p166:blipFill xmlns:p166="http://schemas.microsoft.com/office/powerpoint/2016/6/main">
                          <a:blip r:embed="rId7"/>
                          <a:stretch>
                            <a:fillRect/>
                          </a:stretch>
                        </p166:blipFill>
                        <p166:spPr xmlns:p166="http://schemas.microsoft.com/office/powerpoint/2016/6/main">
                          <a:xfrm>
                            <a:off x="0" y="0"/>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14" name="Slide Zoom 13">
                  <a:hlinkClick r:id="rId8" action="ppaction://hlinksldjump"/>
                  <a:extLst>
                    <a:ext uri="{FF2B5EF4-FFF2-40B4-BE49-F238E27FC236}">
                      <a16:creationId xmlns:a16="http://schemas.microsoft.com/office/drawing/2014/main" xmlns="" xmlns:pslz="http://schemas.microsoft.com/office/powerpoint/2016/slidezoom" id="{C7547455-8936-D9D6-4DFA-748582689122}"/>
                    </a:ext>
                  </a:extLst>
                </p:cNvPr>
                <p:cNvPicPr>
                  <a:picLocks noGrp="1" noRot="1" noChangeAspect="1" noMove="1" noResize="1" noEditPoints="1" noAdjustHandles="1" noChangeArrowheads="1" noChangeShapeType="1"/>
                </p:cNvPicPr>
                <p:nvPr/>
              </p:nvPicPr>
              <p:blipFill>
                <a:blip r:embed="rId9" cstate="print"/>
                <a:stretch>
                  <a:fillRect/>
                </a:stretch>
              </p:blipFill>
              <p:spPr>
                <a:xfrm>
                  <a:off x="1676118" y="4653805"/>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grpSp>
      <p:grpSp>
        <p:nvGrpSpPr>
          <p:cNvPr id="5" name="Group 4">
            <a:extLst>
              <a:ext uri="{FF2B5EF4-FFF2-40B4-BE49-F238E27FC236}">
                <a16:creationId xmlns:a16="http://schemas.microsoft.com/office/drawing/2014/main" xmlns="" id="{D63153DF-A995-DC22-4541-A39C9E314B62}"/>
              </a:ext>
            </a:extLst>
          </p:cNvPr>
          <p:cNvGrpSpPr/>
          <p:nvPr/>
        </p:nvGrpSpPr>
        <p:grpSpPr>
          <a:xfrm>
            <a:off x="8794413" y="2530070"/>
            <a:ext cx="3889486" cy="2016140"/>
            <a:chOff x="8794413" y="2530070"/>
            <a:chExt cx="3889486" cy="2016140"/>
          </a:xfrm>
        </p:grpSpPr>
        <p:sp>
          <p:nvSpPr>
            <p:cNvPr id="7" name="Rectangle 7">
              <a:extLst>
                <a:ext uri="{FF2B5EF4-FFF2-40B4-BE49-F238E27FC236}">
                  <a16:creationId xmlns:a16="http://schemas.microsoft.com/office/drawing/2014/main" xmlns="" id="{5A4910BB-4D2D-4F0A-E73A-CD32E0525E30}"/>
                </a:ext>
              </a:extLst>
            </p:cNvPr>
            <p:cNvSpPr>
              <a:spLocks noChangeArrowheads="1"/>
            </p:cNvSpPr>
            <p:nvPr/>
          </p:nvSpPr>
          <p:spPr bwMode="auto">
            <a:xfrm>
              <a:off x="8794413" y="2530070"/>
              <a:ext cx="38894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ACTIVITY DIAGRAM</a:t>
              </a:r>
            </a:p>
          </p:txBody>
        </p:sp>
        <mc:AlternateContent xmlns:mc="http://schemas.openxmlformats.org/markup-compatibility/2006">
          <mc:Choice xmlns:pslz="http://schemas.microsoft.com/office/powerpoint/2016/slidezoom" xmlns="" Requires="pslz">
            <p:graphicFrame>
              <p:nvGraphicFramePr>
                <p:cNvPr id="16" name="Slide Zoom 15">
                  <a:extLst>
                    <a:ext uri="{FF2B5EF4-FFF2-40B4-BE49-F238E27FC236}">
                      <a16:creationId xmlns:a16="http://schemas.microsoft.com/office/drawing/2014/main" id="{65230AE9-A747-3088-B3DD-D2CED43334AE}"/>
                    </a:ext>
                  </a:extLst>
                </p:cNvPr>
                <p:cNvGraphicFramePr>
                  <a:graphicFrameLocks noChangeAspect="1"/>
                </p:cNvGraphicFramePr>
                <p:nvPr>
                  <p:extLst>
                    <p:ext uri="{D42A27DB-BD31-4B8C-83A1-F6EECF244321}">
                      <p14:modId xmlns:p14="http://schemas.microsoft.com/office/powerpoint/2010/main" val="1459353240"/>
                    </p:ext>
                  </p:extLst>
                </p:nvPr>
              </p:nvGraphicFramePr>
              <p:xfrm>
                <a:off x="9816891" y="2990852"/>
                <a:ext cx="1556977" cy="875799"/>
              </p:xfrm>
              <a:graphic>
                <a:graphicData uri="http://schemas.microsoft.com/office/powerpoint/2016/slidezoom">
                  <pslz:sldZm>
                    <pslz:sldZmObj sldId="295" cId="738687724">
                      <pslz:zmPr id="{8CB6DAB8-7D05-4DAF-81FE-2FABF5F3222D}" returnToParent="0" transitionDur="1000">
                        <p166:blipFill xmlns:p166="http://schemas.microsoft.com/office/powerpoint/2016/6/main">
                          <a:blip r:embed="rId10"/>
                          <a:stretch>
                            <a:fillRect/>
                          </a:stretch>
                        </p166:blipFill>
                        <p166:spPr xmlns:p166="http://schemas.microsoft.com/office/powerpoint/2016/6/main">
                          <a:xfrm>
                            <a:off x="0" y="0"/>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xmlns="" xmlns:pslz="http://schemas.microsoft.com/office/powerpoint/2016/slidezoom" id="{65230AE9-A747-3088-B3DD-D2CED43334AE}"/>
                    </a:ext>
                  </a:extLst>
                </p:cNvPr>
                <p:cNvPicPr>
                  <a:picLocks noGrp="1" noRot="1" noChangeAspect="1" noMove="1" noResize="1" noEditPoints="1" noAdjustHandles="1" noChangeArrowheads="1" noChangeShapeType="1"/>
                </p:cNvPicPr>
                <p:nvPr/>
              </p:nvPicPr>
              <p:blipFill>
                <a:blip r:embed="rId12" cstate="print"/>
                <a:stretch>
                  <a:fillRect/>
                </a:stretch>
              </p:blipFill>
              <p:spPr>
                <a:xfrm>
                  <a:off x="9816891" y="2990852"/>
                  <a:ext cx="1556977" cy="875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
          <p:nvSpPr>
            <p:cNvPr id="8" name="Rectangle 7">
              <a:extLst>
                <a:ext uri="{FF2B5EF4-FFF2-40B4-BE49-F238E27FC236}">
                  <a16:creationId xmlns:a16="http://schemas.microsoft.com/office/drawing/2014/main" xmlns="" id="{C78BFF21-0F23-0489-5865-40C63B837781}"/>
                </a:ext>
              </a:extLst>
            </p:cNvPr>
            <p:cNvSpPr>
              <a:spLocks noChangeArrowheads="1"/>
            </p:cNvSpPr>
            <p:nvPr/>
          </p:nvSpPr>
          <p:spPr bwMode="auto">
            <a:xfrm>
              <a:off x="8794413" y="4146100"/>
              <a:ext cx="38894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DEPLOYMENT DIAGRAM</a:t>
              </a:r>
            </a:p>
          </p:txBody>
        </p:sp>
      </p:grpSp>
      <mc:AlternateContent xmlns:mc="http://schemas.openxmlformats.org/markup-compatibility/2006">
        <mc:Choice xmlns:pslz="http://schemas.microsoft.com/office/powerpoint/2016/slidezoom" xmlns="" Requires="pslz">
          <p:graphicFrame>
            <p:nvGraphicFramePr>
              <p:cNvPr id="12" name="Slide Zoom 11">
                <a:extLst>
                  <a:ext uri="{FF2B5EF4-FFF2-40B4-BE49-F238E27FC236}">
                    <a16:creationId xmlns:a16="http://schemas.microsoft.com/office/drawing/2014/main" id="{CF98AFF7-0094-3338-8C52-BD58F7D82363}"/>
                  </a:ext>
                </a:extLst>
              </p:cNvPr>
              <p:cNvGraphicFramePr>
                <a:graphicFrameLocks noChangeAspect="1"/>
              </p:cNvGraphicFramePr>
              <p:nvPr>
                <p:extLst>
                  <p:ext uri="{D42A27DB-BD31-4B8C-83A1-F6EECF244321}">
                    <p14:modId xmlns:p14="http://schemas.microsoft.com/office/powerpoint/2010/main" val="1475323796"/>
                  </p:ext>
                </p:extLst>
              </p:nvPr>
            </p:nvGraphicFramePr>
            <p:xfrm>
              <a:off x="9816891" y="4653805"/>
              <a:ext cx="1556977" cy="875800"/>
            </p:xfrm>
            <a:graphic>
              <a:graphicData uri="http://schemas.microsoft.com/office/powerpoint/2016/slidezoom">
                <pslz:sldZm>
                  <pslz:sldZmObj sldId="297" cId="1853954393">
                    <pslz:zmPr id="{209718E7-D831-4558-A1BD-442772B2ED91}" returnToParent="0" transitionDur="1000">
                      <p166:blipFill xmlns:p166="http://schemas.microsoft.com/office/powerpoint/2016/6/main">
                        <a:blip r:embed="rId13"/>
                        <a:stretch>
                          <a:fillRect/>
                        </a:stretch>
                      </p166:blipFill>
                      <p166:spPr xmlns:p166="http://schemas.microsoft.com/office/powerpoint/2016/6/main">
                        <a:xfrm>
                          <a:off x="0" y="0"/>
                          <a:ext cx="1556977" cy="87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12" name="Slide Zoom 11">
                <a:hlinkClick r:id="rId14" action="ppaction://hlinksldjump"/>
                <a:extLst>
                  <a:ext uri="{FF2B5EF4-FFF2-40B4-BE49-F238E27FC236}">
                    <a16:creationId xmlns:a16="http://schemas.microsoft.com/office/drawing/2014/main" xmlns="" xmlns:pslz="http://schemas.microsoft.com/office/powerpoint/2016/slidezoom" id="{CF98AFF7-0094-3338-8C52-BD58F7D82363}"/>
                  </a:ext>
                </a:extLst>
              </p:cNvPr>
              <p:cNvPicPr>
                <a:picLocks noGrp="1" noRot="1" noChangeAspect="1" noMove="1" noResize="1" noEditPoints="1" noAdjustHandles="1" noChangeArrowheads="1" noChangeShapeType="1"/>
              </p:cNvPicPr>
              <p:nvPr/>
            </p:nvPicPr>
            <p:blipFill>
              <a:blip r:embed="rId15" cstate="print"/>
              <a:stretch>
                <a:fillRect/>
              </a:stretch>
            </p:blipFill>
            <p:spPr>
              <a:xfrm>
                <a:off x="9816891" y="4653805"/>
                <a:ext cx="1556977" cy="87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Tree>
    <p:extLst>
      <p:ext uri="{BB962C8B-B14F-4D97-AF65-F5344CB8AC3E}">
        <p14:creationId xmlns:p14="http://schemas.microsoft.com/office/powerpoint/2010/main" xmlns="" val="31940124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 description available.">
            <a:extLst>
              <a:ext uri="{FF2B5EF4-FFF2-40B4-BE49-F238E27FC236}">
                <a16:creationId xmlns:a16="http://schemas.microsoft.com/office/drawing/2014/main" xmlns="" id="{8BCDC456-799E-0A0E-15DF-CE8A5E134741}"/>
              </a:ext>
            </a:extLst>
          </p:cNvPr>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aturation sat="66000"/>
                    </a14:imgEffect>
                  </a14:imgLayer>
                </a14:imgProps>
              </a:ext>
              <a:ext uri="{28A0092B-C50C-407E-A947-70E740481C1C}">
                <a14:useLocalDpi xmlns:a14="http://schemas.microsoft.com/office/drawing/2010/main" xmlns="" val="0"/>
              </a:ext>
            </a:extLst>
          </a:blip>
          <a:srcRect/>
          <a:stretch>
            <a:fillRect/>
          </a:stretch>
        </p:blipFill>
        <p:spPr bwMode="auto">
          <a:xfrm>
            <a:off x="838200" y="385222"/>
            <a:ext cx="7120467" cy="608755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xmlns="" id="{EA07BA5A-CF70-569E-A263-8BA4E1D5D12B}"/>
              </a:ext>
            </a:extLst>
          </p:cNvPr>
          <p:cNvSpPr>
            <a:spLocks noGrp="1"/>
          </p:cNvSpPr>
          <p:nvPr>
            <p:ph type="sldNum" sz="quarter" idx="12"/>
          </p:nvPr>
        </p:nvSpPr>
        <p:spPr/>
        <p:txBody>
          <a:bodyPr/>
          <a:lstStyle/>
          <a:p>
            <a:fld id="{69EB9EDD-0BA9-49A5-8F40-557173ADF957}" type="slidenum">
              <a:rPr lang="en-US" sz="1800" smtClean="0"/>
              <a:pPr/>
              <a:t>12</a:t>
            </a:fld>
            <a:endParaRPr lang="en-US" dirty="0"/>
          </a:p>
        </p:txBody>
      </p:sp>
      <p:sp>
        <p:nvSpPr>
          <p:cNvPr id="2" name="Rectangle 1">
            <a:extLst>
              <a:ext uri="{FF2B5EF4-FFF2-40B4-BE49-F238E27FC236}">
                <a16:creationId xmlns:a16="http://schemas.microsoft.com/office/drawing/2014/main" xmlns="" id="{12BC93EA-5B5D-BF32-2216-E5F75E30428D}"/>
              </a:ext>
            </a:extLst>
          </p:cNvPr>
          <p:cNvSpPr>
            <a:spLocks noChangeArrowheads="1"/>
          </p:cNvSpPr>
          <p:nvPr/>
        </p:nvSpPr>
        <p:spPr bwMode="auto">
          <a:xfrm>
            <a:off x="6526822" y="3429000"/>
            <a:ext cx="4369168"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In this </a:t>
            </a:r>
            <a:r>
              <a:rPr lang="en-US" sz="2000" dirty="0">
                <a:solidFill>
                  <a:srgbClr val="FF0000"/>
                </a:solidFill>
              </a:rPr>
              <a:t>class diagram</a:t>
            </a:r>
            <a:r>
              <a:rPr lang="en-US" sz="2000" dirty="0"/>
              <a:t>, the main class is the </a:t>
            </a:r>
            <a:r>
              <a:rPr lang="en-US" sz="2000" dirty="0" err="1"/>
              <a:t>DisasterPrediction</a:t>
            </a:r>
            <a:r>
              <a:rPr lang="en-US" sz="2000" dirty="0"/>
              <a:t> class, which is responsible for predicting disasters, notifying the government and the public about disasters, and getting information about affected areas and disaster statistics.</a:t>
            </a:r>
          </a:p>
        </p:txBody>
      </p:sp>
    </p:spTree>
    <p:extLst>
      <p:ext uri="{BB962C8B-B14F-4D97-AF65-F5344CB8AC3E}">
        <p14:creationId xmlns:p14="http://schemas.microsoft.com/office/powerpoint/2010/main" xmlns="" val="6541592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o description available.">
            <a:extLst>
              <a:ext uri="{FF2B5EF4-FFF2-40B4-BE49-F238E27FC236}">
                <a16:creationId xmlns:a16="http://schemas.microsoft.com/office/drawing/2014/main" xmlns="" id="{9E286BB6-122B-A387-470E-6463DB87977F}"/>
              </a:ext>
            </a:extLst>
          </p:cNvPr>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aturation sat="200000"/>
                    </a14:imgEffect>
                  </a14:imgLayer>
                </a14:imgProps>
              </a:ext>
              <a:ext uri="{28A0092B-C50C-407E-A947-70E740481C1C}">
                <a14:useLocalDpi xmlns:a14="http://schemas.microsoft.com/office/drawing/2010/main" xmlns="" val="0"/>
              </a:ext>
            </a:extLst>
          </a:blip>
          <a:srcRect/>
          <a:stretch>
            <a:fillRect/>
          </a:stretch>
        </p:blipFill>
        <p:spPr bwMode="auto">
          <a:xfrm>
            <a:off x="158333" y="332024"/>
            <a:ext cx="7709760" cy="620688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xmlns="" id="{EA07BA5A-CF70-569E-A263-8BA4E1D5D12B}"/>
              </a:ext>
            </a:extLst>
          </p:cNvPr>
          <p:cNvSpPr>
            <a:spLocks noGrp="1"/>
          </p:cNvSpPr>
          <p:nvPr>
            <p:ph type="sldNum" sz="quarter" idx="12"/>
          </p:nvPr>
        </p:nvSpPr>
        <p:spPr/>
        <p:txBody>
          <a:bodyPr/>
          <a:lstStyle/>
          <a:p>
            <a:fld id="{69EB9EDD-0BA9-49A5-8F40-557173ADF957}" type="slidenum">
              <a:rPr lang="en-US" sz="1800" smtClean="0"/>
              <a:pPr/>
              <a:t>13</a:t>
            </a:fld>
            <a:endParaRPr lang="en-US" dirty="0"/>
          </a:p>
        </p:txBody>
      </p:sp>
      <p:sp>
        <p:nvSpPr>
          <p:cNvPr id="2" name="Rectangle 1">
            <a:extLst>
              <a:ext uri="{FF2B5EF4-FFF2-40B4-BE49-F238E27FC236}">
                <a16:creationId xmlns:a16="http://schemas.microsoft.com/office/drawing/2014/main" xmlns="" id="{12BC93EA-5B5D-BF32-2216-E5F75E30428D}"/>
              </a:ext>
            </a:extLst>
          </p:cNvPr>
          <p:cNvSpPr>
            <a:spLocks noChangeArrowheads="1"/>
          </p:cNvSpPr>
          <p:nvPr/>
        </p:nvSpPr>
        <p:spPr bwMode="auto">
          <a:xfrm>
            <a:off x="7644809" y="2613391"/>
            <a:ext cx="4455042"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This </a:t>
            </a:r>
            <a:r>
              <a:rPr lang="en-US" sz="2000" dirty="0">
                <a:solidFill>
                  <a:srgbClr val="FF0000"/>
                </a:solidFill>
              </a:rPr>
              <a:t>sequence diagram </a:t>
            </a:r>
            <a:r>
              <a:rPr lang="en-US" sz="2000" dirty="0"/>
              <a:t>provides an overview of how the User, </a:t>
            </a:r>
            <a:r>
              <a:rPr lang="en-US" sz="2000" dirty="0" err="1"/>
              <a:t>WebApplication</a:t>
            </a:r>
            <a:r>
              <a:rPr lang="en-US" sz="2000" dirty="0"/>
              <a:t>, </a:t>
            </a:r>
            <a:r>
              <a:rPr lang="en-US" sz="2000" dirty="0" err="1"/>
              <a:t>WeatherAPI</a:t>
            </a:r>
            <a:r>
              <a:rPr lang="en-US" sz="2000" dirty="0"/>
              <a:t> and </a:t>
            </a:r>
            <a:r>
              <a:rPr lang="en-US" sz="2000" dirty="0" err="1"/>
              <a:t>DisasterAPI</a:t>
            </a:r>
            <a:r>
              <a:rPr lang="en-US" sz="2000" dirty="0"/>
              <a:t> classes interact to predict disasters, report information, and receive donations.</a:t>
            </a:r>
          </a:p>
        </p:txBody>
      </p:sp>
    </p:spTree>
    <p:extLst>
      <p:ext uri="{BB962C8B-B14F-4D97-AF65-F5344CB8AC3E}">
        <p14:creationId xmlns:p14="http://schemas.microsoft.com/office/powerpoint/2010/main" xmlns="" val="42112675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o description available.">
            <a:extLst>
              <a:ext uri="{FF2B5EF4-FFF2-40B4-BE49-F238E27FC236}">
                <a16:creationId xmlns:a16="http://schemas.microsoft.com/office/drawing/2014/main" xmlns="" id="{5AF72CAA-ADFF-5FD4-A2AA-A9A97703C3ED}"/>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7667"/>
          <a:stretch/>
        </p:blipFill>
        <p:spPr bwMode="auto">
          <a:xfrm>
            <a:off x="894990" y="992866"/>
            <a:ext cx="6781800" cy="525046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xmlns="" id="{EA07BA5A-CF70-569E-A263-8BA4E1D5D12B}"/>
              </a:ext>
            </a:extLst>
          </p:cNvPr>
          <p:cNvSpPr>
            <a:spLocks noGrp="1"/>
          </p:cNvSpPr>
          <p:nvPr>
            <p:ph type="sldNum" sz="quarter" idx="12"/>
          </p:nvPr>
        </p:nvSpPr>
        <p:spPr/>
        <p:txBody>
          <a:bodyPr/>
          <a:lstStyle/>
          <a:p>
            <a:fld id="{69EB9EDD-0BA9-49A5-8F40-557173ADF957}" type="slidenum">
              <a:rPr lang="en-US" sz="1800" smtClean="0"/>
              <a:pPr/>
              <a:t>14</a:t>
            </a:fld>
            <a:endParaRPr lang="en-US" dirty="0"/>
          </a:p>
        </p:txBody>
      </p:sp>
      <p:sp>
        <p:nvSpPr>
          <p:cNvPr id="2" name="Rectangle 1">
            <a:extLst>
              <a:ext uri="{FF2B5EF4-FFF2-40B4-BE49-F238E27FC236}">
                <a16:creationId xmlns:a16="http://schemas.microsoft.com/office/drawing/2014/main" xmlns="" id="{12BC93EA-5B5D-BF32-2216-E5F75E30428D}"/>
              </a:ext>
            </a:extLst>
          </p:cNvPr>
          <p:cNvSpPr>
            <a:spLocks noChangeArrowheads="1"/>
          </p:cNvSpPr>
          <p:nvPr/>
        </p:nvSpPr>
        <p:spPr bwMode="auto">
          <a:xfrm>
            <a:off x="6959066" y="992866"/>
            <a:ext cx="4241667"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This </a:t>
            </a:r>
            <a:r>
              <a:rPr lang="en-US" sz="2000" dirty="0">
                <a:solidFill>
                  <a:srgbClr val="FF0000"/>
                </a:solidFill>
              </a:rPr>
              <a:t>activity diagram </a:t>
            </a:r>
            <a:r>
              <a:rPr lang="en-US" sz="2000" dirty="0"/>
              <a:t>provides an overview of the steps involved in the storm and flood prediction and donation receiving system and the various tasks and processes that take place to manage disasters and support affected communities.</a:t>
            </a:r>
          </a:p>
        </p:txBody>
      </p:sp>
    </p:spTree>
    <p:extLst>
      <p:ext uri="{BB962C8B-B14F-4D97-AF65-F5344CB8AC3E}">
        <p14:creationId xmlns:p14="http://schemas.microsoft.com/office/powerpoint/2010/main" xmlns="" val="73868772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vector programmer working in flat style">
            <a:extLst>
              <a:ext uri="{FF2B5EF4-FFF2-40B4-BE49-F238E27FC236}">
                <a16:creationId xmlns:a16="http://schemas.microsoft.com/office/drawing/2014/main" xmlns="" id="{A24C2A7E-A038-CD6A-13FD-9B769657702A}"/>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9386"/>
          <a:stretch/>
        </p:blipFill>
        <p:spPr bwMode="auto">
          <a:xfrm>
            <a:off x="-6013500" y="955830"/>
            <a:ext cx="5962650" cy="5402974"/>
          </a:xfrm>
          <a:prstGeom prst="rect">
            <a:avLst/>
          </a:prstGeom>
          <a:noFill/>
          <a:extLst>
            <a:ext uri="{909E8E84-426E-40DD-AFC4-6F175D3DCCD1}">
              <a14:hiddenFill xmlns:a14="http://schemas.microsoft.com/office/drawing/2010/main" xmlns="">
                <a:solidFill>
                  <a:srgbClr val="FFFFFF"/>
                </a:solidFill>
              </a14:hiddenFill>
            </a:ext>
          </a:extLst>
        </p:spPr>
      </p:pic>
      <p:pic>
        <p:nvPicPr>
          <p:cNvPr id="6146" name="Picture 2" descr="No description available.">
            <a:extLst>
              <a:ext uri="{FF2B5EF4-FFF2-40B4-BE49-F238E27FC236}">
                <a16:creationId xmlns:a16="http://schemas.microsoft.com/office/drawing/2014/main" xmlns="" id="{774C66B7-0B34-9283-E229-1113B742F9D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3142" y="293877"/>
            <a:ext cx="5772400" cy="627024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xmlns="" id="{EA07BA5A-CF70-569E-A263-8BA4E1D5D12B}"/>
              </a:ext>
            </a:extLst>
          </p:cNvPr>
          <p:cNvSpPr>
            <a:spLocks noGrp="1"/>
          </p:cNvSpPr>
          <p:nvPr>
            <p:ph type="sldNum" sz="quarter" idx="12"/>
          </p:nvPr>
        </p:nvSpPr>
        <p:spPr/>
        <p:txBody>
          <a:bodyPr/>
          <a:lstStyle/>
          <a:p>
            <a:fld id="{69EB9EDD-0BA9-49A5-8F40-557173ADF957}" type="slidenum">
              <a:rPr lang="en-US" sz="1800" smtClean="0"/>
              <a:pPr/>
              <a:t>15</a:t>
            </a:fld>
            <a:endParaRPr lang="en-US" dirty="0"/>
          </a:p>
        </p:txBody>
      </p:sp>
      <p:sp>
        <p:nvSpPr>
          <p:cNvPr id="2" name="Rectangle 1">
            <a:extLst>
              <a:ext uri="{FF2B5EF4-FFF2-40B4-BE49-F238E27FC236}">
                <a16:creationId xmlns:a16="http://schemas.microsoft.com/office/drawing/2014/main" xmlns="" id="{12BC93EA-5B5D-BF32-2216-E5F75E30428D}"/>
              </a:ext>
            </a:extLst>
          </p:cNvPr>
          <p:cNvSpPr>
            <a:spLocks noChangeArrowheads="1"/>
          </p:cNvSpPr>
          <p:nvPr/>
        </p:nvSpPr>
        <p:spPr bwMode="auto">
          <a:xfrm>
            <a:off x="6959066" y="2305615"/>
            <a:ext cx="4241667"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This </a:t>
            </a:r>
            <a:r>
              <a:rPr lang="en-US" sz="2000" dirty="0">
                <a:solidFill>
                  <a:srgbClr val="FF0000"/>
                </a:solidFill>
              </a:rPr>
              <a:t>deployment diagram </a:t>
            </a:r>
            <a:r>
              <a:rPr lang="en-US" sz="2000" dirty="0"/>
              <a:t>shows that the web servers host the code for web applications and process user requests. The web application's database is housed on the database server.</a:t>
            </a:r>
          </a:p>
        </p:txBody>
      </p:sp>
    </p:spTree>
    <p:extLst>
      <p:ext uri="{BB962C8B-B14F-4D97-AF65-F5344CB8AC3E}">
        <p14:creationId xmlns:p14="http://schemas.microsoft.com/office/powerpoint/2010/main" xmlns="" val="18539543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ee vector hand drawn flat design rpa illustration">
            <a:extLst>
              <a:ext uri="{FF2B5EF4-FFF2-40B4-BE49-F238E27FC236}">
                <a16:creationId xmlns:a16="http://schemas.microsoft.com/office/drawing/2014/main" xmlns="" id="{9AD66C0C-BA91-0C6C-F64E-39288E2445B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85134" y="1088971"/>
            <a:ext cx="5085134" cy="5085134"/>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Free vector programmer working in flat style">
            <a:extLst>
              <a:ext uri="{FF2B5EF4-FFF2-40B4-BE49-F238E27FC236}">
                <a16:creationId xmlns:a16="http://schemas.microsoft.com/office/drawing/2014/main" xmlns="" id="{39D418A3-BE11-0AF3-205B-04147B4F4467}"/>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9386"/>
          <a:stretch/>
        </p:blipFill>
        <p:spPr bwMode="auto">
          <a:xfrm>
            <a:off x="473951" y="955830"/>
            <a:ext cx="5962650" cy="54029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IMPLEMENTATION</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6096000" y="2027268"/>
            <a:ext cx="60498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1">
              <a:buFont typeface="Wingdings" panose="05000000000000000000" pitchFamily="2" charset="2"/>
              <a:buChar char="Ø"/>
            </a:pPr>
            <a:r>
              <a:rPr lang="en-US" sz="2000" dirty="0"/>
              <a:t>Front End: HTML, CSS, JavaScript</a:t>
            </a:r>
          </a:p>
          <a:p>
            <a:pPr lvl="1">
              <a:buFont typeface="Wingdings" panose="05000000000000000000" pitchFamily="2" charset="2"/>
              <a:buChar char="Ø"/>
            </a:pPr>
            <a:r>
              <a:rPr lang="en-US" sz="2000" dirty="0"/>
              <a:t>Backend: Python(Flask)</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6096000" y="162327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Tools used</a:t>
            </a:r>
          </a:p>
        </p:txBody>
      </p:sp>
    </p:spTree>
    <p:extLst>
      <p:ext uri="{BB962C8B-B14F-4D97-AF65-F5344CB8AC3E}">
        <p14:creationId xmlns:p14="http://schemas.microsoft.com/office/powerpoint/2010/main" xmlns="" val="32484766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vector hand drawn flat design rpa illustration">
            <a:extLst>
              <a:ext uri="{FF2B5EF4-FFF2-40B4-BE49-F238E27FC236}">
                <a16:creationId xmlns:a16="http://schemas.microsoft.com/office/drawing/2014/main" xmlns="" id="{ED6D1119-B019-86DA-C714-181DDC689F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7295" y="1088971"/>
            <a:ext cx="5085134" cy="5085134"/>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Free vector programmer working in flat style">
            <a:extLst>
              <a:ext uri="{FF2B5EF4-FFF2-40B4-BE49-F238E27FC236}">
                <a16:creationId xmlns:a16="http://schemas.microsoft.com/office/drawing/2014/main" xmlns="" id="{39D418A3-BE11-0AF3-205B-04147B4F4467}"/>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9386"/>
          <a:stretch/>
        </p:blipFill>
        <p:spPr bwMode="auto">
          <a:xfrm>
            <a:off x="-5989692" y="955830"/>
            <a:ext cx="5962650" cy="54029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IMPLEMENTATION</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6955046" y="2118360"/>
            <a:ext cx="4459713" cy="3755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marL="457200" lvl="1" indent="0" algn="just"/>
            <a:r>
              <a:rPr lang="en-US" sz="2000" dirty="0"/>
              <a:t>Linear regression can be expressed mathematically as: </a:t>
            </a:r>
          </a:p>
          <a:p>
            <a:pPr marL="457200" lvl="1" indent="0" algn="just"/>
            <a:endParaRPr lang="en-US" sz="2000" dirty="0"/>
          </a:p>
          <a:p>
            <a:pPr marL="457200" lvl="1" indent="0" algn="just"/>
            <a:r>
              <a:rPr lang="en-US" sz="2000" dirty="0"/>
              <a:t>y= β0+ β 1x+ ε </a:t>
            </a:r>
          </a:p>
          <a:p>
            <a:pPr marL="457200" lvl="1" indent="0" algn="just"/>
            <a:endParaRPr lang="en-US" sz="2000" dirty="0"/>
          </a:p>
          <a:p>
            <a:pPr marL="457200" lvl="1" indent="0" algn="just"/>
            <a:r>
              <a:rPr lang="en-US" sz="2000" dirty="0"/>
              <a:t>Here, </a:t>
            </a:r>
          </a:p>
          <a:p>
            <a:pPr marL="457200" lvl="1" indent="0" algn="just"/>
            <a:r>
              <a:rPr lang="en-US" sz="2000" dirty="0"/>
              <a:t>•	Y= Dependent Variable  </a:t>
            </a:r>
          </a:p>
          <a:p>
            <a:pPr marL="457200" lvl="1" indent="0" algn="just"/>
            <a:r>
              <a:rPr lang="en-US" sz="2000" dirty="0"/>
              <a:t>•	X= Independent Variable  </a:t>
            </a:r>
          </a:p>
          <a:p>
            <a:pPr marL="457200" lvl="1" indent="0" algn="just"/>
            <a:r>
              <a:rPr lang="en-US" sz="2000" dirty="0"/>
              <a:t>•	β 0= intercept of the line  </a:t>
            </a:r>
          </a:p>
          <a:p>
            <a:pPr marL="457200" lvl="1" indent="0" algn="just"/>
            <a:r>
              <a:rPr lang="en-US" sz="2000" dirty="0"/>
              <a:t>•	β1 = Linear regression              	coefficient (slope of the line) </a:t>
            </a:r>
          </a:p>
          <a:p>
            <a:pPr marL="457200" lvl="1" indent="0" algn="just"/>
            <a:r>
              <a:rPr lang="en-US" sz="2000" dirty="0"/>
              <a:t>•	ε = random error </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7115065" y="168423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Linear Regression Algorithm</a:t>
            </a:r>
          </a:p>
        </p:txBody>
      </p:sp>
    </p:spTree>
    <p:extLst>
      <p:ext uri="{BB962C8B-B14F-4D97-AF65-F5344CB8AC3E}">
        <p14:creationId xmlns:p14="http://schemas.microsoft.com/office/powerpoint/2010/main" xmlns="" val="19949344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programmer working in flat style">
            <a:extLst>
              <a:ext uri="{FF2B5EF4-FFF2-40B4-BE49-F238E27FC236}">
                <a16:creationId xmlns:a16="http://schemas.microsoft.com/office/drawing/2014/main" xmlns="" id="{39D418A3-BE11-0AF3-205B-04147B4F4467}"/>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9386"/>
          <a:stretch/>
        </p:blipFill>
        <p:spPr bwMode="auto">
          <a:xfrm>
            <a:off x="-5989692" y="955830"/>
            <a:ext cx="5962650" cy="54029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IMPLEMENTATION</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6955047" y="2446368"/>
            <a:ext cx="4429234"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1" algn="just">
              <a:buFont typeface="Wingdings" panose="05000000000000000000" pitchFamily="2" charset="2"/>
              <a:buChar char="Ø"/>
            </a:pPr>
            <a:r>
              <a:rPr lang="en-US" sz="2000" dirty="0"/>
              <a:t>Fetching historical weather data</a:t>
            </a:r>
          </a:p>
          <a:p>
            <a:pPr lvl="1" algn="just">
              <a:buFont typeface="Wingdings" panose="05000000000000000000" pitchFamily="2" charset="2"/>
              <a:buChar char="Ø"/>
            </a:pPr>
            <a:r>
              <a:rPr lang="en-US" sz="2000" dirty="0"/>
              <a:t>Preprocessing weather data</a:t>
            </a:r>
          </a:p>
          <a:p>
            <a:pPr lvl="1" algn="just">
              <a:buFont typeface="Wingdings" panose="05000000000000000000" pitchFamily="2" charset="2"/>
              <a:buChar char="Ø"/>
            </a:pPr>
            <a:r>
              <a:rPr lang="en-US" sz="2000" dirty="0"/>
              <a:t>Training a linear regression model</a:t>
            </a:r>
          </a:p>
          <a:p>
            <a:pPr lvl="1" algn="just">
              <a:buFont typeface="Wingdings" panose="05000000000000000000" pitchFamily="2" charset="2"/>
              <a:buChar char="Ø"/>
            </a:pPr>
            <a:r>
              <a:rPr lang="en-US" sz="2000" dirty="0"/>
              <a:t>Defining an weather API</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7115065" y="204237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Important module</a:t>
            </a:r>
          </a:p>
        </p:txBody>
      </p:sp>
      <p:pic>
        <p:nvPicPr>
          <p:cNvPr id="2050" name="Picture 2" descr="No description available.">
            <a:extLst>
              <a:ext uri="{FF2B5EF4-FFF2-40B4-BE49-F238E27FC236}">
                <a16:creationId xmlns:a16="http://schemas.microsoft.com/office/drawing/2014/main" xmlns="" id="{B1D1D637-B3B6-B98A-51F3-6BC2B2D0193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94694" y="1532765"/>
            <a:ext cx="5440362" cy="4474084"/>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ree vector hand drawn flat design rpa illustration">
            <a:extLst>
              <a:ext uri="{FF2B5EF4-FFF2-40B4-BE49-F238E27FC236}">
                <a16:creationId xmlns:a16="http://schemas.microsoft.com/office/drawing/2014/main" xmlns="" id="{F365B552-7F8D-379C-DFD9-96959709627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97098" y="1088971"/>
            <a:ext cx="5085134" cy="50851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950777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o description available.">
            <a:extLst>
              <a:ext uri="{FF2B5EF4-FFF2-40B4-BE49-F238E27FC236}">
                <a16:creationId xmlns:a16="http://schemas.microsoft.com/office/drawing/2014/main" xmlns="" id="{33BEC895-E8C9-276D-CBC0-D52FE693D40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85606" y="1532765"/>
            <a:ext cx="5440362" cy="4474084"/>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Free vector decision making abstract concept   illustration. problem solving skill, leadership, decision-making framework, tree analysis, rational approach, business management">
            <a:extLst>
              <a:ext uri="{FF2B5EF4-FFF2-40B4-BE49-F238E27FC236}">
                <a16:creationId xmlns:a16="http://schemas.microsoft.com/office/drawing/2014/main" xmlns="" id="{0855D8B5-DE16-4290-01A7-683A8619CCE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479550" y="1277915"/>
            <a:ext cx="5397324" cy="539732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7" y="451920"/>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IMPLEMENTATION</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6970033" y="2442481"/>
            <a:ext cx="4429234"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marL="457200" lvl="1" indent="0" algn="just"/>
            <a:r>
              <a:rPr lang="en-US" sz="2000" dirty="0"/>
              <a:t>Unit testing is an important aspect of software development that ensures individual units or components of the software are functioning correctly. Here are some examples of unit tests for our system:</a:t>
            </a:r>
          </a:p>
          <a:p>
            <a:pPr marL="457200" lvl="1" indent="0" algn="just"/>
            <a:endParaRPr lang="en-US" sz="2000" dirty="0"/>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7115065" y="204237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Unit Testing</a:t>
            </a:r>
          </a:p>
        </p:txBody>
      </p:sp>
      <p:graphicFrame>
        <p:nvGraphicFramePr>
          <p:cNvPr id="5" name="Table 4">
            <a:extLst>
              <a:ext uri="{FF2B5EF4-FFF2-40B4-BE49-F238E27FC236}">
                <a16:creationId xmlns:a16="http://schemas.microsoft.com/office/drawing/2014/main" xmlns="" id="{61D7722E-C565-10DB-89DA-A60CA7D29936}"/>
              </a:ext>
            </a:extLst>
          </p:cNvPr>
          <p:cNvGraphicFramePr>
            <a:graphicFrameLocks noGrp="1"/>
          </p:cNvGraphicFramePr>
          <p:nvPr>
            <p:extLst>
              <p:ext uri="{D42A27DB-BD31-4B8C-83A1-F6EECF244321}">
                <p14:modId xmlns:p14="http://schemas.microsoft.com/office/powerpoint/2010/main" xmlns="" val="1512774154"/>
              </p:ext>
            </p:extLst>
          </p:nvPr>
        </p:nvGraphicFramePr>
        <p:xfrm>
          <a:off x="891433" y="2042371"/>
          <a:ext cx="5937250" cy="3291840"/>
        </p:xfrm>
        <a:graphic>
          <a:graphicData uri="http://schemas.openxmlformats.org/drawingml/2006/table">
            <a:tbl>
              <a:tblPr firstRow="1" firstCol="1" bandRow="1">
                <a:tableStyleId>{5C22544A-7EE6-4342-B048-85BDC9FD1C3A}</a:tableStyleId>
              </a:tblPr>
              <a:tblGrid>
                <a:gridCol w="1844040">
                  <a:extLst>
                    <a:ext uri="{9D8B030D-6E8A-4147-A177-3AD203B41FA5}">
                      <a16:colId xmlns:a16="http://schemas.microsoft.com/office/drawing/2014/main" xmlns="" val="1092233974"/>
                    </a:ext>
                  </a:extLst>
                </a:gridCol>
                <a:gridCol w="1367790">
                  <a:extLst>
                    <a:ext uri="{9D8B030D-6E8A-4147-A177-3AD203B41FA5}">
                      <a16:colId xmlns:a16="http://schemas.microsoft.com/office/drawing/2014/main" xmlns="" val="2846411156"/>
                    </a:ext>
                  </a:extLst>
                </a:gridCol>
                <a:gridCol w="1330325">
                  <a:extLst>
                    <a:ext uri="{9D8B030D-6E8A-4147-A177-3AD203B41FA5}">
                      <a16:colId xmlns:a16="http://schemas.microsoft.com/office/drawing/2014/main" xmlns="" val="2910039648"/>
                    </a:ext>
                  </a:extLst>
                </a:gridCol>
                <a:gridCol w="1395095">
                  <a:extLst>
                    <a:ext uri="{9D8B030D-6E8A-4147-A177-3AD203B41FA5}">
                      <a16:colId xmlns:a16="http://schemas.microsoft.com/office/drawing/2014/main" xmlns="" val="1453965644"/>
                    </a:ext>
                  </a:extLst>
                </a:gridCol>
              </a:tblGrid>
              <a:tr h="0">
                <a:tc>
                  <a:txBody>
                    <a:bodyPr/>
                    <a:lstStyle/>
                    <a:p>
                      <a:pPr marL="0" marR="0" algn="just">
                        <a:lnSpc>
                          <a:spcPct val="150000"/>
                        </a:lnSpc>
                        <a:spcBef>
                          <a:spcPts val="0"/>
                        </a:spcBef>
                        <a:spcAft>
                          <a:spcPts val="0"/>
                        </a:spcAft>
                      </a:pPr>
                      <a:r>
                        <a:rPr lang="en-US" sz="1200">
                          <a:effectLst/>
                        </a:rPr>
                        <a:t>Test Case 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Test Data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Expected 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Test 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182518952"/>
                  </a:ext>
                </a:extLst>
              </a:tr>
              <a:tr h="0">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Alert data: </a:t>
                      </a:r>
                    </a:p>
                    <a:p>
                      <a:pPr marL="45720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"type": "storm", "wind speed": 90, "location": "Nepal"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Valid Alert 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Valid Alert status was found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44753408"/>
                  </a:ext>
                </a:extLst>
              </a:tr>
              <a:tr h="0">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Alert rules: </a:t>
                      </a:r>
                    </a:p>
                    <a:p>
                      <a:pPr marL="45720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"type": "storm", "wind speed":"&gt;80"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Valid Alert 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Valid Alert status was found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81584526"/>
                  </a:ext>
                </a:extLst>
              </a:tr>
              <a:tr h="0">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Alert metadata: </a:t>
                      </a:r>
                    </a:p>
                    <a:p>
                      <a:pPr marL="45720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"source": "Nepal Meteorological Department", "timestamp": "2023-05-06T13:00:00Z"</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Valid Alert 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Valid Alert status was found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60805451"/>
                  </a:ext>
                </a:extLst>
              </a:tr>
            </a:tbl>
          </a:graphicData>
        </a:graphic>
      </p:graphicFrame>
      <p:sp>
        <p:nvSpPr>
          <p:cNvPr id="8" name="Rectangle 7">
            <a:extLst>
              <a:ext uri="{FF2B5EF4-FFF2-40B4-BE49-F238E27FC236}">
                <a16:creationId xmlns:a16="http://schemas.microsoft.com/office/drawing/2014/main" xmlns="" id="{C4747CFC-00E5-ADD7-BD26-6F3F019E674B}"/>
              </a:ext>
            </a:extLst>
          </p:cNvPr>
          <p:cNvSpPr>
            <a:spLocks noChangeArrowheads="1"/>
          </p:cNvSpPr>
          <p:nvPr/>
        </p:nvSpPr>
        <p:spPr bwMode="auto">
          <a:xfrm>
            <a:off x="1645441" y="5237398"/>
            <a:ext cx="44292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marL="457200" lvl="1" indent="0" algn="just"/>
            <a:r>
              <a:rPr lang="en-US" sz="2000" dirty="0"/>
              <a:t>Test Case for Valid Alert Status</a:t>
            </a:r>
          </a:p>
        </p:txBody>
      </p:sp>
    </p:spTree>
    <p:extLst>
      <p:ext uri="{BB962C8B-B14F-4D97-AF65-F5344CB8AC3E}">
        <p14:creationId xmlns:p14="http://schemas.microsoft.com/office/powerpoint/2010/main" xmlns="" val="2172285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2B01C751-68DC-C127-BDA2-26DB85A0DB15}"/>
              </a:ext>
            </a:extLst>
          </p:cNvPr>
          <p:cNvSpPr/>
          <p:nvPr/>
        </p:nvSpPr>
        <p:spPr>
          <a:xfrm>
            <a:off x="0" y="0"/>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F21CB6C1-1323-5E65-0BA0-D9F398B2F7A1}"/>
              </a:ext>
            </a:extLst>
          </p:cNvPr>
          <p:cNvSpPr/>
          <p:nvPr/>
        </p:nvSpPr>
        <p:spPr>
          <a:xfrm>
            <a:off x="3169921" y="502920"/>
            <a:ext cx="5852160" cy="585216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Rectangle 7">
            <a:extLst>
              <a:ext uri="{FF2B5EF4-FFF2-40B4-BE49-F238E27FC236}">
                <a16:creationId xmlns:a16="http://schemas.microsoft.com/office/drawing/2014/main" xmlns="" id="{2E21D28F-0996-92F9-2B72-27B0B5FDACBE}"/>
              </a:ext>
            </a:extLst>
          </p:cNvPr>
          <p:cNvSpPr>
            <a:spLocks noChangeArrowheads="1"/>
          </p:cNvSpPr>
          <p:nvPr/>
        </p:nvSpPr>
        <p:spPr bwMode="auto">
          <a:xfrm>
            <a:off x="3169921" y="2717061"/>
            <a:ext cx="5852160" cy="1192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5400" b="1" dirty="0">
                <a:solidFill>
                  <a:schemeClr val="bg1"/>
                </a:solidFill>
                <a:latin typeface="Raleway" panose="020B0503030101060003" pitchFamily="34" charset="0"/>
              </a:rPr>
              <a:t>BET ON BETTER</a:t>
            </a:r>
          </a:p>
        </p:txBody>
      </p:sp>
    </p:spTree>
    <p:extLst>
      <p:ext uri="{BB962C8B-B14F-4D97-AF65-F5344CB8AC3E}">
        <p14:creationId xmlns:p14="http://schemas.microsoft.com/office/powerpoint/2010/main" xmlns="" val="38992970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IMPLEMENTATION</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6955047" y="2442481"/>
            <a:ext cx="4429234"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1" algn="just">
              <a:buFont typeface="Wingdings" panose="05000000000000000000" pitchFamily="2" charset="2"/>
              <a:buChar char="Ø"/>
            </a:pPr>
            <a:r>
              <a:rPr lang="en-US" sz="2000" dirty="0"/>
              <a:t>Fetching historical weather data</a:t>
            </a:r>
          </a:p>
          <a:p>
            <a:pPr lvl="1" algn="just">
              <a:buFont typeface="Wingdings" panose="05000000000000000000" pitchFamily="2" charset="2"/>
              <a:buChar char="Ø"/>
            </a:pPr>
            <a:r>
              <a:rPr lang="en-US" sz="2000" dirty="0"/>
              <a:t>Preprocessing weather data</a:t>
            </a:r>
          </a:p>
          <a:p>
            <a:pPr lvl="1" algn="just">
              <a:buFont typeface="Wingdings" panose="05000000000000000000" pitchFamily="2" charset="2"/>
              <a:buChar char="Ø"/>
            </a:pPr>
            <a:r>
              <a:rPr lang="en-US" sz="2000" dirty="0"/>
              <a:t>Training a linear regression model</a:t>
            </a:r>
          </a:p>
          <a:p>
            <a:pPr lvl="1" algn="just">
              <a:buFont typeface="Wingdings" panose="05000000000000000000" pitchFamily="2" charset="2"/>
              <a:buChar char="Ø"/>
            </a:pPr>
            <a:r>
              <a:rPr lang="en-US" sz="2000" dirty="0"/>
              <a:t>Defining an weather API</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7115065" y="204237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Integration Testing</a:t>
            </a:r>
          </a:p>
        </p:txBody>
      </p:sp>
      <p:graphicFrame>
        <p:nvGraphicFramePr>
          <p:cNvPr id="3" name="Table 2">
            <a:extLst>
              <a:ext uri="{FF2B5EF4-FFF2-40B4-BE49-F238E27FC236}">
                <a16:creationId xmlns:a16="http://schemas.microsoft.com/office/drawing/2014/main" xmlns="" id="{33CEEE75-BBCC-E348-1E4D-FCE751201C8B}"/>
              </a:ext>
            </a:extLst>
          </p:cNvPr>
          <p:cNvGraphicFramePr>
            <a:graphicFrameLocks noGrp="1"/>
          </p:cNvGraphicFramePr>
          <p:nvPr>
            <p:extLst>
              <p:ext uri="{D42A27DB-BD31-4B8C-83A1-F6EECF244321}">
                <p14:modId xmlns:p14="http://schemas.microsoft.com/office/powerpoint/2010/main" xmlns="" val="1042201551"/>
              </p:ext>
            </p:extLst>
          </p:nvPr>
        </p:nvGraphicFramePr>
        <p:xfrm>
          <a:off x="1486145" y="1518387"/>
          <a:ext cx="5530466" cy="4093459"/>
        </p:xfrm>
        <a:graphic>
          <a:graphicData uri="http://schemas.openxmlformats.org/drawingml/2006/table">
            <a:tbl>
              <a:tblPr firstRow="1" firstCol="1" bandRow="1">
                <a:tableStyleId>{5C22544A-7EE6-4342-B048-85BDC9FD1C3A}</a:tableStyleId>
              </a:tblPr>
              <a:tblGrid>
                <a:gridCol w="1382321">
                  <a:extLst>
                    <a:ext uri="{9D8B030D-6E8A-4147-A177-3AD203B41FA5}">
                      <a16:colId xmlns:a16="http://schemas.microsoft.com/office/drawing/2014/main" xmlns="" val="3262345377"/>
                    </a:ext>
                  </a:extLst>
                </a:gridCol>
                <a:gridCol w="1382912">
                  <a:extLst>
                    <a:ext uri="{9D8B030D-6E8A-4147-A177-3AD203B41FA5}">
                      <a16:colId xmlns:a16="http://schemas.microsoft.com/office/drawing/2014/main" xmlns="" val="4108955106"/>
                    </a:ext>
                  </a:extLst>
                </a:gridCol>
                <a:gridCol w="1382321">
                  <a:extLst>
                    <a:ext uri="{9D8B030D-6E8A-4147-A177-3AD203B41FA5}">
                      <a16:colId xmlns:a16="http://schemas.microsoft.com/office/drawing/2014/main" xmlns="" val="3433703716"/>
                    </a:ext>
                  </a:extLst>
                </a:gridCol>
                <a:gridCol w="1382912">
                  <a:extLst>
                    <a:ext uri="{9D8B030D-6E8A-4147-A177-3AD203B41FA5}">
                      <a16:colId xmlns:a16="http://schemas.microsoft.com/office/drawing/2014/main" xmlns="" val="3249666283"/>
                    </a:ext>
                  </a:extLst>
                </a:gridCol>
              </a:tblGrid>
              <a:tr h="286842">
                <a:tc>
                  <a:txBody>
                    <a:bodyPr/>
                    <a:lstStyle/>
                    <a:p>
                      <a:pPr marL="0" marR="0" algn="just">
                        <a:lnSpc>
                          <a:spcPct val="150000"/>
                        </a:lnSpc>
                        <a:spcBef>
                          <a:spcPts val="0"/>
                        </a:spcBef>
                        <a:spcAft>
                          <a:spcPts val="0"/>
                        </a:spcAft>
                      </a:pPr>
                      <a:r>
                        <a:rPr lang="en-US" sz="1000" dirty="0">
                          <a:effectLst/>
                        </a:rPr>
                        <a:t>Test Case Description</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Test Data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Expected Result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Test Result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extLst>
                  <a:ext uri="{0D108BD9-81ED-4DB2-BD59-A6C34878D82A}">
                    <a16:rowId xmlns:a16="http://schemas.microsoft.com/office/drawing/2014/main" xmlns="" val="1382939570"/>
                  </a:ext>
                </a:extLst>
              </a:tr>
              <a:tr h="591977">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000" dirty="0">
                          <a:effectLst/>
                        </a:rPr>
                        <a:t>Alert data: </a:t>
                      </a:r>
                    </a:p>
                    <a:p>
                      <a:pPr marL="457200" marR="0" algn="just">
                        <a:lnSpc>
                          <a:spcPct val="150000"/>
                        </a:lnSpc>
                        <a:spcBef>
                          <a:spcPts val="0"/>
                        </a:spcBef>
                        <a:spcAft>
                          <a:spcPts val="0"/>
                        </a:spcAft>
                      </a:pPr>
                      <a:r>
                        <a:rPr lang="en-US" sz="1000" dirty="0">
                          <a:effectLst/>
                        </a:rPr>
                        <a:t> </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"type": "storm", "severity": "High", "location": "Nepal"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nSpc>
                          <a:spcPct val="107000"/>
                        </a:lnSpc>
                        <a:spcBef>
                          <a:spcPts val="0"/>
                        </a:spcBef>
                        <a:spcAft>
                          <a:spcPts val="0"/>
                        </a:spcAft>
                      </a:pPr>
                      <a:r>
                        <a:rPr lang="en-US" sz="1000" dirty="0" smtClean="0">
                          <a:effectLst/>
                          <a:latin typeface="+mn-lt"/>
                          <a:ea typeface="+mn-ea"/>
                          <a:cs typeface="+mn-cs"/>
                        </a:rPr>
                        <a:t>Display</a:t>
                      </a:r>
                      <a:r>
                        <a:rPr lang="en-US" sz="1000" baseline="0" dirty="0" smtClean="0">
                          <a:effectLst/>
                          <a:latin typeface="+mn-lt"/>
                          <a:ea typeface="+mn-ea"/>
                          <a:cs typeface="+mn-cs"/>
                        </a:rPr>
                        <a:t> the information about the chances of storm or not.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nSpc>
                          <a:spcPct val="107000"/>
                        </a:lnSpc>
                        <a:spcBef>
                          <a:spcPts val="0"/>
                        </a:spcBef>
                        <a:spcAft>
                          <a:spcPts val="0"/>
                        </a:spcAft>
                      </a:pPr>
                      <a:r>
                        <a:rPr lang="en-US" sz="1000" dirty="0" smtClean="0">
                          <a:effectLst/>
                          <a:latin typeface="+mn-lt"/>
                          <a:ea typeface="+mn-ea"/>
                          <a:cs typeface="+mn-cs"/>
                        </a:rPr>
                        <a:t>Display</a:t>
                      </a:r>
                      <a:r>
                        <a:rPr lang="en-US" sz="1000" baseline="0" dirty="0" smtClean="0">
                          <a:effectLst/>
                          <a:latin typeface="+mn-lt"/>
                          <a:ea typeface="+mn-ea"/>
                          <a:cs typeface="+mn-cs"/>
                        </a:rPr>
                        <a:t> the result.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extLst>
                  <a:ext uri="{0D108BD9-81ED-4DB2-BD59-A6C34878D82A}">
                    <a16:rowId xmlns:a16="http://schemas.microsoft.com/office/drawing/2014/main" xmlns="" val="2062567327"/>
                  </a:ext>
                </a:extLst>
              </a:tr>
              <a:tr h="749091">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000">
                          <a:effectLst/>
                        </a:rPr>
                        <a:t>Alert rules: </a:t>
                      </a:r>
                    </a:p>
                    <a:p>
                      <a:pPr marL="457200" marR="0" algn="just">
                        <a:lnSpc>
                          <a:spcPct val="150000"/>
                        </a:lnSpc>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"type": "storm", "severity": "&gt;Medium"</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nSpc>
                          <a:spcPct val="107000"/>
                        </a:lnSpc>
                        <a:spcBef>
                          <a:spcPts val="0"/>
                        </a:spcBef>
                        <a:spcAft>
                          <a:spcPts val="0"/>
                        </a:spcAft>
                      </a:pPr>
                      <a:r>
                        <a:rPr lang="en-US" sz="1000" dirty="0" smtClean="0">
                          <a:effectLst/>
                          <a:latin typeface="+mn-lt"/>
                          <a:ea typeface="+mn-ea"/>
                          <a:cs typeface="+mn-cs"/>
                        </a:rPr>
                        <a:t>Display</a:t>
                      </a:r>
                      <a:r>
                        <a:rPr lang="en-US" sz="1000" baseline="0" dirty="0" smtClean="0">
                          <a:effectLst/>
                          <a:latin typeface="+mn-lt"/>
                          <a:ea typeface="+mn-ea"/>
                          <a:cs typeface="+mn-cs"/>
                        </a:rPr>
                        <a:t> the information about the chances of storm or not.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dirty="0" smtClean="0">
                          <a:effectLst/>
                        </a:rPr>
                        <a:t>Display the result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extLst>
                  <a:ext uri="{0D108BD9-81ED-4DB2-BD59-A6C34878D82A}">
                    <a16:rowId xmlns:a16="http://schemas.microsoft.com/office/drawing/2014/main" xmlns="" val="2551089537"/>
                  </a:ext>
                </a:extLst>
              </a:tr>
              <a:tr h="1779749">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000">
                          <a:effectLst/>
                        </a:rPr>
                        <a:t>Alert metadata: </a:t>
                      </a:r>
                    </a:p>
                    <a:p>
                      <a:pPr marL="457200" marR="0" algn="just">
                        <a:lnSpc>
                          <a:spcPct val="150000"/>
                        </a:lnSpc>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r>
                        <a:rPr lang="en-US" sz="1000">
                          <a:effectLst/>
                        </a:rPr>
                        <a:t>"source": "Nepal Meteorological Department", "timestamp": "2023-05-06T16:30:00Z"</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pPr marL="0" marR="0" algn="just">
                        <a:lnSpc>
                          <a:spcPct val="15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extLst>
                  <a:ext uri="{0D108BD9-81ED-4DB2-BD59-A6C34878D82A}">
                    <a16:rowId xmlns:a16="http://schemas.microsoft.com/office/drawing/2014/main" xmlns="" val="1598054942"/>
                  </a:ext>
                </a:extLst>
              </a:tr>
              <a:tr h="591977">
                <a:tc>
                  <a:txBody>
                    <a:bodyPr/>
                    <a:lstStyle/>
                    <a:p>
                      <a:pPr marL="342900" marR="0" lvl="0" indent="-342900" algn="just">
                        <a:lnSpc>
                          <a:spcPct val="150000"/>
                        </a:lnSpc>
                        <a:spcBef>
                          <a:spcPts val="0"/>
                        </a:spcBef>
                        <a:spcAft>
                          <a:spcPts val="0"/>
                        </a:spcAft>
                        <a:buFont typeface="Symbol" panose="05050102010706020507" pitchFamily="18" charset="2"/>
                        <a:buNone/>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120" marR="59120" marT="0" marB="0"/>
                </a:tc>
                <a:tc>
                  <a:txBody>
                    <a:bodyPr/>
                    <a:lstStyle/>
                    <a:p>
                      <a:endParaRPr lang="en-US" dirty="0"/>
                    </a:p>
                  </a:txBody>
                  <a:tcPr marL="59120" marR="59120" marT="0" marB="0"/>
                </a:tc>
                <a:tc>
                  <a:txBody>
                    <a:bodyPr/>
                    <a:lstStyle/>
                    <a:p>
                      <a:endParaRPr lang="en-US" dirty="0"/>
                    </a:p>
                  </a:txBody>
                  <a:tcPr marL="59120" marR="59120" marT="0" marB="0"/>
                </a:tc>
                <a:tc>
                  <a:txBody>
                    <a:bodyPr/>
                    <a:lstStyle/>
                    <a:p>
                      <a:endParaRPr lang="en-US" dirty="0"/>
                    </a:p>
                  </a:txBody>
                  <a:tcPr marL="59120" marR="59120" marT="0" marB="0"/>
                </a:tc>
                <a:extLst>
                  <a:ext uri="{0D108BD9-81ED-4DB2-BD59-A6C34878D82A}">
                    <a16:rowId xmlns:a16="http://schemas.microsoft.com/office/drawing/2014/main" xmlns="" val="725446924"/>
                  </a:ext>
                </a:extLst>
              </a:tr>
            </a:tbl>
          </a:graphicData>
        </a:graphic>
      </p:graphicFrame>
      <p:sp>
        <p:nvSpPr>
          <p:cNvPr id="5" name="TextBox 4">
            <a:extLst>
              <a:ext uri="{FF2B5EF4-FFF2-40B4-BE49-F238E27FC236}">
                <a16:creationId xmlns:a16="http://schemas.microsoft.com/office/drawing/2014/main" xmlns="" id="{2D7AD061-D520-50B5-2BAE-FF4FCE4F5884}"/>
              </a:ext>
            </a:extLst>
          </p:cNvPr>
          <p:cNvSpPr txBox="1"/>
          <p:nvPr/>
        </p:nvSpPr>
        <p:spPr>
          <a:xfrm>
            <a:off x="811986" y="5900504"/>
            <a:ext cx="6722669" cy="369332"/>
          </a:xfrm>
          <a:prstGeom prst="rect">
            <a:avLst/>
          </a:prstGeom>
          <a:noFill/>
        </p:spPr>
        <p:txBody>
          <a:bodyPr wrap="square">
            <a:spAutoFit/>
          </a:bodyPr>
          <a:lstStyle/>
          <a:p>
            <a:pPr marL="457200" lvl="1" indent="0" algn="just"/>
            <a:r>
              <a:rPr lang="en-US" sz="1800" dirty="0"/>
              <a:t>Test Case for </a:t>
            </a:r>
            <a:r>
              <a:rPr lang="en-US" dirty="0"/>
              <a:t>Alert validation and Notification Integration System</a:t>
            </a:r>
            <a:endParaRPr lang="en-US" sz="1800" dirty="0"/>
          </a:p>
        </p:txBody>
      </p:sp>
    </p:spTree>
    <p:extLst>
      <p:ext uri="{BB962C8B-B14F-4D97-AF65-F5344CB8AC3E}">
        <p14:creationId xmlns:p14="http://schemas.microsoft.com/office/powerpoint/2010/main" xmlns="" val="21120207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vector decision making abstract concept   illustration. problem solving skill, leadership, decision-making framework, tree analysis, rational approach, business management">
            <a:extLst>
              <a:ext uri="{FF2B5EF4-FFF2-40B4-BE49-F238E27FC236}">
                <a16:creationId xmlns:a16="http://schemas.microsoft.com/office/drawing/2014/main" xmlns="" id="{E00ACD52-238A-9AA5-9760-EA43C8DA183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8676" y="1277915"/>
            <a:ext cx="5397324" cy="539732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928687"/>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CONCLUSION AND FINAL ENHANCEMENTS</a:t>
            </a:r>
          </a:p>
        </p:txBody>
      </p:sp>
      <p:sp>
        <p:nvSpPr>
          <p:cNvPr id="3" name="Rectangle 2">
            <a:extLst>
              <a:ext uri="{FF2B5EF4-FFF2-40B4-BE49-F238E27FC236}">
                <a16:creationId xmlns:a16="http://schemas.microsoft.com/office/drawing/2014/main" xmlns="" id="{81349A45-06E0-5D90-E0CC-75FB8417B371}"/>
              </a:ext>
            </a:extLst>
          </p:cNvPr>
          <p:cNvSpPr>
            <a:spLocks noChangeArrowheads="1"/>
          </p:cNvSpPr>
          <p:nvPr/>
        </p:nvSpPr>
        <p:spPr bwMode="auto">
          <a:xfrm>
            <a:off x="6096000" y="2442481"/>
            <a:ext cx="4429234"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1" algn="just">
              <a:buFont typeface="Wingdings" panose="05000000000000000000" pitchFamily="2" charset="2"/>
              <a:buChar char="Ø"/>
            </a:pPr>
            <a:r>
              <a:rPr lang="en-US" sz="2000" dirty="0"/>
              <a:t>A system that is able to make prediction of the upcoming natural disasters such as floods and storms.</a:t>
            </a:r>
          </a:p>
        </p:txBody>
      </p:sp>
      <p:sp>
        <p:nvSpPr>
          <p:cNvPr id="6" name="Rectangle 7">
            <a:extLst>
              <a:ext uri="{FF2B5EF4-FFF2-40B4-BE49-F238E27FC236}">
                <a16:creationId xmlns:a16="http://schemas.microsoft.com/office/drawing/2014/main" xmlns="" id="{BF1ACFC7-569E-70A8-605C-C0B6E3DED5C9}"/>
              </a:ext>
            </a:extLst>
          </p:cNvPr>
          <p:cNvSpPr>
            <a:spLocks noChangeArrowheads="1"/>
          </p:cNvSpPr>
          <p:nvPr/>
        </p:nvSpPr>
        <p:spPr bwMode="auto">
          <a:xfrm>
            <a:off x="6256018" y="2042371"/>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Final Outcome</a:t>
            </a:r>
          </a:p>
        </p:txBody>
      </p:sp>
      <p:sp>
        <p:nvSpPr>
          <p:cNvPr id="7" name="Rectangle 6">
            <a:extLst>
              <a:ext uri="{FF2B5EF4-FFF2-40B4-BE49-F238E27FC236}">
                <a16:creationId xmlns:a16="http://schemas.microsoft.com/office/drawing/2014/main" xmlns="" id="{3FDFCA15-2A87-8035-C484-C47AA589755C}"/>
              </a:ext>
            </a:extLst>
          </p:cNvPr>
          <p:cNvSpPr>
            <a:spLocks noChangeArrowheads="1"/>
          </p:cNvSpPr>
          <p:nvPr/>
        </p:nvSpPr>
        <p:spPr bwMode="auto">
          <a:xfrm>
            <a:off x="6096000" y="4515258"/>
            <a:ext cx="44292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lvl="1" algn="just">
              <a:buFont typeface="Wingdings" panose="05000000000000000000" pitchFamily="2" charset="2"/>
              <a:buChar char="Ø"/>
            </a:pPr>
            <a:r>
              <a:rPr lang="en-US" sz="2000" dirty="0"/>
              <a:t>The system has limited feature set of predicting storms </a:t>
            </a:r>
            <a:r>
              <a:rPr lang="en-US" sz="2000" dirty="0" smtClean="0"/>
              <a:t>only</a:t>
            </a:r>
            <a:r>
              <a:rPr lang="en-US" sz="2000" dirty="0"/>
              <a:t>.</a:t>
            </a:r>
          </a:p>
        </p:txBody>
      </p:sp>
      <p:sp>
        <p:nvSpPr>
          <p:cNvPr id="8" name="Rectangle 7">
            <a:extLst>
              <a:ext uri="{FF2B5EF4-FFF2-40B4-BE49-F238E27FC236}">
                <a16:creationId xmlns:a16="http://schemas.microsoft.com/office/drawing/2014/main" xmlns="" id="{70A61D62-629D-0943-3C05-1DA892BC4204}"/>
              </a:ext>
            </a:extLst>
          </p:cNvPr>
          <p:cNvSpPr>
            <a:spLocks noChangeArrowheads="1"/>
          </p:cNvSpPr>
          <p:nvPr/>
        </p:nvSpPr>
        <p:spPr bwMode="auto">
          <a:xfrm>
            <a:off x="6256018" y="4115148"/>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Limitations</a:t>
            </a:r>
          </a:p>
        </p:txBody>
      </p:sp>
    </p:spTree>
    <p:extLst>
      <p:ext uri="{BB962C8B-B14F-4D97-AF65-F5344CB8AC3E}">
        <p14:creationId xmlns:p14="http://schemas.microsoft.com/office/powerpoint/2010/main" xmlns="" val="4513399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ree vector hand drawn please illustration">
            <a:extLst>
              <a:ext uri="{FF2B5EF4-FFF2-40B4-BE49-F238E27FC236}">
                <a16:creationId xmlns:a16="http://schemas.microsoft.com/office/drawing/2014/main" xmlns="" id="{ECBA7069-C4CC-4B78-7783-B08B60343A2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258891" y="1363596"/>
            <a:ext cx="4300886" cy="430088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928687"/>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APPENDIX</a:t>
            </a:r>
          </a:p>
        </p:txBody>
      </p:sp>
      <p:sp>
        <p:nvSpPr>
          <p:cNvPr id="5" name="Rectangle 2">
            <a:extLst>
              <a:ext uri="{FF2B5EF4-FFF2-40B4-BE49-F238E27FC236}">
                <a16:creationId xmlns:a16="http://schemas.microsoft.com/office/drawing/2014/main" xmlns="" id="{D3A2F69B-41EB-A103-64B4-4CB10766CF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8">
            <a:extLst>
              <a:ext uri="{FF2B5EF4-FFF2-40B4-BE49-F238E27FC236}">
                <a16:creationId xmlns:a16="http://schemas.microsoft.com/office/drawing/2014/main" xmlns="" id="{56BC63F1-D638-E37F-8019-A9EB28EDE36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788" y="2319761"/>
            <a:ext cx="5291191" cy="24868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11" name="Rectangle 5">
            <a:extLst>
              <a:ext uri="{FF2B5EF4-FFF2-40B4-BE49-F238E27FC236}">
                <a16:creationId xmlns:a16="http://schemas.microsoft.com/office/drawing/2014/main" xmlns="" id="{EA2DE841-3692-CBCA-B6F3-F4CFD122017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8" name="Picture 10">
            <a:extLst>
              <a:ext uri="{FF2B5EF4-FFF2-40B4-BE49-F238E27FC236}">
                <a16:creationId xmlns:a16="http://schemas.microsoft.com/office/drawing/2014/main" xmlns="" id="{BBF4890C-E705-08B7-9E99-55C51F25A69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52242" y="2319761"/>
            <a:ext cx="5338764" cy="24868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13" name="Rectangle 3">
            <a:extLst>
              <a:ext uri="{FF2B5EF4-FFF2-40B4-BE49-F238E27FC236}">
                <a16:creationId xmlns:a16="http://schemas.microsoft.com/office/drawing/2014/main" xmlns="" id="{086585B1-24AB-054C-768F-A027DB11B590}"/>
              </a:ext>
            </a:extLst>
          </p:cNvPr>
          <p:cNvSpPr>
            <a:spLocks noChangeArrowheads="1"/>
          </p:cNvSpPr>
          <p:nvPr/>
        </p:nvSpPr>
        <p:spPr bwMode="auto">
          <a:xfrm>
            <a:off x="1958352" y="4976696"/>
            <a:ext cx="233050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a:t>
            </a:r>
            <a:r>
              <a:rPr kumimoji="0" lang="en-US" altLang="zh-CN" sz="1200" b="1" i="1"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igure: </a:t>
            </a:r>
            <a:r>
              <a:rPr kumimoji="0" lang="en-US" altLang="zh-CN" sz="1200" b="1" i="1" u="none" strike="noStrike" cap="none" normalizeH="0" baseline="0" dirty="0" bmk="_Toc134258489">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UI of Homepage</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xmlns="" id="{A31E854B-2B73-E8B0-4E7C-BA11FFD5216E}"/>
              </a:ext>
            </a:extLst>
          </p:cNvPr>
          <p:cNvSpPr>
            <a:spLocks noChangeArrowheads="1"/>
          </p:cNvSpPr>
          <p:nvPr/>
        </p:nvSpPr>
        <p:spPr bwMode="auto">
          <a:xfrm>
            <a:off x="7375025" y="4976696"/>
            <a:ext cx="255184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a:t>
            </a:r>
            <a:r>
              <a:rPr kumimoji="0" lang="en-US" altLang="zh-CN" sz="1200" b="1" i="1"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igure: UI of Info Page</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649000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fade">
                                      <p:cBhvr>
                                        <p:cTn id="7" dur="1000"/>
                                        <p:tgtEl>
                                          <p:spTgt spid="11265"/>
                                        </p:tgtEl>
                                      </p:cBhvr>
                                    </p:animEffect>
                                    <p:anim calcmode="lin" valueType="num">
                                      <p:cBhvr>
                                        <p:cTn id="8" dur="1000" fill="hold"/>
                                        <p:tgtEl>
                                          <p:spTgt spid="11265"/>
                                        </p:tgtEl>
                                        <p:attrNameLst>
                                          <p:attrName>ppt_x</p:attrName>
                                        </p:attrNameLst>
                                      </p:cBhvr>
                                      <p:tavLst>
                                        <p:tav tm="0">
                                          <p:val>
                                            <p:strVal val="#ppt_x"/>
                                          </p:val>
                                        </p:tav>
                                        <p:tav tm="100000">
                                          <p:val>
                                            <p:strVal val="#ppt_x"/>
                                          </p:val>
                                        </p:tav>
                                      </p:tavLst>
                                    </p:anim>
                                    <p:anim calcmode="lin" valueType="num">
                                      <p:cBhvr>
                                        <p:cTn id="9" dur="1000" fill="hold"/>
                                        <p:tgtEl>
                                          <p:spTgt spid="112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fade">
                                      <p:cBhvr>
                                        <p:cTn id="19" dur="1000"/>
                                        <p:tgtEl>
                                          <p:spTgt spid="11268"/>
                                        </p:tgtEl>
                                      </p:cBhvr>
                                    </p:animEffect>
                                    <p:anim calcmode="lin" valueType="num">
                                      <p:cBhvr>
                                        <p:cTn id="20" dur="1000" fill="hold"/>
                                        <p:tgtEl>
                                          <p:spTgt spid="11268"/>
                                        </p:tgtEl>
                                        <p:attrNameLst>
                                          <p:attrName>ppt_x</p:attrName>
                                        </p:attrNameLst>
                                      </p:cBhvr>
                                      <p:tavLst>
                                        <p:tav tm="0">
                                          <p:val>
                                            <p:strVal val="#ppt_x"/>
                                          </p:val>
                                        </p:tav>
                                        <p:tav tm="100000">
                                          <p:val>
                                            <p:strVal val="#ppt_x"/>
                                          </p:val>
                                        </p:tav>
                                      </p:tavLst>
                                    </p:anim>
                                    <p:anim calcmode="lin" valueType="num">
                                      <p:cBhvr>
                                        <p:cTn id="21" dur="1000" fill="hold"/>
                                        <p:tgtEl>
                                          <p:spTgt spid="1126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vector hand drawn please illustration">
            <a:extLst>
              <a:ext uri="{FF2B5EF4-FFF2-40B4-BE49-F238E27FC236}">
                <a16:creationId xmlns:a16="http://schemas.microsoft.com/office/drawing/2014/main" xmlns="" id="{57E31299-C308-ADB2-A16B-DD79FF83AF3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45557" y="1363596"/>
            <a:ext cx="4300886" cy="4300886"/>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Free vector woman choosing dates on calendar appointment booking">
            <a:extLst>
              <a:ext uri="{FF2B5EF4-FFF2-40B4-BE49-F238E27FC236}">
                <a16:creationId xmlns:a16="http://schemas.microsoft.com/office/drawing/2014/main" xmlns="" id="{92A75083-0DA6-FB25-A3C8-79A9174A641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69959" y="1507272"/>
            <a:ext cx="4969959" cy="496995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1118257"/>
            <a:ext cx="11057885" cy="507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r>
              <a:rPr lang="en-US" dirty="0">
                <a:solidFill>
                  <a:schemeClr val="tx1">
                    <a:lumMod val="95000"/>
                    <a:lumOff val="5000"/>
                  </a:schemeClr>
                </a:solidFill>
                <a:latin typeface="Raleway" panose="020B0503030101060003" pitchFamily="34" charset="0"/>
              </a:rPr>
              <a:t>THANK YOU!</a:t>
            </a: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endParaRPr lang="en-US" dirty="0">
              <a:solidFill>
                <a:schemeClr val="tx1">
                  <a:lumMod val="95000"/>
                  <a:lumOff val="5000"/>
                </a:schemeClr>
              </a:solidFill>
              <a:latin typeface="Raleway" panose="020B0503030101060003" pitchFamily="34" charset="0"/>
            </a:endParaRPr>
          </a:p>
          <a:p>
            <a:pPr algn="ctr" eaLnBrk="1" hangingPunct="1"/>
            <a:r>
              <a:rPr lang="en-US" dirty="0">
                <a:solidFill>
                  <a:schemeClr val="tx1">
                    <a:lumMod val="95000"/>
                    <a:lumOff val="5000"/>
                  </a:schemeClr>
                </a:solidFill>
                <a:latin typeface="Raleway" panose="020B0503030101060003" pitchFamily="34" charset="0"/>
              </a:rPr>
              <a:t>ANY QUERY?</a:t>
            </a:r>
          </a:p>
        </p:txBody>
      </p:sp>
      <p:pic>
        <p:nvPicPr>
          <p:cNvPr id="3" name="Picture 2" descr="Free vector decision making abstract concept   illustration. problem solving skill, leadership, decision-making framework, tree analysis, rational approach, business management">
            <a:extLst>
              <a:ext uri="{FF2B5EF4-FFF2-40B4-BE49-F238E27FC236}">
                <a16:creationId xmlns:a16="http://schemas.microsoft.com/office/drawing/2014/main" xmlns="" id="{ABF9393A-7658-8F22-BA1C-59B2845B7B75}"/>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97324" y="1277915"/>
            <a:ext cx="5397324" cy="53973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53265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574088" y="64261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PRESENTATION OUTLINE</a:t>
            </a:r>
          </a:p>
        </p:txBody>
      </p:sp>
      <p:cxnSp>
        <p:nvCxnSpPr>
          <p:cNvPr id="7" name="Straight Connector 6"/>
          <p:cNvCxnSpPr/>
          <p:nvPr/>
        </p:nvCxnSpPr>
        <p:spPr>
          <a:xfrm>
            <a:off x="6096000" y="2489982"/>
            <a:ext cx="0" cy="436801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xmlns="" id="{4F247201-BAE3-9959-029D-6851F467A5E7}"/>
              </a:ext>
            </a:extLst>
          </p:cNvPr>
          <p:cNvGrpSpPr/>
          <p:nvPr/>
        </p:nvGrpSpPr>
        <p:grpSpPr>
          <a:xfrm>
            <a:off x="5554392" y="1935984"/>
            <a:ext cx="5507503" cy="1146516"/>
            <a:chOff x="5554392" y="1935984"/>
            <a:chExt cx="5507503" cy="1146516"/>
          </a:xfrm>
        </p:grpSpPr>
        <p:grpSp>
          <p:nvGrpSpPr>
            <p:cNvPr id="8" name="Group 7"/>
            <p:cNvGrpSpPr/>
            <p:nvPr/>
          </p:nvGrpSpPr>
          <p:grpSpPr>
            <a:xfrm>
              <a:off x="5554392" y="1985220"/>
              <a:ext cx="1097280" cy="1097280"/>
              <a:chOff x="567056" y="1759856"/>
              <a:chExt cx="1083214" cy="1107996"/>
            </a:xfrm>
          </p:grpSpPr>
          <p:sp>
            <p:nvSpPr>
              <p:cNvPr id="9" name="Oval 8"/>
              <p:cNvSpPr/>
              <p:nvPr/>
            </p:nvSpPr>
            <p:spPr>
              <a:xfrm>
                <a:off x="567057" y="1759856"/>
                <a:ext cx="1083213" cy="110799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p:cNvSpPr>
                <a:spLocks noChangeArrowheads="1"/>
              </p:cNvSpPr>
              <p:nvPr/>
            </p:nvSpPr>
            <p:spPr bwMode="auto">
              <a:xfrm>
                <a:off x="567056" y="2035035"/>
                <a:ext cx="1083213" cy="45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1ST</a:t>
                </a:r>
              </a:p>
            </p:txBody>
          </p:sp>
        </p:grpSp>
        <p:sp>
          <p:nvSpPr>
            <p:cNvPr id="11" name="Rectangle 7"/>
            <p:cNvSpPr>
              <a:spLocks noChangeArrowheads="1"/>
            </p:cNvSpPr>
            <p:nvPr/>
          </p:nvSpPr>
          <p:spPr bwMode="auto">
            <a:xfrm>
              <a:off x="6756842" y="2364112"/>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BRIEFING ABOUT THE PROJECT REGARDING ITS OBJECTIVES, SCOPE AND LIMITATIONS</a:t>
              </a:r>
            </a:p>
          </p:txBody>
        </p:sp>
        <p:sp>
          <p:nvSpPr>
            <p:cNvPr id="12" name="Rectangle 7"/>
            <p:cNvSpPr>
              <a:spLocks noChangeArrowheads="1"/>
            </p:cNvSpPr>
            <p:nvPr/>
          </p:nvSpPr>
          <p:spPr bwMode="auto">
            <a:xfrm>
              <a:off x="6756842" y="1935984"/>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ABOUT PROJECT</a:t>
              </a:r>
            </a:p>
          </p:txBody>
        </p:sp>
      </p:grpSp>
      <p:grpSp>
        <p:nvGrpSpPr>
          <p:cNvPr id="29" name="Group 28">
            <a:extLst>
              <a:ext uri="{FF2B5EF4-FFF2-40B4-BE49-F238E27FC236}">
                <a16:creationId xmlns:a16="http://schemas.microsoft.com/office/drawing/2014/main" xmlns="" id="{09CA6956-FA0B-42E1-D8E4-0D1A917DD168}"/>
              </a:ext>
            </a:extLst>
          </p:cNvPr>
          <p:cNvGrpSpPr/>
          <p:nvPr/>
        </p:nvGrpSpPr>
        <p:grpSpPr>
          <a:xfrm>
            <a:off x="5537976" y="5131317"/>
            <a:ext cx="5523919" cy="1140465"/>
            <a:chOff x="5537976" y="5131317"/>
            <a:chExt cx="5523919" cy="1140465"/>
          </a:xfrm>
        </p:grpSpPr>
        <p:grpSp>
          <p:nvGrpSpPr>
            <p:cNvPr id="16" name="Group 15"/>
            <p:cNvGrpSpPr/>
            <p:nvPr/>
          </p:nvGrpSpPr>
          <p:grpSpPr>
            <a:xfrm>
              <a:off x="5537976" y="5174502"/>
              <a:ext cx="1097280" cy="1097280"/>
              <a:chOff x="567056" y="1759856"/>
              <a:chExt cx="1083214" cy="1107996"/>
            </a:xfrm>
          </p:grpSpPr>
          <p:sp>
            <p:nvSpPr>
              <p:cNvPr id="17" name="Oval 16"/>
              <p:cNvSpPr/>
              <p:nvPr/>
            </p:nvSpPr>
            <p:spPr>
              <a:xfrm>
                <a:off x="567057" y="1759856"/>
                <a:ext cx="1083213" cy="1107996"/>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7"/>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3RD</a:t>
                </a:r>
              </a:p>
            </p:txBody>
          </p:sp>
        </p:grpSp>
        <p:sp>
          <p:nvSpPr>
            <p:cNvPr id="19" name="Rectangle 7"/>
            <p:cNvSpPr>
              <a:spLocks noChangeArrowheads="1"/>
            </p:cNvSpPr>
            <p:nvPr/>
          </p:nvSpPr>
          <p:spPr bwMode="auto">
            <a:xfrm>
              <a:off x="6756842" y="5559445"/>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CLASS DIAGRAM, SEQUENCE DIAGRAM, ACTIVITY DIAGRAM</a:t>
              </a:r>
            </a:p>
          </p:txBody>
        </p:sp>
        <p:sp>
          <p:nvSpPr>
            <p:cNvPr id="20" name="Rectangle 7"/>
            <p:cNvSpPr>
              <a:spLocks noChangeArrowheads="1"/>
            </p:cNvSpPr>
            <p:nvPr/>
          </p:nvSpPr>
          <p:spPr bwMode="auto">
            <a:xfrm>
              <a:off x="6756842" y="5131317"/>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SYSTEM DESIGN</a:t>
              </a:r>
            </a:p>
          </p:txBody>
        </p:sp>
      </p:grpSp>
      <p:grpSp>
        <p:nvGrpSpPr>
          <p:cNvPr id="28" name="Group 27">
            <a:extLst>
              <a:ext uri="{FF2B5EF4-FFF2-40B4-BE49-F238E27FC236}">
                <a16:creationId xmlns:a16="http://schemas.microsoft.com/office/drawing/2014/main" xmlns="" id="{11F6C16A-CDEE-B2FE-DA9A-B9296C76A59E}"/>
              </a:ext>
            </a:extLst>
          </p:cNvPr>
          <p:cNvGrpSpPr/>
          <p:nvPr/>
        </p:nvGrpSpPr>
        <p:grpSpPr>
          <a:xfrm>
            <a:off x="1130106" y="3502122"/>
            <a:ext cx="5505151" cy="1175019"/>
            <a:chOff x="1130106" y="3502122"/>
            <a:chExt cx="5505151" cy="1175019"/>
          </a:xfrm>
        </p:grpSpPr>
        <p:grpSp>
          <p:nvGrpSpPr>
            <p:cNvPr id="13" name="Group 12"/>
            <p:cNvGrpSpPr/>
            <p:nvPr/>
          </p:nvGrpSpPr>
          <p:grpSpPr>
            <a:xfrm>
              <a:off x="5537977" y="3579861"/>
              <a:ext cx="1097280" cy="1097280"/>
              <a:chOff x="567056" y="1759856"/>
              <a:chExt cx="1083214" cy="1107996"/>
            </a:xfrm>
          </p:grpSpPr>
          <p:sp>
            <p:nvSpPr>
              <p:cNvPr id="14" name="Oval 13"/>
              <p:cNvSpPr/>
              <p:nvPr/>
            </p:nvSpPr>
            <p:spPr>
              <a:xfrm>
                <a:off x="567057" y="1759856"/>
                <a:ext cx="1083213" cy="1107996"/>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
              <p:cNvSpPr>
                <a:spLocks noChangeArrowheads="1"/>
              </p:cNvSpPr>
              <p:nvPr/>
            </p:nvSpPr>
            <p:spPr bwMode="auto">
              <a:xfrm>
                <a:off x="567056" y="2035035"/>
                <a:ext cx="1083213" cy="45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2ND</a:t>
                </a:r>
              </a:p>
            </p:txBody>
          </p:sp>
        </p:grpSp>
        <p:sp>
          <p:nvSpPr>
            <p:cNvPr id="21" name="Rectangle 7"/>
            <p:cNvSpPr>
              <a:spLocks noChangeArrowheads="1"/>
            </p:cNvSpPr>
            <p:nvPr/>
          </p:nvSpPr>
          <p:spPr bwMode="auto">
            <a:xfrm>
              <a:off x="1130106" y="3930250"/>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FUNCTIONAL REQUIREMENTS, DATA MODELING TECHNIQUE AND PROCESS MODELING</a:t>
              </a:r>
            </a:p>
          </p:txBody>
        </p:sp>
        <p:sp>
          <p:nvSpPr>
            <p:cNvPr id="22" name="Rectangle 7"/>
            <p:cNvSpPr>
              <a:spLocks noChangeArrowheads="1"/>
            </p:cNvSpPr>
            <p:nvPr/>
          </p:nvSpPr>
          <p:spPr bwMode="auto">
            <a:xfrm>
              <a:off x="1130106" y="350212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SYSTEM ANALYSIS</a:t>
              </a:r>
            </a:p>
          </p:txBody>
        </p:sp>
      </p:grpSp>
      <p:sp>
        <p:nvSpPr>
          <p:cNvPr id="2" name="Rectangle 1">
            <a:extLst>
              <a:ext uri="{FF2B5EF4-FFF2-40B4-BE49-F238E27FC236}">
                <a16:creationId xmlns:a16="http://schemas.microsoft.com/office/drawing/2014/main" xmlns="" id="{CA8C15AE-4C0B-3E7E-A39B-40FF8F40DF96}"/>
              </a:ext>
            </a:extLst>
          </p:cNvPr>
          <p:cNvSpPr/>
          <p:nvPr/>
        </p:nvSpPr>
        <p:spPr>
          <a:xfrm>
            <a:off x="-1" y="-6882553"/>
            <a:ext cx="12192001"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xmlns="" id="{08379407-BF6F-04CA-D3A5-E3B1066C64AF}"/>
              </a:ext>
            </a:extLst>
          </p:cNvPr>
          <p:cNvSpPr/>
          <p:nvPr/>
        </p:nvSpPr>
        <p:spPr>
          <a:xfrm>
            <a:off x="3169920" y="-6264107"/>
            <a:ext cx="5852160" cy="5852160"/>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7">
            <a:extLst>
              <a:ext uri="{FF2B5EF4-FFF2-40B4-BE49-F238E27FC236}">
                <a16:creationId xmlns:a16="http://schemas.microsoft.com/office/drawing/2014/main" xmlns="" id="{98F393F5-D2FA-C1EF-E0DE-D0AC42729197}"/>
              </a:ext>
            </a:extLst>
          </p:cNvPr>
          <p:cNvSpPr>
            <a:spLocks noChangeArrowheads="1"/>
          </p:cNvSpPr>
          <p:nvPr/>
        </p:nvSpPr>
        <p:spPr bwMode="auto">
          <a:xfrm>
            <a:off x="3169920" y="-4049966"/>
            <a:ext cx="5852160" cy="1192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5400" b="1" dirty="0">
                <a:solidFill>
                  <a:schemeClr val="bg1"/>
                </a:solidFill>
                <a:latin typeface="Raleway" panose="020B0503030101060003" pitchFamily="34" charset="0"/>
              </a:rPr>
              <a:t>BET ON BETTER</a:t>
            </a:r>
          </a:p>
        </p:txBody>
      </p:sp>
    </p:spTree>
    <p:extLst>
      <p:ext uri="{BB962C8B-B14F-4D97-AF65-F5344CB8AC3E}">
        <p14:creationId xmlns:p14="http://schemas.microsoft.com/office/powerpoint/2010/main" xmlns="" val="28233228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0"/>
            <a:ext cx="0" cy="68580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xmlns="" id="{9D150D99-D487-EF88-C8E8-87F11DFC519D}"/>
              </a:ext>
            </a:extLst>
          </p:cNvPr>
          <p:cNvGrpSpPr/>
          <p:nvPr/>
        </p:nvGrpSpPr>
        <p:grpSpPr>
          <a:xfrm>
            <a:off x="5554392" y="2739600"/>
            <a:ext cx="5507503" cy="1097280"/>
            <a:chOff x="5554392" y="2739600"/>
            <a:chExt cx="5507503" cy="1097280"/>
          </a:xfrm>
        </p:grpSpPr>
        <p:grpSp>
          <p:nvGrpSpPr>
            <p:cNvPr id="8" name="Group 7"/>
            <p:cNvGrpSpPr/>
            <p:nvPr/>
          </p:nvGrpSpPr>
          <p:grpSpPr>
            <a:xfrm>
              <a:off x="5554392" y="2739600"/>
              <a:ext cx="1097280" cy="1097280"/>
              <a:chOff x="567056" y="1759856"/>
              <a:chExt cx="1083214" cy="1107996"/>
            </a:xfrm>
          </p:grpSpPr>
          <p:sp>
            <p:nvSpPr>
              <p:cNvPr id="9" name="Oval 8"/>
              <p:cNvSpPr/>
              <p:nvPr/>
            </p:nvSpPr>
            <p:spPr>
              <a:xfrm>
                <a:off x="567057" y="1759856"/>
                <a:ext cx="1083213" cy="1107996"/>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5TH</a:t>
                </a:r>
              </a:p>
            </p:txBody>
          </p:sp>
        </p:grpSp>
        <p:sp>
          <p:nvSpPr>
            <p:cNvPr id="11" name="Rectangle 10"/>
            <p:cNvSpPr>
              <a:spLocks noChangeArrowheads="1"/>
            </p:cNvSpPr>
            <p:nvPr/>
          </p:nvSpPr>
          <p:spPr bwMode="auto">
            <a:xfrm>
              <a:off x="6756842" y="3381840"/>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RESULTS, LIMITATIONS, FUTURE ENHANCEMENTS</a:t>
              </a:r>
            </a:p>
          </p:txBody>
        </p:sp>
        <p:sp>
          <p:nvSpPr>
            <p:cNvPr id="12" name="Rectangle 7"/>
            <p:cNvSpPr>
              <a:spLocks noChangeArrowheads="1"/>
            </p:cNvSpPr>
            <p:nvPr/>
          </p:nvSpPr>
          <p:spPr bwMode="auto">
            <a:xfrm>
              <a:off x="6756842" y="2763522"/>
              <a:ext cx="430505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r>
                <a:rPr lang="en-US" sz="2000" dirty="0">
                  <a:solidFill>
                    <a:schemeClr val="tx1">
                      <a:lumMod val="95000"/>
                      <a:lumOff val="5000"/>
                    </a:schemeClr>
                  </a:solidFill>
                  <a:latin typeface="Raleway" panose="020B0503030101060003" pitchFamily="34" charset="0"/>
                </a:rPr>
                <a:t>CONCLUSION AND FUTURE ENHANCEMENTS</a:t>
              </a:r>
            </a:p>
          </p:txBody>
        </p:sp>
      </p:grpSp>
      <p:grpSp>
        <p:nvGrpSpPr>
          <p:cNvPr id="41" name="Group 40">
            <a:extLst>
              <a:ext uri="{FF2B5EF4-FFF2-40B4-BE49-F238E27FC236}">
                <a16:creationId xmlns:a16="http://schemas.microsoft.com/office/drawing/2014/main" xmlns="" id="{9AF4FF65-CD7C-E18B-6776-125A6BF677EB}"/>
              </a:ext>
            </a:extLst>
          </p:cNvPr>
          <p:cNvGrpSpPr/>
          <p:nvPr/>
        </p:nvGrpSpPr>
        <p:grpSpPr>
          <a:xfrm>
            <a:off x="1130106" y="4256502"/>
            <a:ext cx="5505151" cy="1175019"/>
            <a:chOff x="1130106" y="4256502"/>
            <a:chExt cx="5505151" cy="1175019"/>
          </a:xfrm>
        </p:grpSpPr>
        <p:grpSp>
          <p:nvGrpSpPr>
            <p:cNvPr id="13" name="Group 12"/>
            <p:cNvGrpSpPr/>
            <p:nvPr/>
          </p:nvGrpSpPr>
          <p:grpSpPr>
            <a:xfrm>
              <a:off x="5537977" y="4334241"/>
              <a:ext cx="1097280" cy="1097280"/>
              <a:chOff x="567056" y="1759856"/>
              <a:chExt cx="1083214" cy="1107996"/>
            </a:xfrm>
          </p:grpSpPr>
          <p:sp>
            <p:nvSpPr>
              <p:cNvPr id="14" name="Oval 13"/>
              <p:cNvSpPr/>
              <p:nvPr/>
            </p:nvSpPr>
            <p:spPr>
              <a:xfrm>
                <a:off x="567057" y="1759856"/>
                <a:ext cx="1083213" cy="1107996"/>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6TH</a:t>
                </a:r>
              </a:p>
            </p:txBody>
          </p:sp>
        </p:grpSp>
        <p:sp>
          <p:nvSpPr>
            <p:cNvPr id="21" name="Rectangle 7"/>
            <p:cNvSpPr>
              <a:spLocks noChangeArrowheads="1"/>
            </p:cNvSpPr>
            <p:nvPr/>
          </p:nvSpPr>
          <p:spPr bwMode="auto">
            <a:xfrm>
              <a:off x="1130106" y="4684630"/>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SNAPSHOTS AND SCREENSHOTS OF WORK</a:t>
              </a:r>
            </a:p>
          </p:txBody>
        </p:sp>
        <p:sp>
          <p:nvSpPr>
            <p:cNvPr id="22" name="Rectangle 7"/>
            <p:cNvSpPr>
              <a:spLocks noChangeArrowheads="1"/>
            </p:cNvSpPr>
            <p:nvPr/>
          </p:nvSpPr>
          <p:spPr bwMode="auto">
            <a:xfrm>
              <a:off x="1130106" y="425650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APPENDIX</a:t>
              </a:r>
            </a:p>
          </p:txBody>
        </p:sp>
      </p:grpSp>
      <p:grpSp>
        <p:nvGrpSpPr>
          <p:cNvPr id="39" name="Group 38">
            <a:extLst>
              <a:ext uri="{FF2B5EF4-FFF2-40B4-BE49-F238E27FC236}">
                <a16:creationId xmlns:a16="http://schemas.microsoft.com/office/drawing/2014/main" xmlns="" id="{3A779EEC-09FC-292E-BBBB-31AAB81AF746}"/>
              </a:ext>
            </a:extLst>
          </p:cNvPr>
          <p:cNvGrpSpPr/>
          <p:nvPr/>
        </p:nvGrpSpPr>
        <p:grpSpPr>
          <a:xfrm>
            <a:off x="1146521" y="1092012"/>
            <a:ext cx="5505151" cy="1175019"/>
            <a:chOff x="1146521" y="1092012"/>
            <a:chExt cx="5505151" cy="1175019"/>
          </a:xfrm>
        </p:grpSpPr>
        <p:grpSp>
          <p:nvGrpSpPr>
            <p:cNvPr id="23" name="Group 22"/>
            <p:cNvGrpSpPr/>
            <p:nvPr/>
          </p:nvGrpSpPr>
          <p:grpSpPr>
            <a:xfrm>
              <a:off x="5554392" y="1169751"/>
              <a:ext cx="1097280" cy="1097280"/>
              <a:chOff x="567056" y="1759856"/>
              <a:chExt cx="1083214" cy="1107996"/>
            </a:xfrm>
          </p:grpSpPr>
          <p:sp>
            <p:nvSpPr>
              <p:cNvPr id="24" name="Oval 23"/>
              <p:cNvSpPr/>
              <p:nvPr/>
            </p:nvSpPr>
            <p:spPr>
              <a:xfrm>
                <a:off x="567057" y="1759856"/>
                <a:ext cx="1083213" cy="110799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7"/>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4TH</a:t>
                </a:r>
              </a:p>
            </p:txBody>
          </p:sp>
        </p:grpSp>
        <p:sp>
          <p:nvSpPr>
            <p:cNvPr id="26" name="Rectangle 7"/>
            <p:cNvSpPr>
              <a:spLocks noChangeArrowheads="1"/>
            </p:cNvSpPr>
            <p:nvPr/>
          </p:nvSpPr>
          <p:spPr bwMode="auto">
            <a:xfrm>
              <a:off x="1146521" y="1520140"/>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TOOLS USED, MODULES AND TESTING</a:t>
              </a:r>
            </a:p>
          </p:txBody>
        </p:sp>
        <p:sp>
          <p:nvSpPr>
            <p:cNvPr id="27" name="Rectangle 7"/>
            <p:cNvSpPr>
              <a:spLocks noChangeArrowheads="1"/>
            </p:cNvSpPr>
            <p:nvPr/>
          </p:nvSpPr>
          <p:spPr bwMode="auto">
            <a:xfrm>
              <a:off x="1146521" y="109201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SYSTEM IMPLEMENTATION</a:t>
              </a:r>
            </a:p>
          </p:txBody>
        </p:sp>
      </p:grpSp>
      <p:pic>
        <p:nvPicPr>
          <p:cNvPr id="5" name="Picture 2" descr="Free vector innovation concept illustration">
            <a:extLst>
              <a:ext uri="{FF2B5EF4-FFF2-40B4-BE49-F238E27FC236}">
                <a16:creationId xmlns:a16="http://schemas.microsoft.com/office/drawing/2014/main" xmlns="" id="{FD381309-C1DB-F407-300F-E89091CFB94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0" y="1476254"/>
            <a:ext cx="4551680" cy="45516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2076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innovation concept illustration">
            <a:extLst>
              <a:ext uri="{FF2B5EF4-FFF2-40B4-BE49-F238E27FC236}">
                <a16:creationId xmlns:a16="http://schemas.microsoft.com/office/drawing/2014/main" xmlns="" id="{F3691EBD-76D1-DF02-6E0B-BB569C3458E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46240" y="1602441"/>
            <a:ext cx="4551680" cy="455168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928687"/>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ABOUT THE PROJECT</a:t>
            </a:r>
          </a:p>
        </p:txBody>
      </p:sp>
      <p:sp>
        <p:nvSpPr>
          <p:cNvPr id="3" name="Rectangle 7">
            <a:extLst>
              <a:ext uri="{FF2B5EF4-FFF2-40B4-BE49-F238E27FC236}">
                <a16:creationId xmlns:a16="http://schemas.microsoft.com/office/drawing/2014/main" xmlns="" id="{4E6E9232-6891-4DE2-DC15-924C875B6EFC}"/>
              </a:ext>
            </a:extLst>
          </p:cNvPr>
          <p:cNvSpPr>
            <a:spLocks noChangeArrowheads="1"/>
          </p:cNvSpPr>
          <p:nvPr/>
        </p:nvSpPr>
        <p:spPr bwMode="auto">
          <a:xfrm>
            <a:off x="1003938" y="2293231"/>
            <a:ext cx="5092062"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About Project</a:t>
            </a: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Predicts the upcoming storms and floods by analyzing real-time data</a:t>
            </a:r>
          </a:p>
          <a:p>
            <a:pPr lvl="1" algn="just">
              <a:buFont typeface="Wingdings" panose="05000000000000000000" pitchFamily="2" charset="2"/>
              <a:buChar char="Ø"/>
            </a:pPr>
            <a:endParaRPr lang="en-US" sz="2000" dirty="0">
              <a:solidFill>
                <a:schemeClr val="tx1">
                  <a:lumMod val="95000"/>
                  <a:lumOff val="5000"/>
                </a:schemeClr>
              </a:solidFill>
              <a:latin typeface="Raleway" panose="020B0503030101060003" pitchFamily="34" charset="0"/>
            </a:endParaRPr>
          </a:p>
          <a:p>
            <a:pPr algn="just"/>
            <a:r>
              <a:rPr lang="en-US" sz="2000" b="1" dirty="0">
                <a:solidFill>
                  <a:schemeClr val="tx1">
                    <a:lumMod val="95000"/>
                    <a:lumOff val="5000"/>
                  </a:schemeClr>
                </a:solidFill>
                <a:latin typeface="Raleway" panose="020B0503030101060003" pitchFamily="34" charset="0"/>
              </a:rPr>
              <a:t>Statement of Problem</a:t>
            </a: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Our country is prone to such disasters</a:t>
            </a: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No such efforts are made by the government</a:t>
            </a:r>
          </a:p>
        </p:txBody>
      </p:sp>
      <p:grpSp>
        <p:nvGrpSpPr>
          <p:cNvPr id="46" name="Group 45">
            <a:extLst>
              <a:ext uri="{FF2B5EF4-FFF2-40B4-BE49-F238E27FC236}">
                <a16:creationId xmlns:a16="http://schemas.microsoft.com/office/drawing/2014/main" xmlns="" id="{0C258417-229F-8C08-92D4-A3AB64DD375E}"/>
              </a:ext>
            </a:extLst>
          </p:cNvPr>
          <p:cNvGrpSpPr/>
          <p:nvPr/>
        </p:nvGrpSpPr>
        <p:grpSpPr>
          <a:xfrm>
            <a:off x="-9578091" y="0"/>
            <a:ext cx="9931789" cy="6858000"/>
            <a:chOff x="1130106" y="0"/>
            <a:chExt cx="9931789" cy="6858000"/>
          </a:xfrm>
        </p:grpSpPr>
        <p:cxnSp>
          <p:nvCxnSpPr>
            <p:cNvPr id="25" name="Straight Connector 24">
              <a:extLst>
                <a:ext uri="{FF2B5EF4-FFF2-40B4-BE49-F238E27FC236}">
                  <a16:creationId xmlns:a16="http://schemas.microsoft.com/office/drawing/2014/main" xmlns="" id="{0D7343DF-4B8C-FD3A-CB00-131E93EA31A6}"/>
                </a:ext>
              </a:extLst>
            </p:cNvPr>
            <p:cNvCxnSpPr/>
            <p:nvPr/>
          </p:nvCxnSpPr>
          <p:spPr>
            <a:xfrm>
              <a:off x="6096000" y="0"/>
              <a:ext cx="0" cy="68580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3204E02E-7BA4-02A5-4707-7EF0C9A65E72}"/>
                </a:ext>
              </a:extLst>
            </p:cNvPr>
            <p:cNvGrpSpPr/>
            <p:nvPr/>
          </p:nvGrpSpPr>
          <p:grpSpPr>
            <a:xfrm>
              <a:off x="5554392" y="1985220"/>
              <a:ext cx="1097280" cy="1097280"/>
              <a:chOff x="567056" y="1759856"/>
              <a:chExt cx="1083214" cy="1107996"/>
            </a:xfrm>
          </p:grpSpPr>
          <p:sp>
            <p:nvSpPr>
              <p:cNvPr id="27" name="Oval 26">
                <a:extLst>
                  <a:ext uri="{FF2B5EF4-FFF2-40B4-BE49-F238E27FC236}">
                    <a16:creationId xmlns:a16="http://schemas.microsoft.com/office/drawing/2014/main" xmlns="" id="{B48FD2CC-4177-159F-DF5C-FD99B9CC29A5}"/>
                  </a:ext>
                </a:extLst>
              </p:cNvPr>
              <p:cNvSpPr/>
              <p:nvPr/>
            </p:nvSpPr>
            <p:spPr>
              <a:xfrm>
                <a:off x="567057" y="1759856"/>
                <a:ext cx="1083213" cy="1107996"/>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7">
                <a:extLst>
                  <a:ext uri="{FF2B5EF4-FFF2-40B4-BE49-F238E27FC236}">
                    <a16:creationId xmlns:a16="http://schemas.microsoft.com/office/drawing/2014/main" xmlns="" id="{5DDA5909-A8FF-DBAF-40FB-9407EA32604A}"/>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5TH</a:t>
                </a:r>
              </a:p>
            </p:txBody>
          </p:sp>
        </p:grpSp>
        <p:sp>
          <p:nvSpPr>
            <p:cNvPr id="29" name="Rectangle 28">
              <a:extLst>
                <a:ext uri="{FF2B5EF4-FFF2-40B4-BE49-F238E27FC236}">
                  <a16:creationId xmlns:a16="http://schemas.microsoft.com/office/drawing/2014/main" xmlns="" id="{2DDF9AF0-EE0D-0317-A089-D9F86F173CEA}"/>
                </a:ext>
              </a:extLst>
            </p:cNvPr>
            <p:cNvSpPr>
              <a:spLocks noChangeArrowheads="1"/>
            </p:cNvSpPr>
            <p:nvPr/>
          </p:nvSpPr>
          <p:spPr bwMode="auto">
            <a:xfrm>
              <a:off x="6756842" y="2364112"/>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DETAILS ABOUT THE PLANNING AND SCHEDULING THROUGH GANTT CHART</a:t>
              </a:r>
            </a:p>
          </p:txBody>
        </p:sp>
        <p:sp>
          <p:nvSpPr>
            <p:cNvPr id="30" name="Rectangle 7">
              <a:extLst>
                <a:ext uri="{FF2B5EF4-FFF2-40B4-BE49-F238E27FC236}">
                  <a16:creationId xmlns:a16="http://schemas.microsoft.com/office/drawing/2014/main" xmlns="" id="{31C1BCD2-072D-0DDA-DAEC-357F2C823DCB}"/>
                </a:ext>
              </a:extLst>
            </p:cNvPr>
            <p:cNvSpPr>
              <a:spLocks noChangeArrowheads="1"/>
            </p:cNvSpPr>
            <p:nvPr/>
          </p:nvSpPr>
          <p:spPr bwMode="auto">
            <a:xfrm>
              <a:off x="6756842" y="1935984"/>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TIME SCHEDULING</a:t>
              </a:r>
            </a:p>
          </p:txBody>
        </p:sp>
        <p:grpSp>
          <p:nvGrpSpPr>
            <p:cNvPr id="31" name="Group 30">
              <a:extLst>
                <a:ext uri="{FF2B5EF4-FFF2-40B4-BE49-F238E27FC236}">
                  <a16:creationId xmlns:a16="http://schemas.microsoft.com/office/drawing/2014/main" xmlns="" id="{C15F863A-D20A-A0DA-B8B6-52C27BAA11D9}"/>
                </a:ext>
              </a:extLst>
            </p:cNvPr>
            <p:cNvGrpSpPr/>
            <p:nvPr/>
          </p:nvGrpSpPr>
          <p:grpSpPr>
            <a:xfrm>
              <a:off x="5537977" y="3579861"/>
              <a:ext cx="1097280" cy="1097280"/>
              <a:chOff x="567056" y="1759856"/>
              <a:chExt cx="1083214" cy="1107996"/>
            </a:xfrm>
          </p:grpSpPr>
          <p:sp>
            <p:nvSpPr>
              <p:cNvPr id="32" name="Oval 31">
                <a:extLst>
                  <a:ext uri="{FF2B5EF4-FFF2-40B4-BE49-F238E27FC236}">
                    <a16:creationId xmlns:a16="http://schemas.microsoft.com/office/drawing/2014/main" xmlns="" id="{BA1E16C9-E209-1865-D18B-66FBF1B6A173}"/>
                  </a:ext>
                </a:extLst>
              </p:cNvPr>
              <p:cNvSpPr/>
              <p:nvPr/>
            </p:nvSpPr>
            <p:spPr>
              <a:xfrm>
                <a:off x="567057" y="1759856"/>
                <a:ext cx="1083213" cy="1107996"/>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870C2CA4-DF38-6B57-D9F9-3F1765F231DD}"/>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6TH</a:t>
                </a:r>
              </a:p>
            </p:txBody>
          </p:sp>
        </p:grpSp>
        <p:grpSp>
          <p:nvGrpSpPr>
            <p:cNvPr id="34" name="Group 33">
              <a:extLst>
                <a:ext uri="{FF2B5EF4-FFF2-40B4-BE49-F238E27FC236}">
                  <a16:creationId xmlns:a16="http://schemas.microsoft.com/office/drawing/2014/main" xmlns="" id="{096DCBEF-DA53-6794-C1E5-8C868B09704E}"/>
                </a:ext>
              </a:extLst>
            </p:cNvPr>
            <p:cNvGrpSpPr/>
            <p:nvPr/>
          </p:nvGrpSpPr>
          <p:grpSpPr>
            <a:xfrm>
              <a:off x="5537976" y="5174502"/>
              <a:ext cx="1097280" cy="1097280"/>
              <a:chOff x="567056" y="1759856"/>
              <a:chExt cx="1083214" cy="1107996"/>
            </a:xfrm>
          </p:grpSpPr>
          <p:sp>
            <p:nvSpPr>
              <p:cNvPr id="35" name="Oval 34">
                <a:extLst>
                  <a:ext uri="{FF2B5EF4-FFF2-40B4-BE49-F238E27FC236}">
                    <a16:creationId xmlns:a16="http://schemas.microsoft.com/office/drawing/2014/main" xmlns="" id="{41E6FFB0-4046-4A3C-66DC-528BAB7FB2B1}"/>
                  </a:ext>
                </a:extLst>
              </p:cNvPr>
              <p:cNvSpPr/>
              <p:nvPr/>
            </p:nvSpPr>
            <p:spPr>
              <a:xfrm>
                <a:off x="567057" y="1759856"/>
                <a:ext cx="1083213" cy="110799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5041B0B-AD09-5E06-7E8A-087D95B1DC06}"/>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7TH</a:t>
                </a:r>
              </a:p>
            </p:txBody>
          </p:sp>
        </p:grpSp>
        <p:sp>
          <p:nvSpPr>
            <p:cNvPr id="37" name="Rectangle 7">
              <a:extLst>
                <a:ext uri="{FF2B5EF4-FFF2-40B4-BE49-F238E27FC236}">
                  <a16:creationId xmlns:a16="http://schemas.microsoft.com/office/drawing/2014/main" xmlns="" id="{C77F0ECE-A818-F643-A003-BE3BED67582F}"/>
                </a:ext>
              </a:extLst>
            </p:cNvPr>
            <p:cNvSpPr>
              <a:spLocks noChangeArrowheads="1"/>
            </p:cNvSpPr>
            <p:nvPr/>
          </p:nvSpPr>
          <p:spPr bwMode="auto">
            <a:xfrm>
              <a:off x="6756842" y="5559445"/>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THANK YOU</a:t>
              </a:r>
            </a:p>
          </p:txBody>
        </p:sp>
        <p:sp>
          <p:nvSpPr>
            <p:cNvPr id="38" name="Rectangle 7">
              <a:extLst>
                <a:ext uri="{FF2B5EF4-FFF2-40B4-BE49-F238E27FC236}">
                  <a16:creationId xmlns:a16="http://schemas.microsoft.com/office/drawing/2014/main" xmlns="" id="{AEA2AAF2-1FC6-C601-1422-612D6AB9C1C4}"/>
                </a:ext>
              </a:extLst>
            </p:cNvPr>
            <p:cNvSpPr>
              <a:spLocks noChangeArrowheads="1"/>
            </p:cNvSpPr>
            <p:nvPr/>
          </p:nvSpPr>
          <p:spPr bwMode="auto">
            <a:xfrm>
              <a:off x="6756842" y="5131317"/>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APPENDIX</a:t>
              </a:r>
            </a:p>
          </p:txBody>
        </p:sp>
        <p:sp>
          <p:nvSpPr>
            <p:cNvPr id="39" name="Rectangle 7">
              <a:extLst>
                <a:ext uri="{FF2B5EF4-FFF2-40B4-BE49-F238E27FC236}">
                  <a16:creationId xmlns:a16="http://schemas.microsoft.com/office/drawing/2014/main" xmlns="" id="{260603D1-0CED-8CF7-D10B-F05616299322}"/>
                </a:ext>
              </a:extLst>
            </p:cNvPr>
            <p:cNvSpPr>
              <a:spLocks noChangeArrowheads="1"/>
            </p:cNvSpPr>
            <p:nvPr/>
          </p:nvSpPr>
          <p:spPr bwMode="auto">
            <a:xfrm>
              <a:off x="1130106" y="3930250"/>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OVERALL CONCLUSION ABOUT THE PROJECT</a:t>
              </a:r>
            </a:p>
          </p:txBody>
        </p:sp>
        <p:sp>
          <p:nvSpPr>
            <p:cNvPr id="40" name="Rectangle 7">
              <a:extLst>
                <a:ext uri="{FF2B5EF4-FFF2-40B4-BE49-F238E27FC236}">
                  <a16:creationId xmlns:a16="http://schemas.microsoft.com/office/drawing/2014/main" xmlns="" id="{EB9C2A49-E8BD-6381-53CF-809F9FAE26AD}"/>
                </a:ext>
              </a:extLst>
            </p:cNvPr>
            <p:cNvSpPr>
              <a:spLocks noChangeArrowheads="1"/>
            </p:cNvSpPr>
            <p:nvPr/>
          </p:nvSpPr>
          <p:spPr bwMode="auto">
            <a:xfrm>
              <a:off x="1130106" y="350212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CONCLUSION</a:t>
              </a:r>
            </a:p>
          </p:txBody>
        </p:sp>
        <p:grpSp>
          <p:nvGrpSpPr>
            <p:cNvPr id="41" name="Group 40">
              <a:extLst>
                <a:ext uri="{FF2B5EF4-FFF2-40B4-BE49-F238E27FC236}">
                  <a16:creationId xmlns:a16="http://schemas.microsoft.com/office/drawing/2014/main" xmlns="" id="{A92C8012-4867-53D8-040E-84B612C122C9}"/>
                </a:ext>
              </a:extLst>
            </p:cNvPr>
            <p:cNvGrpSpPr/>
            <p:nvPr/>
          </p:nvGrpSpPr>
          <p:grpSpPr>
            <a:xfrm>
              <a:off x="5554392" y="415371"/>
              <a:ext cx="1097280" cy="1097280"/>
              <a:chOff x="567056" y="1759856"/>
              <a:chExt cx="1083214" cy="1107996"/>
            </a:xfrm>
          </p:grpSpPr>
          <p:sp>
            <p:nvSpPr>
              <p:cNvPr id="42" name="Oval 41">
                <a:extLst>
                  <a:ext uri="{FF2B5EF4-FFF2-40B4-BE49-F238E27FC236}">
                    <a16:creationId xmlns:a16="http://schemas.microsoft.com/office/drawing/2014/main" xmlns="" id="{EA3B20A2-38DA-B814-85E9-D478377D9DFF}"/>
                  </a:ext>
                </a:extLst>
              </p:cNvPr>
              <p:cNvSpPr/>
              <p:nvPr/>
            </p:nvSpPr>
            <p:spPr>
              <a:xfrm>
                <a:off x="567057" y="1759856"/>
                <a:ext cx="1083213" cy="110799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7">
                <a:extLst>
                  <a:ext uri="{FF2B5EF4-FFF2-40B4-BE49-F238E27FC236}">
                    <a16:creationId xmlns:a16="http://schemas.microsoft.com/office/drawing/2014/main" xmlns="" id="{D00EC91D-96DD-8571-659C-155D9010A77C}"/>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4TH</a:t>
                </a:r>
              </a:p>
            </p:txBody>
          </p:sp>
        </p:grpSp>
        <p:sp>
          <p:nvSpPr>
            <p:cNvPr id="44" name="Rectangle 7">
              <a:extLst>
                <a:ext uri="{FF2B5EF4-FFF2-40B4-BE49-F238E27FC236}">
                  <a16:creationId xmlns:a16="http://schemas.microsoft.com/office/drawing/2014/main" xmlns="" id="{DCBAEFE1-1038-3C28-C7C3-6C15E4C1D9EB}"/>
                </a:ext>
              </a:extLst>
            </p:cNvPr>
            <p:cNvSpPr>
              <a:spLocks noChangeArrowheads="1"/>
            </p:cNvSpPr>
            <p:nvPr/>
          </p:nvSpPr>
          <p:spPr bwMode="auto">
            <a:xfrm>
              <a:off x="1146521" y="765760"/>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USE CASE DIAGRAM, COMPONENT DIAGRAM OF THE PROJECT</a:t>
              </a:r>
            </a:p>
          </p:txBody>
        </p:sp>
        <p:sp>
          <p:nvSpPr>
            <p:cNvPr id="45" name="Rectangle 7">
              <a:extLst>
                <a:ext uri="{FF2B5EF4-FFF2-40B4-BE49-F238E27FC236}">
                  <a16:creationId xmlns:a16="http://schemas.microsoft.com/office/drawing/2014/main" xmlns="" id="{A024E557-6655-FA95-6E8D-13A2421C14CD}"/>
                </a:ext>
              </a:extLst>
            </p:cNvPr>
            <p:cNvSpPr>
              <a:spLocks noChangeArrowheads="1"/>
            </p:cNvSpPr>
            <p:nvPr/>
          </p:nvSpPr>
          <p:spPr bwMode="auto">
            <a:xfrm>
              <a:off x="1146521" y="33763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SYSTEM ANALYSIS</a:t>
              </a:r>
            </a:p>
          </p:txBody>
        </p:sp>
      </p:grpSp>
    </p:spTree>
    <p:extLst>
      <p:ext uri="{BB962C8B-B14F-4D97-AF65-F5344CB8AC3E}">
        <p14:creationId xmlns:p14="http://schemas.microsoft.com/office/powerpoint/2010/main" xmlns="" val="27754265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innovation concept illustration">
            <a:extLst>
              <a:ext uri="{FF2B5EF4-FFF2-40B4-BE49-F238E27FC236}">
                <a16:creationId xmlns:a16="http://schemas.microsoft.com/office/drawing/2014/main" xmlns="" id="{F3691EBD-76D1-DF02-6E0B-BB569C3458E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46240" y="1602441"/>
            <a:ext cx="4551680" cy="455168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928687"/>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ABOUT THE PROJECT</a:t>
            </a:r>
          </a:p>
        </p:txBody>
      </p:sp>
      <p:sp>
        <p:nvSpPr>
          <p:cNvPr id="3" name="Rectangle 7">
            <a:extLst>
              <a:ext uri="{FF2B5EF4-FFF2-40B4-BE49-F238E27FC236}">
                <a16:creationId xmlns:a16="http://schemas.microsoft.com/office/drawing/2014/main" xmlns="" id="{4E6E9232-6891-4DE2-DC15-924C875B6EFC}"/>
              </a:ext>
            </a:extLst>
          </p:cNvPr>
          <p:cNvSpPr>
            <a:spLocks noChangeArrowheads="1"/>
          </p:cNvSpPr>
          <p:nvPr/>
        </p:nvSpPr>
        <p:spPr bwMode="auto">
          <a:xfrm>
            <a:off x="1003937" y="2293231"/>
            <a:ext cx="5092063"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Objectives</a:t>
            </a: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To develop a system that predicts possible natural disasters like floods and storms </a:t>
            </a:r>
          </a:p>
          <a:p>
            <a:pPr marL="457200" lvl="1" indent="0" algn="just"/>
            <a:endParaRPr lang="en-US" sz="2000" b="1" dirty="0">
              <a:solidFill>
                <a:schemeClr val="tx1">
                  <a:lumMod val="95000"/>
                  <a:lumOff val="5000"/>
                </a:schemeClr>
              </a:solidFill>
              <a:latin typeface="Raleway" panose="020B0503030101060003" pitchFamily="34" charset="0"/>
            </a:endParaRPr>
          </a:p>
          <a:p>
            <a:pPr algn="just"/>
            <a:r>
              <a:rPr lang="en-US" sz="2000" b="1" dirty="0">
                <a:solidFill>
                  <a:schemeClr val="tx1">
                    <a:lumMod val="95000"/>
                    <a:lumOff val="5000"/>
                  </a:schemeClr>
                </a:solidFill>
                <a:latin typeface="Raleway" panose="020B0503030101060003" pitchFamily="34" charset="0"/>
              </a:rPr>
              <a:t>Scope and limitations:</a:t>
            </a: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Scope: -System is scalable and flexible to changes</a:t>
            </a:r>
          </a:p>
          <a:p>
            <a:pPr lvl="1" algn="just">
              <a:buFont typeface="Wingdings" panose="05000000000000000000" pitchFamily="2" charset="2"/>
              <a:buChar char="Ø"/>
            </a:pPr>
            <a:endParaRPr lang="en-US" sz="2000" dirty="0">
              <a:solidFill>
                <a:schemeClr val="tx1">
                  <a:lumMod val="95000"/>
                  <a:lumOff val="5000"/>
                </a:schemeClr>
              </a:solidFill>
              <a:latin typeface="Raleway" panose="020B0503030101060003" pitchFamily="34" charset="0"/>
            </a:endParaRPr>
          </a:p>
          <a:p>
            <a:pPr lvl="1" algn="just">
              <a:buFont typeface="Wingdings" panose="05000000000000000000" pitchFamily="2" charset="2"/>
              <a:buChar char="Ø"/>
            </a:pPr>
            <a:r>
              <a:rPr lang="en-US" sz="2000" dirty="0">
                <a:solidFill>
                  <a:schemeClr val="tx1">
                    <a:lumMod val="95000"/>
                    <a:lumOff val="5000"/>
                  </a:schemeClr>
                </a:solidFill>
                <a:latin typeface="Raleway" panose="020B0503030101060003" pitchFamily="34" charset="0"/>
              </a:rPr>
              <a:t>Limitations: -Its reliability on the availability and accuracy of data</a:t>
            </a:r>
          </a:p>
        </p:txBody>
      </p:sp>
      <p:grpSp>
        <p:nvGrpSpPr>
          <p:cNvPr id="46" name="Group 45">
            <a:extLst>
              <a:ext uri="{FF2B5EF4-FFF2-40B4-BE49-F238E27FC236}">
                <a16:creationId xmlns:a16="http://schemas.microsoft.com/office/drawing/2014/main" xmlns="" id="{0C258417-229F-8C08-92D4-A3AB64DD375E}"/>
              </a:ext>
            </a:extLst>
          </p:cNvPr>
          <p:cNvGrpSpPr/>
          <p:nvPr/>
        </p:nvGrpSpPr>
        <p:grpSpPr>
          <a:xfrm>
            <a:off x="-9578091" y="0"/>
            <a:ext cx="9931789" cy="6858000"/>
            <a:chOff x="1130106" y="0"/>
            <a:chExt cx="9931789" cy="6858000"/>
          </a:xfrm>
        </p:grpSpPr>
        <p:cxnSp>
          <p:nvCxnSpPr>
            <p:cNvPr id="25" name="Straight Connector 24">
              <a:extLst>
                <a:ext uri="{FF2B5EF4-FFF2-40B4-BE49-F238E27FC236}">
                  <a16:creationId xmlns:a16="http://schemas.microsoft.com/office/drawing/2014/main" xmlns="" id="{0D7343DF-4B8C-FD3A-CB00-131E93EA31A6}"/>
                </a:ext>
              </a:extLst>
            </p:cNvPr>
            <p:cNvCxnSpPr/>
            <p:nvPr/>
          </p:nvCxnSpPr>
          <p:spPr>
            <a:xfrm>
              <a:off x="6096000" y="0"/>
              <a:ext cx="0" cy="68580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3204E02E-7BA4-02A5-4707-7EF0C9A65E72}"/>
                </a:ext>
              </a:extLst>
            </p:cNvPr>
            <p:cNvGrpSpPr/>
            <p:nvPr/>
          </p:nvGrpSpPr>
          <p:grpSpPr>
            <a:xfrm>
              <a:off x="5554392" y="1985220"/>
              <a:ext cx="1097280" cy="1097280"/>
              <a:chOff x="567056" y="1759856"/>
              <a:chExt cx="1083214" cy="1107996"/>
            </a:xfrm>
          </p:grpSpPr>
          <p:sp>
            <p:nvSpPr>
              <p:cNvPr id="27" name="Oval 26">
                <a:extLst>
                  <a:ext uri="{FF2B5EF4-FFF2-40B4-BE49-F238E27FC236}">
                    <a16:creationId xmlns:a16="http://schemas.microsoft.com/office/drawing/2014/main" xmlns="" id="{B48FD2CC-4177-159F-DF5C-FD99B9CC29A5}"/>
                  </a:ext>
                </a:extLst>
              </p:cNvPr>
              <p:cNvSpPr/>
              <p:nvPr/>
            </p:nvSpPr>
            <p:spPr>
              <a:xfrm>
                <a:off x="567057" y="1759856"/>
                <a:ext cx="1083213" cy="1107996"/>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7">
                <a:extLst>
                  <a:ext uri="{FF2B5EF4-FFF2-40B4-BE49-F238E27FC236}">
                    <a16:creationId xmlns:a16="http://schemas.microsoft.com/office/drawing/2014/main" xmlns="" id="{5DDA5909-A8FF-DBAF-40FB-9407EA32604A}"/>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5TH</a:t>
                </a:r>
              </a:p>
            </p:txBody>
          </p:sp>
        </p:grpSp>
        <p:sp>
          <p:nvSpPr>
            <p:cNvPr id="29" name="Rectangle 28">
              <a:extLst>
                <a:ext uri="{FF2B5EF4-FFF2-40B4-BE49-F238E27FC236}">
                  <a16:creationId xmlns:a16="http://schemas.microsoft.com/office/drawing/2014/main" xmlns="" id="{2DDF9AF0-EE0D-0317-A089-D9F86F173CEA}"/>
                </a:ext>
              </a:extLst>
            </p:cNvPr>
            <p:cNvSpPr>
              <a:spLocks noChangeArrowheads="1"/>
            </p:cNvSpPr>
            <p:nvPr/>
          </p:nvSpPr>
          <p:spPr bwMode="auto">
            <a:xfrm>
              <a:off x="6756842" y="2364112"/>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DETAILS ABOUT THE PLANNING AND SCHEDULING THROUGH GANTT CHART</a:t>
              </a:r>
            </a:p>
          </p:txBody>
        </p:sp>
        <p:sp>
          <p:nvSpPr>
            <p:cNvPr id="30" name="Rectangle 7">
              <a:extLst>
                <a:ext uri="{FF2B5EF4-FFF2-40B4-BE49-F238E27FC236}">
                  <a16:creationId xmlns:a16="http://schemas.microsoft.com/office/drawing/2014/main" xmlns="" id="{31C1BCD2-072D-0DDA-DAEC-357F2C823DCB}"/>
                </a:ext>
              </a:extLst>
            </p:cNvPr>
            <p:cNvSpPr>
              <a:spLocks noChangeArrowheads="1"/>
            </p:cNvSpPr>
            <p:nvPr/>
          </p:nvSpPr>
          <p:spPr bwMode="auto">
            <a:xfrm>
              <a:off x="6756842" y="1935984"/>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TIME SCHEDULING</a:t>
              </a:r>
            </a:p>
          </p:txBody>
        </p:sp>
        <p:grpSp>
          <p:nvGrpSpPr>
            <p:cNvPr id="31" name="Group 30">
              <a:extLst>
                <a:ext uri="{FF2B5EF4-FFF2-40B4-BE49-F238E27FC236}">
                  <a16:creationId xmlns:a16="http://schemas.microsoft.com/office/drawing/2014/main" xmlns="" id="{C15F863A-D20A-A0DA-B8B6-52C27BAA11D9}"/>
                </a:ext>
              </a:extLst>
            </p:cNvPr>
            <p:cNvGrpSpPr/>
            <p:nvPr/>
          </p:nvGrpSpPr>
          <p:grpSpPr>
            <a:xfrm>
              <a:off x="5537977" y="3579861"/>
              <a:ext cx="1097280" cy="1097280"/>
              <a:chOff x="567056" y="1759856"/>
              <a:chExt cx="1083214" cy="1107996"/>
            </a:xfrm>
          </p:grpSpPr>
          <p:sp>
            <p:nvSpPr>
              <p:cNvPr id="32" name="Oval 31">
                <a:extLst>
                  <a:ext uri="{FF2B5EF4-FFF2-40B4-BE49-F238E27FC236}">
                    <a16:creationId xmlns:a16="http://schemas.microsoft.com/office/drawing/2014/main" xmlns="" id="{BA1E16C9-E209-1865-D18B-66FBF1B6A173}"/>
                  </a:ext>
                </a:extLst>
              </p:cNvPr>
              <p:cNvSpPr/>
              <p:nvPr/>
            </p:nvSpPr>
            <p:spPr>
              <a:xfrm>
                <a:off x="567057" y="1759856"/>
                <a:ext cx="1083213" cy="1107996"/>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7">
                <a:extLst>
                  <a:ext uri="{FF2B5EF4-FFF2-40B4-BE49-F238E27FC236}">
                    <a16:creationId xmlns:a16="http://schemas.microsoft.com/office/drawing/2014/main" xmlns="" id="{870C2CA4-DF38-6B57-D9F9-3F1765F231DD}"/>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6TH</a:t>
                </a:r>
              </a:p>
            </p:txBody>
          </p:sp>
        </p:grpSp>
        <p:grpSp>
          <p:nvGrpSpPr>
            <p:cNvPr id="34" name="Group 33">
              <a:extLst>
                <a:ext uri="{FF2B5EF4-FFF2-40B4-BE49-F238E27FC236}">
                  <a16:creationId xmlns:a16="http://schemas.microsoft.com/office/drawing/2014/main" xmlns="" id="{096DCBEF-DA53-6794-C1E5-8C868B09704E}"/>
                </a:ext>
              </a:extLst>
            </p:cNvPr>
            <p:cNvGrpSpPr/>
            <p:nvPr/>
          </p:nvGrpSpPr>
          <p:grpSpPr>
            <a:xfrm>
              <a:off x="5537976" y="5174502"/>
              <a:ext cx="1097280" cy="1097280"/>
              <a:chOff x="567056" y="1759856"/>
              <a:chExt cx="1083214" cy="1107996"/>
            </a:xfrm>
          </p:grpSpPr>
          <p:sp>
            <p:nvSpPr>
              <p:cNvPr id="35" name="Oval 34">
                <a:extLst>
                  <a:ext uri="{FF2B5EF4-FFF2-40B4-BE49-F238E27FC236}">
                    <a16:creationId xmlns:a16="http://schemas.microsoft.com/office/drawing/2014/main" xmlns="" id="{41E6FFB0-4046-4A3C-66DC-528BAB7FB2B1}"/>
                  </a:ext>
                </a:extLst>
              </p:cNvPr>
              <p:cNvSpPr/>
              <p:nvPr/>
            </p:nvSpPr>
            <p:spPr>
              <a:xfrm>
                <a:off x="567057" y="1759856"/>
                <a:ext cx="1083213" cy="1107996"/>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a:extLst>
                  <a:ext uri="{FF2B5EF4-FFF2-40B4-BE49-F238E27FC236}">
                    <a16:creationId xmlns:a16="http://schemas.microsoft.com/office/drawing/2014/main" xmlns="" id="{75041B0B-AD09-5E06-7E8A-087D95B1DC06}"/>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7TH</a:t>
                </a:r>
              </a:p>
            </p:txBody>
          </p:sp>
        </p:grpSp>
        <p:sp>
          <p:nvSpPr>
            <p:cNvPr id="37" name="Rectangle 7">
              <a:extLst>
                <a:ext uri="{FF2B5EF4-FFF2-40B4-BE49-F238E27FC236}">
                  <a16:creationId xmlns:a16="http://schemas.microsoft.com/office/drawing/2014/main" xmlns="" id="{C77F0ECE-A818-F643-A003-BE3BED67582F}"/>
                </a:ext>
              </a:extLst>
            </p:cNvPr>
            <p:cNvSpPr>
              <a:spLocks noChangeArrowheads="1"/>
            </p:cNvSpPr>
            <p:nvPr/>
          </p:nvSpPr>
          <p:spPr bwMode="auto">
            <a:xfrm>
              <a:off x="6756842" y="5559445"/>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sz="1200" dirty="0">
                  <a:solidFill>
                    <a:schemeClr val="tx1">
                      <a:lumMod val="95000"/>
                      <a:lumOff val="5000"/>
                    </a:schemeClr>
                  </a:solidFill>
                  <a:latin typeface="Raleway" panose="020B0503030101060003" pitchFamily="34" charset="0"/>
                </a:rPr>
                <a:t>THANK YOU</a:t>
              </a:r>
            </a:p>
          </p:txBody>
        </p:sp>
        <p:sp>
          <p:nvSpPr>
            <p:cNvPr id="38" name="Rectangle 7">
              <a:extLst>
                <a:ext uri="{FF2B5EF4-FFF2-40B4-BE49-F238E27FC236}">
                  <a16:creationId xmlns:a16="http://schemas.microsoft.com/office/drawing/2014/main" xmlns="" id="{AEA2AAF2-1FC6-C601-1422-612D6AB9C1C4}"/>
                </a:ext>
              </a:extLst>
            </p:cNvPr>
            <p:cNvSpPr>
              <a:spLocks noChangeArrowheads="1"/>
            </p:cNvSpPr>
            <p:nvPr/>
          </p:nvSpPr>
          <p:spPr bwMode="auto">
            <a:xfrm>
              <a:off x="6756842" y="5131317"/>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eaLnBrk="1" hangingPunct="1">
                <a:lnSpc>
                  <a:spcPct val="150000"/>
                </a:lnSpc>
              </a:pPr>
              <a:r>
                <a:rPr lang="en-US" sz="2000" dirty="0">
                  <a:solidFill>
                    <a:schemeClr val="tx1">
                      <a:lumMod val="95000"/>
                      <a:lumOff val="5000"/>
                    </a:schemeClr>
                  </a:solidFill>
                  <a:latin typeface="Raleway" panose="020B0503030101060003" pitchFamily="34" charset="0"/>
                </a:rPr>
                <a:t>APPENDIX</a:t>
              </a:r>
            </a:p>
          </p:txBody>
        </p:sp>
        <p:sp>
          <p:nvSpPr>
            <p:cNvPr id="39" name="Rectangle 7">
              <a:extLst>
                <a:ext uri="{FF2B5EF4-FFF2-40B4-BE49-F238E27FC236}">
                  <a16:creationId xmlns:a16="http://schemas.microsoft.com/office/drawing/2014/main" xmlns="" id="{260603D1-0CED-8CF7-D10B-F05616299322}"/>
                </a:ext>
              </a:extLst>
            </p:cNvPr>
            <p:cNvSpPr>
              <a:spLocks noChangeArrowheads="1"/>
            </p:cNvSpPr>
            <p:nvPr/>
          </p:nvSpPr>
          <p:spPr bwMode="auto">
            <a:xfrm>
              <a:off x="1130106" y="3930250"/>
              <a:ext cx="4305053" cy="33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OVERALL CONCLUSION ABOUT THE PROJECT</a:t>
              </a:r>
            </a:p>
          </p:txBody>
        </p:sp>
        <p:sp>
          <p:nvSpPr>
            <p:cNvPr id="40" name="Rectangle 7">
              <a:extLst>
                <a:ext uri="{FF2B5EF4-FFF2-40B4-BE49-F238E27FC236}">
                  <a16:creationId xmlns:a16="http://schemas.microsoft.com/office/drawing/2014/main" xmlns="" id="{EB9C2A49-E8BD-6381-53CF-809F9FAE26AD}"/>
                </a:ext>
              </a:extLst>
            </p:cNvPr>
            <p:cNvSpPr>
              <a:spLocks noChangeArrowheads="1"/>
            </p:cNvSpPr>
            <p:nvPr/>
          </p:nvSpPr>
          <p:spPr bwMode="auto">
            <a:xfrm>
              <a:off x="1130106" y="350212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CONCLUSION</a:t>
              </a:r>
            </a:p>
          </p:txBody>
        </p:sp>
        <p:grpSp>
          <p:nvGrpSpPr>
            <p:cNvPr id="41" name="Group 40">
              <a:extLst>
                <a:ext uri="{FF2B5EF4-FFF2-40B4-BE49-F238E27FC236}">
                  <a16:creationId xmlns:a16="http://schemas.microsoft.com/office/drawing/2014/main" xmlns="" id="{A92C8012-4867-53D8-040E-84B612C122C9}"/>
                </a:ext>
              </a:extLst>
            </p:cNvPr>
            <p:cNvGrpSpPr/>
            <p:nvPr/>
          </p:nvGrpSpPr>
          <p:grpSpPr>
            <a:xfrm>
              <a:off x="5554392" y="415371"/>
              <a:ext cx="1097280" cy="1097280"/>
              <a:chOff x="567056" y="1759856"/>
              <a:chExt cx="1083214" cy="1107996"/>
            </a:xfrm>
          </p:grpSpPr>
          <p:sp>
            <p:nvSpPr>
              <p:cNvPr id="42" name="Oval 41">
                <a:extLst>
                  <a:ext uri="{FF2B5EF4-FFF2-40B4-BE49-F238E27FC236}">
                    <a16:creationId xmlns:a16="http://schemas.microsoft.com/office/drawing/2014/main" xmlns="" id="{EA3B20A2-38DA-B814-85E9-D478377D9DFF}"/>
                  </a:ext>
                </a:extLst>
              </p:cNvPr>
              <p:cNvSpPr/>
              <p:nvPr/>
            </p:nvSpPr>
            <p:spPr>
              <a:xfrm>
                <a:off x="567057" y="1759856"/>
                <a:ext cx="1083213" cy="1107996"/>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7">
                <a:extLst>
                  <a:ext uri="{FF2B5EF4-FFF2-40B4-BE49-F238E27FC236}">
                    <a16:creationId xmlns:a16="http://schemas.microsoft.com/office/drawing/2014/main" xmlns="" id="{D00EC91D-96DD-8571-659C-155D9010A77C}"/>
                  </a:ext>
                </a:extLst>
              </p:cNvPr>
              <p:cNvSpPr>
                <a:spLocks noChangeArrowheads="1"/>
              </p:cNvSpPr>
              <p:nvPr/>
            </p:nvSpPr>
            <p:spPr bwMode="auto">
              <a:xfrm>
                <a:off x="567056" y="2035035"/>
                <a:ext cx="1083213" cy="463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800" dirty="0">
                    <a:solidFill>
                      <a:schemeClr val="tx1">
                        <a:lumMod val="95000"/>
                        <a:lumOff val="5000"/>
                      </a:schemeClr>
                    </a:solidFill>
                    <a:latin typeface="Raleway" panose="020B0503030101060003" pitchFamily="34" charset="0"/>
                  </a:rPr>
                  <a:t>4TH</a:t>
                </a:r>
              </a:p>
            </p:txBody>
          </p:sp>
        </p:grpSp>
        <p:sp>
          <p:nvSpPr>
            <p:cNvPr id="44" name="Rectangle 7">
              <a:extLst>
                <a:ext uri="{FF2B5EF4-FFF2-40B4-BE49-F238E27FC236}">
                  <a16:creationId xmlns:a16="http://schemas.microsoft.com/office/drawing/2014/main" xmlns="" id="{DCBAEFE1-1038-3C28-C7C3-6C15E4C1D9EB}"/>
                </a:ext>
              </a:extLst>
            </p:cNvPr>
            <p:cNvSpPr>
              <a:spLocks noChangeArrowheads="1"/>
            </p:cNvSpPr>
            <p:nvPr/>
          </p:nvSpPr>
          <p:spPr bwMode="auto">
            <a:xfrm>
              <a:off x="1146521" y="765760"/>
              <a:ext cx="4305053" cy="613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1200" dirty="0">
                  <a:solidFill>
                    <a:schemeClr val="tx1">
                      <a:lumMod val="95000"/>
                      <a:lumOff val="5000"/>
                    </a:schemeClr>
                  </a:solidFill>
                  <a:latin typeface="Raleway" panose="020B0503030101060003" pitchFamily="34" charset="0"/>
                </a:rPr>
                <a:t>USE CASE DIAGRAM, COMPONENT DIAGRAM OF THE PROJECT</a:t>
              </a:r>
            </a:p>
          </p:txBody>
        </p:sp>
        <p:sp>
          <p:nvSpPr>
            <p:cNvPr id="45" name="Rectangle 7">
              <a:extLst>
                <a:ext uri="{FF2B5EF4-FFF2-40B4-BE49-F238E27FC236}">
                  <a16:creationId xmlns:a16="http://schemas.microsoft.com/office/drawing/2014/main" xmlns="" id="{A024E557-6655-FA95-6E8D-13A2421C14CD}"/>
                </a:ext>
              </a:extLst>
            </p:cNvPr>
            <p:cNvSpPr>
              <a:spLocks noChangeArrowheads="1"/>
            </p:cNvSpPr>
            <p:nvPr/>
          </p:nvSpPr>
          <p:spPr bwMode="auto">
            <a:xfrm>
              <a:off x="1146521" y="337632"/>
              <a:ext cx="4305053" cy="499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r" eaLnBrk="1" hangingPunct="1">
                <a:lnSpc>
                  <a:spcPct val="150000"/>
                </a:lnSpc>
              </a:pPr>
              <a:r>
                <a:rPr lang="en-US" sz="2000" dirty="0">
                  <a:solidFill>
                    <a:schemeClr val="tx1">
                      <a:lumMod val="95000"/>
                      <a:lumOff val="5000"/>
                    </a:schemeClr>
                  </a:solidFill>
                  <a:latin typeface="Raleway" panose="020B0503030101060003" pitchFamily="34" charset="0"/>
                </a:rPr>
                <a:t>SYSTEM ANALYSIS</a:t>
              </a:r>
            </a:p>
          </p:txBody>
        </p:sp>
      </p:grpSp>
      <p:pic>
        <p:nvPicPr>
          <p:cNvPr id="5" name="Picture 4">
            <a:extLst>
              <a:ext uri="{FF2B5EF4-FFF2-40B4-BE49-F238E27FC236}">
                <a16:creationId xmlns:a16="http://schemas.microsoft.com/office/drawing/2014/main" xmlns="" id="{C2C83AAC-73D7-E8AE-1A65-571BBAD3B37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46797" y="6154121"/>
            <a:ext cx="13779995" cy="5605952"/>
          </a:xfrm>
          <a:prstGeom prst="rect">
            <a:avLst/>
          </a:prstGeom>
        </p:spPr>
      </p:pic>
    </p:spTree>
    <p:extLst>
      <p:ext uri="{BB962C8B-B14F-4D97-AF65-F5344CB8AC3E}">
        <p14:creationId xmlns:p14="http://schemas.microsoft.com/office/powerpoint/2010/main" xmlns="" val="5509947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E6637AF3-DE26-2483-1070-6696C287C5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7057" y="6880732"/>
            <a:ext cx="9176657" cy="5246408"/>
          </a:xfrm>
          <a:prstGeom prst="rect">
            <a:avLst/>
          </a:prstGeom>
        </p:spPr>
      </p:pic>
      <p:pic>
        <p:nvPicPr>
          <p:cNvPr id="15" name="Picture 14">
            <a:extLst>
              <a:ext uri="{FF2B5EF4-FFF2-40B4-BE49-F238E27FC236}">
                <a16:creationId xmlns:a16="http://schemas.microsoft.com/office/drawing/2014/main" xmlns="" id="{EB3F2C78-AFB5-901C-5A3E-9DEFE31860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46797" y="1785298"/>
            <a:ext cx="13779995" cy="5605952"/>
          </a:xfrm>
          <a:prstGeom prst="rect">
            <a:avLst/>
          </a:prstGeom>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LITERATURE REVIEW</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5366270" y="1753480"/>
            <a:ext cx="6049875"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dirty="0"/>
              <a:t>The paper describes the challenges faced by the country in managing disasters, such as earthquakes, floods, and landslides, and discusses the various technologies and strategies used to mitigate their impact. </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5366270" y="1372968"/>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S.K. Pokharel &amp; S.K. Bhandari (2021)</a:t>
            </a:r>
          </a:p>
        </p:txBody>
      </p:sp>
    </p:spTree>
    <p:extLst>
      <p:ext uri="{BB962C8B-B14F-4D97-AF65-F5344CB8AC3E}">
        <p14:creationId xmlns:p14="http://schemas.microsoft.com/office/powerpoint/2010/main" xmlns="" val="26946742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02A953A-8691-15B4-4AA0-67A6E8A8E8C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7057" y="1769890"/>
            <a:ext cx="9176657" cy="5246408"/>
          </a:xfrm>
          <a:prstGeom prst="rect">
            <a:avLst/>
          </a:prstGeom>
        </p:spPr>
      </p:pic>
      <p:pic>
        <p:nvPicPr>
          <p:cNvPr id="3" name="Picture 2" descr="Free vector detective kids concept illustration">
            <a:extLst>
              <a:ext uri="{FF2B5EF4-FFF2-40B4-BE49-F238E27FC236}">
                <a16:creationId xmlns:a16="http://schemas.microsoft.com/office/drawing/2014/main" xmlns="" id="{607F573B-93E9-8C04-8AFB-B83F8485343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0" y="1517903"/>
            <a:ext cx="4892421" cy="48924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DF52BAB1-731E-4339-C91E-EA28B5844869}"/>
              </a:ext>
            </a:extLst>
          </p:cNvPr>
          <p:cNvSpPr>
            <a:spLocks noChangeArrowheads="1"/>
          </p:cNvSpPr>
          <p:nvPr/>
        </p:nvSpPr>
        <p:spPr bwMode="auto">
          <a:xfrm>
            <a:off x="567058" y="499196"/>
            <a:ext cx="11057885" cy="825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LITERATURE REVIEW</a:t>
            </a:r>
          </a:p>
        </p:txBody>
      </p:sp>
      <p:sp>
        <p:nvSpPr>
          <p:cNvPr id="6" name="Rectangle 5">
            <a:extLst>
              <a:ext uri="{FF2B5EF4-FFF2-40B4-BE49-F238E27FC236}">
                <a16:creationId xmlns:a16="http://schemas.microsoft.com/office/drawing/2014/main" xmlns="" id="{9D18F511-C484-0465-6021-8CDAFCE6B627}"/>
              </a:ext>
            </a:extLst>
          </p:cNvPr>
          <p:cNvSpPr>
            <a:spLocks noChangeArrowheads="1"/>
          </p:cNvSpPr>
          <p:nvPr/>
        </p:nvSpPr>
        <p:spPr bwMode="auto">
          <a:xfrm>
            <a:off x="5629361" y="1813354"/>
            <a:ext cx="5995582" cy="1334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marL="0" indent="0" algn="just">
              <a:buNone/>
            </a:pPr>
            <a:r>
              <a:rPr lang="en-US" sz="2000" dirty="0"/>
              <a:t>The authors describe the design and implementation of the system, which uses modern technologies such as IoT and cloud computing to improve disaster response and reduce the risk of loss of life and property. </a:t>
            </a:r>
          </a:p>
        </p:txBody>
      </p:sp>
      <p:sp>
        <p:nvSpPr>
          <p:cNvPr id="7" name="Rectangle 7">
            <a:extLst>
              <a:ext uri="{FF2B5EF4-FFF2-40B4-BE49-F238E27FC236}">
                <a16:creationId xmlns:a16="http://schemas.microsoft.com/office/drawing/2014/main" xmlns="" id="{A4E73BAE-F3AA-6D01-865D-B36D6F482B1F}"/>
              </a:ext>
            </a:extLst>
          </p:cNvPr>
          <p:cNvSpPr>
            <a:spLocks noChangeArrowheads="1"/>
          </p:cNvSpPr>
          <p:nvPr/>
        </p:nvSpPr>
        <p:spPr bwMode="auto">
          <a:xfrm>
            <a:off x="5575069" y="1369780"/>
            <a:ext cx="60498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K. Sharma &amp; N. Pandey (2020)</a:t>
            </a:r>
          </a:p>
        </p:txBody>
      </p:sp>
      <p:pic>
        <p:nvPicPr>
          <p:cNvPr id="5" name="Picture 4">
            <a:extLst>
              <a:ext uri="{FF2B5EF4-FFF2-40B4-BE49-F238E27FC236}">
                <a16:creationId xmlns:a16="http://schemas.microsoft.com/office/drawing/2014/main" xmlns="" id="{FCA2E391-4AF3-C66E-C9B6-04CD7219D28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46797" y="-5669446"/>
            <a:ext cx="13779995" cy="5605952"/>
          </a:xfrm>
          <a:prstGeom prst="rect">
            <a:avLst/>
          </a:prstGeom>
        </p:spPr>
      </p:pic>
    </p:spTree>
    <p:extLst>
      <p:ext uri="{BB962C8B-B14F-4D97-AF65-F5344CB8AC3E}">
        <p14:creationId xmlns:p14="http://schemas.microsoft.com/office/powerpoint/2010/main" xmlns="" val="9577411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D72673F-DA5C-D6DA-E317-8B76E461F1B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7057" y="-5594586"/>
            <a:ext cx="9176657" cy="5246408"/>
          </a:xfrm>
          <a:prstGeom prst="rect">
            <a:avLst/>
          </a:prstGeom>
        </p:spPr>
      </p:pic>
      <p:pic>
        <p:nvPicPr>
          <p:cNvPr id="5" name="Picture 2" descr="Free vector detective kids concept illustration">
            <a:extLst>
              <a:ext uri="{FF2B5EF4-FFF2-40B4-BE49-F238E27FC236}">
                <a16:creationId xmlns:a16="http://schemas.microsoft.com/office/drawing/2014/main" xmlns="" id="{33648667-D834-4357-73B3-0E91B49045E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0" y="1517903"/>
            <a:ext cx="4892421" cy="48924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7">
            <a:extLst>
              <a:ext uri="{FF2B5EF4-FFF2-40B4-BE49-F238E27FC236}">
                <a16:creationId xmlns:a16="http://schemas.microsoft.com/office/drawing/2014/main" xmlns="" id="{CF04F6E1-2C66-F51C-FBBB-9A6B02D0E3CB}"/>
              </a:ext>
            </a:extLst>
          </p:cNvPr>
          <p:cNvSpPr>
            <a:spLocks noChangeArrowheads="1"/>
          </p:cNvSpPr>
          <p:nvPr/>
        </p:nvSpPr>
        <p:spPr bwMode="auto">
          <a:xfrm>
            <a:off x="567058" y="607875"/>
            <a:ext cx="11057885" cy="999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dirty="0">
                <a:solidFill>
                  <a:schemeClr val="tx1">
                    <a:lumMod val="95000"/>
                    <a:lumOff val="5000"/>
                  </a:schemeClr>
                </a:solidFill>
                <a:latin typeface="Raleway" panose="020B0503030101060003" pitchFamily="34" charset="0"/>
              </a:rPr>
              <a:t>SYSTEM ANALYSIS</a:t>
            </a:r>
          </a:p>
        </p:txBody>
      </p:sp>
      <p:sp>
        <p:nvSpPr>
          <p:cNvPr id="3" name="Rectangle 7">
            <a:extLst>
              <a:ext uri="{FF2B5EF4-FFF2-40B4-BE49-F238E27FC236}">
                <a16:creationId xmlns:a16="http://schemas.microsoft.com/office/drawing/2014/main" xmlns="" id="{4E6E9232-6891-4DE2-DC15-924C875B6EFC}"/>
              </a:ext>
            </a:extLst>
          </p:cNvPr>
          <p:cNvSpPr>
            <a:spLocks noChangeArrowheads="1"/>
          </p:cNvSpPr>
          <p:nvPr/>
        </p:nvSpPr>
        <p:spPr bwMode="auto">
          <a:xfrm>
            <a:off x="1653805" y="2572391"/>
            <a:ext cx="7207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r>
              <a:rPr lang="en-US" sz="2000" b="1" dirty="0">
                <a:solidFill>
                  <a:schemeClr val="tx1">
                    <a:lumMod val="95000"/>
                    <a:lumOff val="5000"/>
                  </a:schemeClr>
                </a:solidFill>
                <a:latin typeface="Raleway" panose="020B0503030101060003" pitchFamily="34" charset="0"/>
              </a:rPr>
              <a:t>USE CASE DIAGRAM</a:t>
            </a:r>
          </a:p>
        </p:txBody>
      </p:sp>
      <mc:AlternateContent xmlns:mc="http://schemas.openxmlformats.org/markup-compatibility/2006">
        <mc:Choice xmlns:pslz="http://schemas.microsoft.com/office/powerpoint/2016/slidezoom" xmlns="" Requires="pslz">
          <p:graphicFrame>
            <p:nvGraphicFramePr>
              <p:cNvPr id="9" name="Slide Zoom 8">
                <a:extLst>
                  <a:ext uri="{FF2B5EF4-FFF2-40B4-BE49-F238E27FC236}">
                    <a16:creationId xmlns:a16="http://schemas.microsoft.com/office/drawing/2014/main" id="{54F0DE30-D186-5EED-40D7-D20657B8F76F}"/>
                  </a:ext>
                </a:extLst>
              </p:cNvPr>
              <p:cNvGraphicFramePr>
                <a:graphicFrameLocks noChangeAspect="1"/>
              </p:cNvGraphicFramePr>
              <p:nvPr>
                <p:extLst>
                  <p:ext uri="{D42A27DB-BD31-4B8C-83A1-F6EECF244321}">
                    <p14:modId xmlns:p14="http://schemas.microsoft.com/office/powerpoint/2010/main" val="21135840"/>
                  </p:ext>
                </p:extLst>
              </p:nvPr>
            </p:nvGraphicFramePr>
            <p:xfrm>
              <a:off x="3021644" y="3057964"/>
              <a:ext cx="2787104" cy="1567746"/>
            </p:xfrm>
            <a:graphic>
              <a:graphicData uri="http://schemas.microsoft.com/office/powerpoint/2016/slidezoom">
                <pslz:sldZm>
                  <pslz:sldZmObj sldId="263" cId="497131556">
                    <pslz:zmPr id="{5346F92A-4596-4BC6-A671-6F385CAB0B58}" returnToParent="0" transitionDur="1000">
                      <p166:blipFill xmlns:p166="http://schemas.microsoft.com/office/powerpoint/2016/6/main">
                        <a:blip r:embed="rId4"/>
                        <a:stretch>
                          <a:fillRect/>
                        </a:stretch>
                      </p166:blipFill>
                      <p166:spPr xmlns:p166="http://schemas.microsoft.com/office/powerpoint/2016/6/main">
                        <a:xfrm>
                          <a:off x="0" y="0"/>
                          <a:ext cx="2787104" cy="156774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p:pic>
            <p:nvPicPr>
              <p:cNvPr id="9" name="Slide Zoom 8">
                <a:hlinkClick r:id="rId5" action="ppaction://hlinksldjump"/>
                <a:extLst>
                  <a:ext uri="{FF2B5EF4-FFF2-40B4-BE49-F238E27FC236}">
                    <a16:creationId xmlns:a16="http://schemas.microsoft.com/office/drawing/2014/main" xmlns="" xmlns:pslz="http://schemas.microsoft.com/office/powerpoint/2016/slidezoom" id="{54F0DE30-D186-5EED-40D7-D20657B8F76F}"/>
                  </a:ext>
                </a:extLst>
              </p:cNvPr>
              <p:cNvPicPr>
                <a:picLocks noGrp="1" noRot="1" noChangeAspect="1" noMove="1" noResize="1" noEditPoints="1" noAdjustHandles="1" noChangeArrowheads="1" noChangeShapeType="1"/>
              </p:cNvPicPr>
              <p:nvPr/>
            </p:nvPicPr>
            <p:blipFill>
              <a:blip r:embed="rId6" cstate="print"/>
              <a:stretch>
                <a:fillRect/>
              </a:stretch>
            </p:blipFill>
            <p:spPr>
              <a:xfrm>
                <a:off x="3021644" y="3057964"/>
                <a:ext cx="2787104" cy="156774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Tree>
    <p:extLst>
      <p:ext uri="{BB962C8B-B14F-4D97-AF65-F5344CB8AC3E}">
        <p14:creationId xmlns:p14="http://schemas.microsoft.com/office/powerpoint/2010/main" xmlns="" val="41426656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909</Words>
  <Application>Microsoft Office PowerPoint</Application>
  <PresentationFormat>Custom</PresentationFormat>
  <Paragraphs>178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Final Year Project Work Final Defense 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Work Final Defense On</dc:title>
  <dc:creator>Raju Tamang</dc:creator>
  <cp:lastModifiedBy>alepr</cp:lastModifiedBy>
  <cp:revision>20</cp:revision>
  <dcterms:created xsi:type="dcterms:W3CDTF">2023-05-03T01:37:14Z</dcterms:created>
  <dcterms:modified xsi:type="dcterms:W3CDTF">2023-05-07T17:12:01Z</dcterms:modified>
</cp:coreProperties>
</file>