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31"/>
  </p:handoutMasterIdLst>
  <p:sldIdLst>
    <p:sldId id="256" r:id="rId4"/>
    <p:sldId id="262" r:id="rId5"/>
    <p:sldId id="261" r:id="rId6"/>
    <p:sldId id="387" r:id="rId7"/>
    <p:sldId id="388" r:id="rId8"/>
    <p:sldId id="312" r:id="rId9"/>
    <p:sldId id="389" r:id="rId10"/>
    <p:sldId id="380" r:id="rId11"/>
    <p:sldId id="378" r:id="rId12"/>
    <p:sldId id="379" r:id="rId13"/>
    <p:sldId id="383" r:id="rId14"/>
    <p:sldId id="381" r:id="rId15"/>
    <p:sldId id="382" r:id="rId16"/>
    <p:sldId id="384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85" r:id="rId27"/>
    <p:sldId id="386" r:id="rId28"/>
    <p:sldId id="400" r:id="rId29"/>
    <p:sldId id="399" r:id="rId3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>
        <p:scale>
          <a:sx n="77" d="100"/>
          <a:sy n="77" d="100"/>
        </p:scale>
        <p:origin x="363" y="576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23639-8006-4928-8EA8-E2C3003D0037}" type="doc">
      <dgm:prSet loTypeId="urn:microsoft.com/office/officeart/2005/8/layout/cycle3" loCatId="cycle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414BC5-B182-4BFA-B233-3974B39F73C1}">
      <dgm:prSet/>
      <dgm:spPr/>
      <dgm:t>
        <a:bodyPr/>
        <a:lstStyle/>
        <a:p>
          <a:r>
            <a:rPr lang="en-US"/>
            <a:t>1.Continuous delivery of value</a:t>
          </a:r>
        </a:p>
      </dgm:t>
    </dgm:pt>
    <dgm:pt modelId="{70D871D8-5EDC-48AF-B61C-EBEE068D751D}" type="parTrans" cxnId="{3937EE21-56ED-417B-9024-25ADDFD15CA6}">
      <dgm:prSet/>
      <dgm:spPr/>
      <dgm:t>
        <a:bodyPr/>
        <a:lstStyle/>
        <a:p>
          <a:endParaRPr lang="en-US"/>
        </a:p>
      </dgm:t>
    </dgm:pt>
    <dgm:pt modelId="{DBBD3F70-C50E-4AD0-87CF-304CB0773283}" type="sibTrans" cxnId="{3937EE21-56ED-417B-9024-25ADDFD15CA6}">
      <dgm:prSet/>
      <dgm:spPr/>
      <dgm:t>
        <a:bodyPr/>
        <a:lstStyle/>
        <a:p>
          <a:endParaRPr lang="en-US"/>
        </a:p>
      </dgm:t>
    </dgm:pt>
    <dgm:pt modelId="{FD05072E-37A6-4A01-9B07-6140A370A346}">
      <dgm:prSet/>
      <dgm:spPr/>
      <dgm:t>
        <a:bodyPr/>
        <a:lstStyle/>
        <a:p>
          <a:r>
            <a:rPr lang="en-US"/>
            <a:t>2.Embrace changing requirements</a:t>
          </a:r>
        </a:p>
      </dgm:t>
    </dgm:pt>
    <dgm:pt modelId="{B076FAA3-5E21-4D75-9C53-C1D9585E3611}" type="parTrans" cxnId="{0EFE7D24-F0FA-4B86-AC1E-4DD812E57703}">
      <dgm:prSet/>
      <dgm:spPr/>
      <dgm:t>
        <a:bodyPr/>
        <a:lstStyle/>
        <a:p>
          <a:endParaRPr lang="en-US"/>
        </a:p>
      </dgm:t>
    </dgm:pt>
    <dgm:pt modelId="{0903B58E-7009-4F4C-8F54-E8F128380DD5}" type="sibTrans" cxnId="{0EFE7D24-F0FA-4B86-AC1E-4DD812E57703}">
      <dgm:prSet/>
      <dgm:spPr/>
      <dgm:t>
        <a:bodyPr/>
        <a:lstStyle/>
        <a:p>
          <a:endParaRPr lang="en-US"/>
        </a:p>
      </dgm:t>
    </dgm:pt>
    <dgm:pt modelId="{DF142E4F-D2EE-416A-B0A7-76BC0B97E8DA}">
      <dgm:prSet/>
      <dgm:spPr/>
      <dgm:t>
        <a:bodyPr/>
        <a:lstStyle/>
        <a:p>
          <a:r>
            <a:rPr lang="en-US"/>
            <a:t>3.Frequent deployment</a:t>
          </a:r>
        </a:p>
      </dgm:t>
    </dgm:pt>
    <dgm:pt modelId="{0782E569-D423-4D96-8CFA-A23CE937F6BE}" type="parTrans" cxnId="{39EAD1CE-AB4A-455E-A6C1-CDFB22715946}">
      <dgm:prSet/>
      <dgm:spPr/>
      <dgm:t>
        <a:bodyPr/>
        <a:lstStyle/>
        <a:p>
          <a:endParaRPr lang="en-US"/>
        </a:p>
      </dgm:t>
    </dgm:pt>
    <dgm:pt modelId="{76CB23FE-7584-4E8C-98DB-A8581ABE7E6E}" type="sibTrans" cxnId="{39EAD1CE-AB4A-455E-A6C1-CDFB22715946}">
      <dgm:prSet/>
      <dgm:spPr/>
      <dgm:t>
        <a:bodyPr/>
        <a:lstStyle/>
        <a:p>
          <a:endParaRPr lang="en-US"/>
        </a:p>
      </dgm:t>
    </dgm:pt>
    <dgm:pt modelId="{734881B8-7608-495F-AB9F-221E3B32E4F3}">
      <dgm:prSet/>
      <dgm:spPr/>
      <dgm:t>
        <a:bodyPr/>
        <a:lstStyle/>
        <a:p>
          <a:r>
            <a:rPr lang="en-US"/>
            <a:t>4.Customer collaboration</a:t>
          </a:r>
        </a:p>
      </dgm:t>
    </dgm:pt>
    <dgm:pt modelId="{5C997E8A-AFE2-406E-A5BB-F740C0252395}" type="parTrans" cxnId="{020B7380-0B9B-4F18-A3D1-54792F270BF6}">
      <dgm:prSet/>
      <dgm:spPr/>
      <dgm:t>
        <a:bodyPr/>
        <a:lstStyle/>
        <a:p>
          <a:endParaRPr lang="en-US"/>
        </a:p>
      </dgm:t>
    </dgm:pt>
    <dgm:pt modelId="{336D7790-7D28-4083-85A8-A2EBF2F69629}" type="sibTrans" cxnId="{020B7380-0B9B-4F18-A3D1-54792F270BF6}">
      <dgm:prSet/>
      <dgm:spPr/>
      <dgm:t>
        <a:bodyPr/>
        <a:lstStyle/>
        <a:p>
          <a:endParaRPr lang="en-US"/>
        </a:p>
      </dgm:t>
    </dgm:pt>
    <dgm:pt modelId="{3E015C96-987C-49AA-9A79-F8394E8916B6}">
      <dgm:prSet/>
      <dgm:spPr/>
      <dgm:t>
        <a:bodyPr/>
        <a:lstStyle/>
        <a:p>
          <a:r>
            <a:rPr lang="en-US"/>
            <a:t>5.Motivated indviduals</a:t>
          </a:r>
        </a:p>
      </dgm:t>
    </dgm:pt>
    <dgm:pt modelId="{24591B77-0949-450A-9809-9E4D033602BE}" type="parTrans" cxnId="{9A3E14EE-C577-45B8-A920-1287E6A53A91}">
      <dgm:prSet/>
      <dgm:spPr/>
      <dgm:t>
        <a:bodyPr/>
        <a:lstStyle/>
        <a:p>
          <a:endParaRPr lang="en-US"/>
        </a:p>
      </dgm:t>
    </dgm:pt>
    <dgm:pt modelId="{64EBE65F-06FC-46BC-B304-D2C765961BF3}" type="sibTrans" cxnId="{9A3E14EE-C577-45B8-A920-1287E6A53A91}">
      <dgm:prSet/>
      <dgm:spPr/>
      <dgm:t>
        <a:bodyPr/>
        <a:lstStyle/>
        <a:p>
          <a:endParaRPr lang="en-US"/>
        </a:p>
      </dgm:t>
    </dgm:pt>
    <dgm:pt modelId="{D2CDC926-C0F8-4CF5-8A9F-150C358DA58A}">
      <dgm:prSet/>
      <dgm:spPr/>
      <dgm:t>
        <a:bodyPr/>
        <a:lstStyle/>
        <a:p>
          <a:r>
            <a:rPr lang="en-US"/>
            <a:t>6.Face-to-face conversation</a:t>
          </a:r>
        </a:p>
      </dgm:t>
    </dgm:pt>
    <dgm:pt modelId="{521AFED5-F88E-4469-A2B3-78004C668F31}" type="parTrans" cxnId="{9EBC5056-4208-4FD5-AC97-4B22B853252B}">
      <dgm:prSet/>
      <dgm:spPr/>
      <dgm:t>
        <a:bodyPr/>
        <a:lstStyle/>
        <a:p>
          <a:endParaRPr lang="en-US"/>
        </a:p>
      </dgm:t>
    </dgm:pt>
    <dgm:pt modelId="{9E88E6A1-5CFC-438B-A5F4-F1EC1CD5615B}" type="sibTrans" cxnId="{9EBC5056-4208-4FD5-AC97-4B22B853252B}">
      <dgm:prSet/>
      <dgm:spPr/>
      <dgm:t>
        <a:bodyPr/>
        <a:lstStyle/>
        <a:p>
          <a:endParaRPr lang="en-US"/>
        </a:p>
      </dgm:t>
    </dgm:pt>
    <dgm:pt modelId="{CA077E4D-E498-469D-AF2B-5282053FB13A}">
      <dgm:prSet/>
      <dgm:spPr/>
      <dgm:t>
        <a:bodyPr/>
        <a:lstStyle/>
        <a:p>
          <a:r>
            <a:rPr lang="en-US"/>
            <a:t>7. Working software as measure of progress</a:t>
          </a:r>
        </a:p>
      </dgm:t>
    </dgm:pt>
    <dgm:pt modelId="{48D7A4E3-18DC-4BA9-B83B-7D466BD8A70E}" type="parTrans" cxnId="{70A2DB00-0E32-4A33-957C-BD17FAE1EED5}">
      <dgm:prSet/>
      <dgm:spPr/>
      <dgm:t>
        <a:bodyPr/>
        <a:lstStyle/>
        <a:p>
          <a:endParaRPr lang="en-US"/>
        </a:p>
      </dgm:t>
    </dgm:pt>
    <dgm:pt modelId="{C578E598-5077-471E-8331-395B063803AE}" type="sibTrans" cxnId="{70A2DB00-0E32-4A33-957C-BD17FAE1EED5}">
      <dgm:prSet/>
      <dgm:spPr/>
      <dgm:t>
        <a:bodyPr/>
        <a:lstStyle/>
        <a:p>
          <a:endParaRPr lang="en-US"/>
        </a:p>
      </dgm:t>
    </dgm:pt>
    <dgm:pt modelId="{6A6F0B43-EFEB-48FA-A4B8-C108A4995867}">
      <dgm:prSet/>
      <dgm:spPr/>
      <dgm:t>
        <a:bodyPr/>
        <a:lstStyle/>
        <a:p>
          <a:r>
            <a:rPr lang="en-US"/>
            <a:t>8. Sustainable development</a:t>
          </a:r>
        </a:p>
      </dgm:t>
    </dgm:pt>
    <dgm:pt modelId="{311B5E96-8093-452D-B2DD-875E8B4ED8FB}" type="parTrans" cxnId="{6F32DAD0-616E-4094-87C4-BF24E041D04D}">
      <dgm:prSet/>
      <dgm:spPr/>
      <dgm:t>
        <a:bodyPr/>
        <a:lstStyle/>
        <a:p>
          <a:endParaRPr lang="en-US"/>
        </a:p>
      </dgm:t>
    </dgm:pt>
    <dgm:pt modelId="{2C4FF633-2715-428E-8A4F-12FC956138D0}" type="sibTrans" cxnId="{6F32DAD0-616E-4094-87C4-BF24E041D04D}">
      <dgm:prSet/>
      <dgm:spPr/>
      <dgm:t>
        <a:bodyPr/>
        <a:lstStyle/>
        <a:p>
          <a:endParaRPr lang="en-US"/>
        </a:p>
      </dgm:t>
    </dgm:pt>
    <dgm:pt modelId="{2A3D2D53-437B-4434-86CB-6893BFD8FD00}">
      <dgm:prSet/>
      <dgm:spPr/>
      <dgm:t>
        <a:bodyPr/>
        <a:lstStyle/>
        <a:p>
          <a:r>
            <a:rPr lang="en-US"/>
            <a:t>9. Technical excellence</a:t>
          </a:r>
        </a:p>
      </dgm:t>
    </dgm:pt>
    <dgm:pt modelId="{1910AA74-19C9-45B3-A191-D40A67342661}" type="parTrans" cxnId="{D50981B2-17F1-4532-9930-14A06E5C388F}">
      <dgm:prSet/>
      <dgm:spPr/>
      <dgm:t>
        <a:bodyPr/>
        <a:lstStyle/>
        <a:p>
          <a:endParaRPr lang="en-US"/>
        </a:p>
      </dgm:t>
    </dgm:pt>
    <dgm:pt modelId="{B9EBE38A-462D-45ED-8930-D0A9B59BB7F2}" type="sibTrans" cxnId="{D50981B2-17F1-4532-9930-14A06E5C388F}">
      <dgm:prSet/>
      <dgm:spPr/>
      <dgm:t>
        <a:bodyPr/>
        <a:lstStyle/>
        <a:p>
          <a:endParaRPr lang="en-US"/>
        </a:p>
      </dgm:t>
    </dgm:pt>
    <dgm:pt modelId="{8C2C9D45-065A-456D-801B-E70A6F4FC056}">
      <dgm:prSet/>
      <dgm:spPr/>
      <dgm:t>
        <a:bodyPr/>
        <a:lstStyle/>
        <a:p>
          <a:r>
            <a:rPr lang="en-US"/>
            <a:t>10. Simplicity</a:t>
          </a:r>
        </a:p>
      </dgm:t>
    </dgm:pt>
    <dgm:pt modelId="{5AA56964-E463-4060-B786-1891AA889ACA}" type="parTrans" cxnId="{A6997249-7DB2-4476-9E40-C149811E976C}">
      <dgm:prSet/>
      <dgm:spPr/>
      <dgm:t>
        <a:bodyPr/>
        <a:lstStyle/>
        <a:p>
          <a:endParaRPr lang="en-US"/>
        </a:p>
      </dgm:t>
    </dgm:pt>
    <dgm:pt modelId="{F8E7AD3E-A23A-45DC-8A7B-94CB4FF1C470}" type="sibTrans" cxnId="{A6997249-7DB2-4476-9E40-C149811E976C}">
      <dgm:prSet/>
      <dgm:spPr/>
      <dgm:t>
        <a:bodyPr/>
        <a:lstStyle/>
        <a:p>
          <a:endParaRPr lang="en-US"/>
        </a:p>
      </dgm:t>
    </dgm:pt>
    <dgm:pt modelId="{9CF508E4-76C7-43FE-8840-1DD37C6F04BE}">
      <dgm:prSet/>
      <dgm:spPr/>
      <dgm:t>
        <a:bodyPr/>
        <a:lstStyle/>
        <a:p>
          <a:r>
            <a:rPr lang="en-US"/>
            <a:t>11. Self-organization</a:t>
          </a:r>
        </a:p>
      </dgm:t>
    </dgm:pt>
    <dgm:pt modelId="{132496C7-E776-4595-9F60-F9862A26525D}" type="parTrans" cxnId="{A5A89810-B9D2-496C-A7EC-01F81B9CE3AA}">
      <dgm:prSet/>
      <dgm:spPr/>
      <dgm:t>
        <a:bodyPr/>
        <a:lstStyle/>
        <a:p>
          <a:endParaRPr lang="en-US"/>
        </a:p>
      </dgm:t>
    </dgm:pt>
    <dgm:pt modelId="{66BC271C-3764-40A0-AC37-E016FFAED789}" type="sibTrans" cxnId="{A5A89810-B9D2-496C-A7EC-01F81B9CE3AA}">
      <dgm:prSet/>
      <dgm:spPr/>
      <dgm:t>
        <a:bodyPr/>
        <a:lstStyle/>
        <a:p>
          <a:endParaRPr lang="en-US"/>
        </a:p>
      </dgm:t>
    </dgm:pt>
    <dgm:pt modelId="{D87AD3B1-AAD3-4201-889A-03409FBC50F8}">
      <dgm:prSet/>
      <dgm:spPr/>
      <dgm:t>
        <a:bodyPr/>
        <a:lstStyle/>
        <a:p>
          <a:r>
            <a:rPr lang="en-US"/>
            <a:t>12.Continuous improvement</a:t>
          </a:r>
        </a:p>
      </dgm:t>
    </dgm:pt>
    <dgm:pt modelId="{935F8A47-F799-4996-929F-4F7EBA54DD7D}" type="parTrans" cxnId="{D865161B-EE35-4C6D-8949-5CCF530E396A}">
      <dgm:prSet/>
      <dgm:spPr/>
      <dgm:t>
        <a:bodyPr/>
        <a:lstStyle/>
        <a:p>
          <a:endParaRPr lang="en-US"/>
        </a:p>
      </dgm:t>
    </dgm:pt>
    <dgm:pt modelId="{387A8C4C-1F27-46CC-9E98-AA8DBFC73DA7}" type="sibTrans" cxnId="{D865161B-EE35-4C6D-8949-5CCF530E396A}">
      <dgm:prSet/>
      <dgm:spPr/>
      <dgm:t>
        <a:bodyPr/>
        <a:lstStyle/>
        <a:p>
          <a:endParaRPr lang="en-US"/>
        </a:p>
      </dgm:t>
    </dgm:pt>
    <dgm:pt modelId="{2E97E151-25EC-425A-90AC-F77DBCEC73AB}" type="pres">
      <dgm:prSet presAssocID="{F0D23639-8006-4928-8EA8-E2C3003D0037}" presName="Name0" presStyleCnt="0">
        <dgm:presLayoutVars>
          <dgm:dir/>
          <dgm:resizeHandles val="exact"/>
        </dgm:presLayoutVars>
      </dgm:prSet>
      <dgm:spPr/>
    </dgm:pt>
    <dgm:pt modelId="{23D82FCE-A7E9-4A1D-BA96-B3091A0E45B4}" type="pres">
      <dgm:prSet presAssocID="{F0D23639-8006-4928-8EA8-E2C3003D0037}" presName="cycle" presStyleCnt="0"/>
      <dgm:spPr/>
    </dgm:pt>
    <dgm:pt modelId="{CC136412-4179-447A-BF16-84E6C3B0D60A}" type="pres">
      <dgm:prSet presAssocID="{74414BC5-B182-4BFA-B233-3974B39F73C1}" presName="nodeFirstNode" presStyleLbl="node1" presStyleIdx="0" presStyleCnt="12">
        <dgm:presLayoutVars>
          <dgm:bulletEnabled val="1"/>
        </dgm:presLayoutVars>
      </dgm:prSet>
      <dgm:spPr/>
    </dgm:pt>
    <dgm:pt modelId="{23B30020-3AA7-4B1D-AA2B-BCD36F803F3E}" type="pres">
      <dgm:prSet presAssocID="{DBBD3F70-C50E-4AD0-87CF-304CB0773283}" presName="sibTransFirstNode" presStyleLbl="bgShp" presStyleIdx="0" presStyleCnt="1"/>
      <dgm:spPr/>
    </dgm:pt>
    <dgm:pt modelId="{479E17DE-328C-4F4B-BC51-B7D2610DFB36}" type="pres">
      <dgm:prSet presAssocID="{FD05072E-37A6-4A01-9B07-6140A370A346}" presName="nodeFollowingNodes" presStyleLbl="node1" presStyleIdx="1" presStyleCnt="12">
        <dgm:presLayoutVars>
          <dgm:bulletEnabled val="1"/>
        </dgm:presLayoutVars>
      </dgm:prSet>
      <dgm:spPr/>
    </dgm:pt>
    <dgm:pt modelId="{93FCBE99-AA5F-44A9-8F11-59D3FD4D0D3D}" type="pres">
      <dgm:prSet presAssocID="{DF142E4F-D2EE-416A-B0A7-76BC0B97E8DA}" presName="nodeFollowingNodes" presStyleLbl="node1" presStyleIdx="2" presStyleCnt="12">
        <dgm:presLayoutVars>
          <dgm:bulletEnabled val="1"/>
        </dgm:presLayoutVars>
      </dgm:prSet>
      <dgm:spPr/>
    </dgm:pt>
    <dgm:pt modelId="{F5D01CB1-B7FC-4928-AC79-ACD0B8EA1D50}" type="pres">
      <dgm:prSet presAssocID="{734881B8-7608-495F-AB9F-221E3B32E4F3}" presName="nodeFollowingNodes" presStyleLbl="node1" presStyleIdx="3" presStyleCnt="12">
        <dgm:presLayoutVars>
          <dgm:bulletEnabled val="1"/>
        </dgm:presLayoutVars>
      </dgm:prSet>
      <dgm:spPr/>
    </dgm:pt>
    <dgm:pt modelId="{46E8CA2F-6AF2-46D3-B7BF-16F66F6C58B9}" type="pres">
      <dgm:prSet presAssocID="{3E015C96-987C-49AA-9A79-F8394E8916B6}" presName="nodeFollowingNodes" presStyleLbl="node1" presStyleIdx="4" presStyleCnt="12">
        <dgm:presLayoutVars>
          <dgm:bulletEnabled val="1"/>
        </dgm:presLayoutVars>
      </dgm:prSet>
      <dgm:spPr/>
    </dgm:pt>
    <dgm:pt modelId="{D139C982-AF79-4DE4-974C-06B6C8814330}" type="pres">
      <dgm:prSet presAssocID="{D2CDC926-C0F8-4CF5-8A9F-150C358DA58A}" presName="nodeFollowingNodes" presStyleLbl="node1" presStyleIdx="5" presStyleCnt="12">
        <dgm:presLayoutVars>
          <dgm:bulletEnabled val="1"/>
        </dgm:presLayoutVars>
      </dgm:prSet>
      <dgm:spPr/>
    </dgm:pt>
    <dgm:pt modelId="{62C9B663-FA13-444E-A461-3D7A9CFED7C0}" type="pres">
      <dgm:prSet presAssocID="{CA077E4D-E498-469D-AF2B-5282053FB13A}" presName="nodeFollowingNodes" presStyleLbl="node1" presStyleIdx="6" presStyleCnt="12">
        <dgm:presLayoutVars>
          <dgm:bulletEnabled val="1"/>
        </dgm:presLayoutVars>
      </dgm:prSet>
      <dgm:spPr/>
    </dgm:pt>
    <dgm:pt modelId="{910261CC-0EA1-4B92-B7A5-7C3174B3C96A}" type="pres">
      <dgm:prSet presAssocID="{6A6F0B43-EFEB-48FA-A4B8-C108A4995867}" presName="nodeFollowingNodes" presStyleLbl="node1" presStyleIdx="7" presStyleCnt="12">
        <dgm:presLayoutVars>
          <dgm:bulletEnabled val="1"/>
        </dgm:presLayoutVars>
      </dgm:prSet>
      <dgm:spPr/>
    </dgm:pt>
    <dgm:pt modelId="{6D3581FB-E844-4713-960A-E2B2CB433795}" type="pres">
      <dgm:prSet presAssocID="{2A3D2D53-437B-4434-86CB-6893BFD8FD00}" presName="nodeFollowingNodes" presStyleLbl="node1" presStyleIdx="8" presStyleCnt="12">
        <dgm:presLayoutVars>
          <dgm:bulletEnabled val="1"/>
        </dgm:presLayoutVars>
      </dgm:prSet>
      <dgm:spPr/>
    </dgm:pt>
    <dgm:pt modelId="{1A7395F7-51CF-4DF9-9CBC-E069B65B2163}" type="pres">
      <dgm:prSet presAssocID="{8C2C9D45-065A-456D-801B-E70A6F4FC056}" presName="nodeFollowingNodes" presStyleLbl="node1" presStyleIdx="9" presStyleCnt="12">
        <dgm:presLayoutVars>
          <dgm:bulletEnabled val="1"/>
        </dgm:presLayoutVars>
      </dgm:prSet>
      <dgm:spPr/>
    </dgm:pt>
    <dgm:pt modelId="{75F64DC1-6881-4DE1-AA85-89748A1568CB}" type="pres">
      <dgm:prSet presAssocID="{9CF508E4-76C7-43FE-8840-1DD37C6F04BE}" presName="nodeFollowingNodes" presStyleLbl="node1" presStyleIdx="10" presStyleCnt="12">
        <dgm:presLayoutVars>
          <dgm:bulletEnabled val="1"/>
        </dgm:presLayoutVars>
      </dgm:prSet>
      <dgm:spPr/>
    </dgm:pt>
    <dgm:pt modelId="{3008E174-E88B-42B3-B738-A7E02714242D}" type="pres">
      <dgm:prSet presAssocID="{D87AD3B1-AAD3-4201-889A-03409FBC50F8}" presName="nodeFollowingNodes" presStyleLbl="node1" presStyleIdx="11" presStyleCnt="12">
        <dgm:presLayoutVars>
          <dgm:bulletEnabled val="1"/>
        </dgm:presLayoutVars>
      </dgm:prSet>
      <dgm:spPr/>
    </dgm:pt>
  </dgm:ptLst>
  <dgm:cxnLst>
    <dgm:cxn modelId="{70A2DB00-0E32-4A33-957C-BD17FAE1EED5}" srcId="{F0D23639-8006-4928-8EA8-E2C3003D0037}" destId="{CA077E4D-E498-469D-AF2B-5282053FB13A}" srcOrd="6" destOrd="0" parTransId="{48D7A4E3-18DC-4BA9-B83B-7D466BD8A70E}" sibTransId="{C578E598-5077-471E-8331-395B063803AE}"/>
    <dgm:cxn modelId="{A5A89810-B9D2-496C-A7EC-01F81B9CE3AA}" srcId="{F0D23639-8006-4928-8EA8-E2C3003D0037}" destId="{9CF508E4-76C7-43FE-8840-1DD37C6F04BE}" srcOrd="10" destOrd="0" parTransId="{132496C7-E776-4595-9F60-F9862A26525D}" sibTransId="{66BC271C-3764-40A0-AC37-E016FFAED789}"/>
    <dgm:cxn modelId="{D865161B-EE35-4C6D-8949-5CCF530E396A}" srcId="{F0D23639-8006-4928-8EA8-E2C3003D0037}" destId="{D87AD3B1-AAD3-4201-889A-03409FBC50F8}" srcOrd="11" destOrd="0" parTransId="{935F8A47-F799-4996-929F-4F7EBA54DD7D}" sibTransId="{387A8C4C-1F27-46CC-9E98-AA8DBFC73DA7}"/>
    <dgm:cxn modelId="{57CFB81F-A147-4F15-A449-1AA459066EE0}" type="presOf" srcId="{D87AD3B1-AAD3-4201-889A-03409FBC50F8}" destId="{3008E174-E88B-42B3-B738-A7E02714242D}" srcOrd="0" destOrd="0" presId="urn:microsoft.com/office/officeart/2005/8/layout/cycle3"/>
    <dgm:cxn modelId="{9CCA1E20-D857-4FDF-AB25-2FA3C82232C5}" type="presOf" srcId="{FD05072E-37A6-4A01-9B07-6140A370A346}" destId="{479E17DE-328C-4F4B-BC51-B7D2610DFB36}" srcOrd="0" destOrd="0" presId="urn:microsoft.com/office/officeart/2005/8/layout/cycle3"/>
    <dgm:cxn modelId="{3937EE21-56ED-417B-9024-25ADDFD15CA6}" srcId="{F0D23639-8006-4928-8EA8-E2C3003D0037}" destId="{74414BC5-B182-4BFA-B233-3974B39F73C1}" srcOrd="0" destOrd="0" parTransId="{70D871D8-5EDC-48AF-B61C-EBEE068D751D}" sibTransId="{DBBD3F70-C50E-4AD0-87CF-304CB0773283}"/>
    <dgm:cxn modelId="{0EFE7D24-F0FA-4B86-AC1E-4DD812E57703}" srcId="{F0D23639-8006-4928-8EA8-E2C3003D0037}" destId="{FD05072E-37A6-4A01-9B07-6140A370A346}" srcOrd="1" destOrd="0" parTransId="{B076FAA3-5E21-4D75-9C53-C1D9585E3611}" sibTransId="{0903B58E-7009-4F4C-8F54-E8F128380DD5}"/>
    <dgm:cxn modelId="{EB83D929-4BDE-4A17-9EDE-0C3C384A9EAD}" type="presOf" srcId="{DF142E4F-D2EE-416A-B0A7-76BC0B97E8DA}" destId="{93FCBE99-AA5F-44A9-8F11-59D3FD4D0D3D}" srcOrd="0" destOrd="0" presId="urn:microsoft.com/office/officeart/2005/8/layout/cycle3"/>
    <dgm:cxn modelId="{5F8A7938-24F4-41C8-BE92-EC471E4C2D90}" type="presOf" srcId="{2A3D2D53-437B-4434-86CB-6893BFD8FD00}" destId="{6D3581FB-E844-4713-960A-E2B2CB433795}" srcOrd="0" destOrd="0" presId="urn:microsoft.com/office/officeart/2005/8/layout/cycle3"/>
    <dgm:cxn modelId="{7E0CC23A-948D-4223-8925-591D25A6D179}" type="presOf" srcId="{D2CDC926-C0F8-4CF5-8A9F-150C358DA58A}" destId="{D139C982-AF79-4DE4-974C-06B6C8814330}" srcOrd="0" destOrd="0" presId="urn:microsoft.com/office/officeart/2005/8/layout/cycle3"/>
    <dgm:cxn modelId="{B8E56F3D-1338-4CF1-9C20-DBD8366280B7}" type="presOf" srcId="{DBBD3F70-C50E-4AD0-87CF-304CB0773283}" destId="{23B30020-3AA7-4B1D-AA2B-BCD36F803F3E}" srcOrd="0" destOrd="0" presId="urn:microsoft.com/office/officeart/2005/8/layout/cycle3"/>
    <dgm:cxn modelId="{F69B4D5B-197A-497B-96E8-0E563BBBE4FD}" type="presOf" srcId="{F0D23639-8006-4928-8EA8-E2C3003D0037}" destId="{2E97E151-25EC-425A-90AC-F77DBCEC73AB}" srcOrd="0" destOrd="0" presId="urn:microsoft.com/office/officeart/2005/8/layout/cycle3"/>
    <dgm:cxn modelId="{5BD61F47-64D6-4718-9702-69FCCB8C5859}" type="presOf" srcId="{8C2C9D45-065A-456D-801B-E70A6F4FC056}" destId="{1A7395F7-51CF-4DF9-9CBC-E069B65B2163}" srcOrd="0" destOrd="0" presId="urn:microsoft.com/office/officeart/2005/8/layout/cycle3"/>
    <dgm:cxn modelId="{F72ABB47-B74B-4D19-B18E-F93412D86085}" type="presOf" srcId="{3E015C96-987C-49AA-9A79-F8394E8916B6}" destId="{46E8CA2F-6AF2-46D3-B7BF-16F66F6C58B9}" srcOrd="0" destOrd="0" presId="urn:microsoft.com/office/officeart/2005/8/layout/cycle3"/>
    <dgm:cxn modelId="{A6997249-7DB2-4476-9E40-C149811E976C}" srcId="{F0D23639-8006-4928-8EA8-E2C3003D0037}" destId="{8C2C9D45-065A-456D-801B-E70A6F4FC056}" srcOrd="9" destOrd="0" parTransId="{5AA56964-E463-4060-B786-1891AA889ACA}" sibTransId="{F8E7AD3E-A23A-45DC-8A7B-94CB4FF1C470}"/>
    <dgm:cxn modelId="{EAD6DF4A-4103-44BE-A6D0-AB4DAB4F883E}" type="presOf" srcId="{6A6F0B43-EFEB-48FA-A4B8-C108A4995867}" destId="{910261CC-0EA1-4B92-B7A5-7C3174B3C96A}" srcOrd="0" destOrd="0" presId="urn:microsoft.com/office/officeart/2005/8/layout/cycle3"/>
    <dgm:cxn modelId="{892B406E-239B-4919-9E77-E581FC3C4947}" type="presOf" srcId="{734881B8-7608-495F-AB9F-221E3B32E4F3}" destId="{F5D01CB1-B7FC-4928-AC79-ACD0B8EA1D50}" srcOrd="0" destOrd="0" presId="urn:microsoft.com/office/officeart/2005/8/layout/cycle3"/>
    <dgm:cxn modelId="{9EBC5056-4208-4FD5-AC97-4B22B853252B}" srcId="{F0D23639-8006-4928-8EA8-E2C3003D0037}" destId="{D2CDC926-C0F8-4CF5-8A9F-150C358DA58A}" srcOrd="5" destOrd="0" parTransId="{521AFED5-F88E-4469-A2B3-78004C668F31}" sibTransId="{9E88E6A1-5CFC-438B-A5F4-F1EC1CD5615B}"/>
    <dgm:cxn modelId="{FC2CED78-F6BF-4890-A30F-D7D784E5ACA9}" type="presOf" srcId="{74414BC5-B182-4BFA-B233-3974B39F73C1}" destId="{CC136412-4179-447A-BF16-84E6C3B0D60A}" srcOrd="0" destOrd="0" presId="urn:microsoft.com/office/officeart/2005/8/layout/cycle3"/>
    <dgm:cxn modelId="{020B7380-0B9B-4F18-A3D1-54792F270BF6}" srcId="{F0D23639-8006-4928-8EA8-E2C3003D0037}" destId="{734881B8-7608-495F-AB9F-221E3B32E4F3}" srcOrd="3" destOrd="0" parTransId="{5C997E8A-AFE2-406E-A5BB-F740C0252395}" sibTransId="{336D7790-7D28-4083-85A8-A2EBF2F69629}"/>
    <dgm:cxn modelId="{8401D989-D54B-4545-B260-CB18EB88CA65}" type="presOf" srcId="{9CF508E4-76C7-43FE-8840-1DD37C6F04BE}" destId="{75F64DC1-6881-4DE1-AA85-89748A1568CB}" srcOrd="0" destOrd="0" presId="urn:microsoft.com/office/officeart/2005/8/layout/cycle3"/>
    <dgm:cxn modelId="{D50981B2-17F1-4532-9930-14A06E5C388F}" srcId="{F0D23639-8006-4928-8EA8-E2C3003D0037}" destId="{2A3D2D53-437B-4434-86CB-6893BFD8FD00}" srcOrd="8" destOrd="0" parTransId="{1910AA74-19C9-45B3-A191-D40A67342661}" sibTransId="{B9EBE38A-462D-45ED-8930-D0A9B59BB7F2}"/>
    <dgm:cxn modelId="{39EAD1CE-AB4A-455E-A6C1-CDFB22715946}" srcId="{F0D23639-8006-4928-8EA8-E2C3003D0037}" destId="{DF142E4F-D2EE-416A-B0A7-76BC0B97E8DA}" srcOrd="2" destOrd="0" parTransId="{0782E569-D423-4D96-8CFA-A23CE937F6BE}" sibTransId="{76CB23FE-7584-4E8C-98DB-A8581ABE7E6E}"/>
    <dgm:cxn modelId="{6F32DAD0-616E-4094-87C4-BF24E041D04D}" srcId="{F0D23639-8006-4928-8EA8-E2C3003D0037}" destId="{6A6F0B43-EFEB-48FA-A4B8-C108A4995867}" srcOrd="7" destOrd="0" parTransId="{311B5E96-8093-452D-B2DD-875E8B4ED8FB}" sibTransId="{2C4FF633-2715-428E-8A4F-12FC956138D0}"/>
    <dgm:cxn modelId="{0DB7ECE0-ED31-4BD9-96C4-834C03891B3E}" type="presOf" srcId="{CA077E4D-E498-469D-AF2B-5282053FB13A}" destId="{62C9B663-FA13-444E-A461-3D7A9CFED7C0}" srcOrd="0" destOrd="0" presId="urn:microsoft.com/office/officeart/2005/8/layout/cycle3"/>
    <dgm:cxn modelId="{9A3E14EE-C577-45B8-A920-1287E6A53A91}" srcId="{F0D23639-8006-4928-8EA8-E2C3003D0037}" destId="{3E015C96-987C-49AA-9A79-F8394E8916B6}" srcOrd="4" destOrd="0" parTransId="{24591B77-0949-450A-9809-9E4D033602BE}" sibTransId="{64EBE65F-06FC-46BC-B304-D2C765961BF3}"/>
    <dgm:cxn modelId="{108E13DD-FD45-48B2-9AE9-C185EA6E74F9}" type="presParOf" srcId="{2E97E151-25EC-425A-90AC-F77DBCEC73AB}" destId="{23D82FCE-A7E9-4A1D-BA96-B3091A0E45B4}" srcOrd="0" destOrd="0" presId="urn:microsoft.com/office/officeart/2005/8/layout/cycle3"/>
    <dgm:cxn modelId="{C77C5EF7-30E1-4FF3-89D3-9077F7115A67}" type="presParOf" srcId="{23D82FCE-A7E9-4A1D-BA96-B3091A0E45B4}" destId="{CC136412-4179-447A-BF16-84E6C3B0D60A}" srcOrd="0" destOrd="0" presId="urn:microsoft.com/office/officeart/2005/8/layout/cycle3"/>
    <dgm:cxn modelId="{5C47B7C9-9B05-4393-9ABC-38641317B417}" type="presParOf" srcId="{23D82FCE-A7E9-4A1D-BA96-B3091A0E45B4}" destId="{23B30020-3AA7-4B1D-AA2B-BCD36F803F3E}" srcOrd="1" destOrd="0" presId="urn:microsoft.com/office/officeart/2005/8/layout/cycle3"/>
    <dgm:cxn modelId="{177D2148-9CAB-42D1-A2F2-31BD063C49C9}" type="presParOf" srcId="{23D82FCE-A7E9-4A1D-BA96-B3091A0E45B4}" destId="{479E17DE-328C-4F4B-BC51-B7D2610DFB36}" srcOrd="2" destOrd="0" presId="urn:microsoft.com/office/officeart/2005/8/layout/cycle3"/>
    <dgm:cxn modelId="{A5A3A0BD-426F-4D68-B2B5-592B8E4DB7DC}" type="presParOf" srcId="{23D82FCE-A7E9-4A1D-BA96-B3091A0E45B4}" destId="{93FCBE99-AA5F-44A9-8F11-59D3FD4D0D3D}" srcOrd="3" destOrd="0" presId="urn:microsoft.com/office/officeart/2005/8/layout/cycle3"/>
    <dgm:cxn modelId="{B6EADA1E-DB12-4845-B341-CD685A8BD07B}" type="presParOf" srcId="{23D82FCE-A7E9-4A1D-BA96-B3091A0E45B4}" destId="{F5D01CB1-B7FC-4928-AC79-ACD0B8EA1D50}" srcOrd="4" destOrd="0" presId="urn:microsoft.com/office/officeart/2005/8/layout/cycle3"/>
    <dgm:cxn modelId="{E211C62F-3823-4745-96BD-6BC8C8E1EBE8}" type="presParOf" srcId="{23D82FCE-A7E9-4A1D-BA96-B3091A0E45B4}" destId="{46E8CA2F-6AF2-46D3-B7BF-16F66F6C58B9}" srcOrd="5" destOrd="0" presId="urn:microsoft.com/office/officeart/2005/8/layout/cycle3"/>
    <dgm:cxn modelId="{67D9E5D2-93BE-405E-812C-C0F3837104B7}" type="presParOf" srcId="{23D82FCE-A7E9-4A1D-BA96-B3091A0E45B4}" destId="{D139C982-AF79-4DE4-974C-06B6C8814330}" srcOrd="6" destOrd="0" presId="urn:microsoft.com/office/officeart/2005/8/layout/cycle3"/>
    <dgm:cxn modelId="{2AD89946-5501-493E-885A-D0184C5B4107}" type="presParOf" srcId="{23D82FCE-A7E9-4A1D-BA96-B3091A0E45B4}" destId="{62C9B663-FA13-444E-A461-3D7A9CFED7C0}" srcOrd="7" destOrd="0" presId="urn:microsoft.com/office/officeart/2005/8/layout/cycle3"/>
    <dgm:cxn modelId="{0B4CADA9-FF0F-42BC-B282-222BEEF77289}" type="presParOf" srcId="{23D82FCE-A7E9-4A1D-BA96-B3091A0E45B4}" destId="{910261CC-0EA1-4B92-B7A5-7C3174B3C96A}" srcOrd="8" destOrd="0" presId="urn:microsoft.com/office/officeart/2005/8/layout/cycle3"/>
    <dgm:cxn modelId="{B7310551-1574-4B94-A545-AC7D1ABEF7FC}" type="presParOf" srcId="{23D82FCE-A7E9-4A1D-BA96-B3091A0E45B4}" destId="{6D3581FB-E844-4713-960A-E2B2CB433795}" srcOrd="9" destOrd="0" presId="urn:microsoft.com/office/officeart/2005/8/layout/cycle3"/>
    <dgm:cxn modelId="{83DA03A1-2705-4EC4-9DB3-9C2A0F766511}" type="presParOf" srcId="{23D82FCE-A7E9-4A1D-BA96-B3091A0E45B4}" destId="{1A7395F7-51CF-4DF9-9CBC-E069B65B2163}" srcOrd="10" destOrd="0" presId="urn:microsoft.com/office/officeart/2005/8/layout/cycle3"/>
    <dgm:cxn modelId="{CC148910-B623-491E-9C37-1036F4E63819}" type="presParOf" srcId="{23D82FCE-A7E9-4A1D-BA96-B3091A0E45B4}" destId="{75F64DC1-6881-4DE1-AA85-89748A1568CB}" srcOrd="11" destOrd="0" presId="urn:microsoft.com/office/officeart/2005/8/layout/cycle3"/>
    <dgm:cxn modelId="{FE9A7E0F-E391-41B7-9183-C34B10A7F266}" type="presParOf" srcId="{23D82FCE-A7E9-4A1D-BA96-B3091A0E45B4}" destId="{3008E174-E88B-42B3-B738-A7E02714242D}" srcOrd="12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9DC540-348B-48EC-B347-2B904FFE6D69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6DCBF-7176-41A7-B2F7-1CCAB2DCC2A5}">
      <dgm:prSet/>
      <dgm:spPr/>
      <dgm:t>
        <a:bodyPr/>
        <a:lstStyle/>
        <a:p>
          <a:r>
            <a:rPr lang="de-DE" dirty="0" err="1"/>
            <a:t>Concentrates</a:t>
          </a:r>
          <a:r>
            <a:rPr lang="de-DE" dirty="0"/>
            <a:t> on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prozess</a:t>
          </a:r>
          <a:r>
            <a:rPr lang="de-DE" dirty="0"/>
            <a:t> and not on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product</a:t>
          </a:r>
          <a:endParaRPr lang="en-US" dirty="0"/>
        </a:p>
      </dgm:t>
    </dgm:pt>
    <dgm:pt modelId="{739E3ECA-BC9D-480C-9AEE-BDFD058693B1}" type="parTrans" cxnId="{7B4BBD2A-1D2A-47AE-8AD9-D13360D34047}">
      <dgm:prSet/>
      <dgm:spPr/>
      <dgm:t>
        <a:bodyPr/>
        <a:lstStyle/>
        <a:p>
          <a:endParaRPr lang="en-US"/>
        </a:p>
      </dgm:t>
    </dgm:pt>
    <dgm:pt modelId="{EB481482-62E6-47BA-968A-8986B825374E}" type="sibTrans" cxnId="{7B4BBD2A-1D2A-47AE-8AD9-D13360D34047}">
      <dgm:prSet/>
      <dgm:spPr/>
      <dgm:t>
        <a:bodyPr/>
        <a:lstStyle/>
        <a:p>
          <a:endParaRPr lang="en-US"/>
        </a:p>
      </dgm:t>
    </dgm:pt>
    <dgm:pt modelId="{83309FA5-9EE1-4936-8D70-8B0419AFAE98}">
      <dgm:prSet/>
      <dgm:spPr/>
      <dgm:t>
        <a:bodyPr/>
        <a:lstStyle/>
        <a:p>
          <a:r>
            <a:rPr lang="de-DE" dirty="0" err="1"/>
            <a:t>Tries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improve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working</a:t>
          </a:r>
          <a:r>
            <a:rPr lang="de-DE" dirty="0"/>
            <a:t> </a:t>
          </a:r>
          <a:r>
            <a:rPr lang="de-DE" dirty="0" err="1"/>
            <a:t>process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simplifying</a:t>
          </a:r>
          <a:r>
            <a:rPr lang="de-DE" dirty="0"/>
            <a:t> and </a:t>
          </a:r>
          <a:r>
            <a:rPr lang="de-DE" dirty="0" err="1"/>
            <a:t>downsizing</a:t>
          </a:r>
          <a:endParaRPr lang="en-US" dirty="0"/>
        </a:p>
      </dgm:t>
    </dgm:pt>
    <dgm:pt modelId="{CCAF1E5F-AC07-4BB6-8C0B-B1135BE0E0A4}" type="parTrans" cxnId="{46C4338E-FB19-4EFC-8EC2-73799E92B9F0}">
      <dgm:prSet/>
      <dgm:spPr/>
      <dgm:t>
        <a:bodyPr/>
        <a:lstStyle/>
        <a:p>
          <a:endParaRPr lang="en-US"/>
        </a:p>
      </dgm:t>
    </dgm:pt>
    <dgm:pt modelId="{9CC5A0E2-D66A-478B-B869-81737F6A8D97}" type="sibTrans" cxnId="{46C4338E-FB19-4EFC-8EC2-73799E92B9F0}">
      <dgm:prSet/>
      <dgm:spPr/>
      <dgm:t>
        <a:bodyPr/>
        <a:lstStyle/>
        <a:p>
          <a:endParaRPr lang="en-US"/>
        </a:p>
      </dgm:t>
    </dgm:pt>
    <dgm:pt modelId="{2F3C67D9-072C-4792-829D-461B40B5F94C}">
      <dgm:prSet/>
      <dgm:spPr/>
      <dgm:t>
        <a:bodyPr/>
        <a:lstStyle/>
        <a:p>
          <a:r>
            <a:rPr lang="de-DE"/>
            <a:t>Comes from Japan (Toyota)</a:t>
          </a:r>
          <a:endParaRPr lang="en-US"/>
        </a:p>
      </dgm:t>
    </dgm:pt>
    <dgm:pt modelId="{4F2E5141-11EE-4DDD-9167-47ACB2022245}" type="parTrans" cxnId="{C46F8E6F-CA7C-4B76-86F6-5E162EC961A5}">
      <dgm:prSet/>
      <dgm:spPr/>
      <dgm:t>
        <a:bodyPr/>
        <a:lstStyle/>
        <a:p>
          <a:endParaRPr lang="en-US"/>
        </a:p>
      </dgm:t>
    </dgm:pt>
    <dgm:pt modelId="{09BB83A5-E49C-4863-9103-B7893E9A2C64}" type="sibTrans" cxnId="{C46F8E6F-CA7C-4B76-86F6-5E162EC961A5}">
      <dgm:prSet/>
      <dgm:spPr/>
      <dgm:t>
        <a:bodyPr/>
        <a:lstStyle/>
        <a:p>
          <a:endParaRPr lang="en-US"/>
        </a:p>
      </dgm:t>
    </dgm:pt>
    <dgm:pt modelId="{8D280F4F-EE8D-4157-B462-5E2DE4F2326F}">
      <dgm:prSet/>
      <dgm:spPr/>
      <dgm:t>
        <a:bodyPr/>
        <a:lstStyle/>
        <a:p>
          <a:r>
            <a:rPr lang="de-DE" dirty="0"/>
            <a:t>Concept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sushimaster</a:t>
          </a:r>
          <a:endParaRPr lang="en-US" dirty="0"/>
        </a:p>
      </dgm:t>
    </dgm:pt>
    <dgm:pt modelId="{D814B5F4-4EB6-4EC0-A8DA-0A9D5EB10FC9}" type="parTrans" cxnId="{AF0C99D0-4B75-43B7-B383-F404E086ABE6}">
      <dgm:prSet/>
      <dgm:spPr/>
      <dgm:t>
        <a:bodyPr/>
        <a:lstStyle/>
        <a:p>
          <a:endParaRPr lang="en-US"/>
        </a:p>
      </dgm:t>
    </dgm:pt>
    <dgm:pt modelId="{38DEB7E0-00F7-4359-B201-9A401C7FF8D4}" type="sibTrans" cxnId="{AF0C99D0-4B75-43B7-B383-F404E086ABE6}">
      <dgm:prSet/>
      <dgm:spPr/>
      <dgm:t>
        <a:bodyPr/>
        <a:lstStyle/>
        <a:p>
          <a:endParaRPr lang="en-US"/>
        </a:p>
      </dgm:t>
    </dgm:pt>
    <dgm:pt modelId="{C4887FCE-3DD1-46FD-90E8-F7BD56C760A5}" type="pres">
      <dgm:prSet presAssocID="{669DC540-348B-48EC-B347-2B904FFE6D69}" presName="Name0" presStyleCnt="0">
        <dgm:presLayoutVars>
          <dgm:dir/>
          <dgm:animLvl val="lvl"/>
          <dgm:resizeHandles val="exact"/>
        </dgm:presLayoutVars>
      </dgm:prSet>
      <dgm:spPr/>
    </dgm:pt>
    <dgm:pt modelId="{0A7BEFED-5960-42F0-9643-D1C88319F891}" type="pres">
      <dgm:prSet presAssocID="{D736DCBF-7176-41A7-B2F7-1CCAB2DCC2A5}" presName="vertFlow" presStyleCnt="0"/>
      <dgm:spPr/>
    </dgm:pt>
    <dgm:pt modelId="{1750563D-E28F-47F2-A1B7-D764A24EB4C7}" type="pres">
      <dgm:prSet presAssocID="{D736DCBF-7176-41A7-B2F7-1CCAB2DCC2A5}" presName="header" presStyleLbl="node1" presStyleIdx="0" presStyleCnt="4" custScaleX="176035" custScaleY="294938"/>
      <dgm:spPr/>
    </dgm:pt>
    <dgm:pt modelId="{0E9D6207-C2CB-44EC-86B1-603A05ACD76F}" type="pres">
      <dgm:prSet presAssocID="{D736DCBF-7176-41A7-B2F7-1CCAB2DCC2A5}" presName="hSp" presStyleCnt="0"/>
      <dgm:spPr/>
    </dgm:pt>
    <dgm:pt modelId="{DEB8D016-1207-4F00-82D7-2E503EF87D57}" type="pres">
      <dgm:prSet presAssocID="{83309FA5-9EE1-4936-8D70-8B0419AFAE98}" presName="vertFlow" presStyleCnt="0"/>
      <dgm:spPr/>
    </dgm:pt>
    <dgm:pt modelId="{0F666F1C-19A0-4B4D-AEC8-D77A946EBA62}" type="pres">
      <dgm:prSet presAssocID="{83309FA5-9EE1-4936-8D70-8B0419AFAE98}" presName="header" presStyleLbl="node1" presStyleIdx="1" presStyleCnt="4" custScaleX="166215" custScaleY="299717"/>
      <dgm:spPr/>
    </dgm:pt>
    <dgm:pt modelId="{51BA18B2-7CA5-4132-AC44-F5166D005FF1}" type="pres">
      <dgm:prSet presAssocID="{83309FA5-9EE1-4936-8D70-8B0419AFAE98}" presName="hSp" presStyleCnt="0"/>
      <dgm:spPr/>
    </dgm:pt>
    <dgm:pt modelId="{1FC57C37-47E6-48DC-88E5-015853428602}" type="pres">
      <dgm:prSet presAssocID="{2F3C67D9-072C-4792-829D-461B40B5F94C}" presName="vertFlow" presStyleCnt="0"/>
      <dgm:spPr/>
    </dgm:pt>
    <dgm:pt modelId="{5CA4A265-159F-40E0-85BF-4E074CFFBDDA}" type="pres">
      <dgm:prSet presAssocID="{2F3C67D9-072C-4792-829D-461B40B5F94C}" presName="header" presStyleLbl="node1" presStyleIdx="2" presStyleCnt="4" custScaleX="142905" custScaleY="296319"/>
      <dgm:spPr/>
    </dgm:pt>
    <dgm:pt modelId="{52D366DC-B056-4DF7-844A-05F564C7C119}" type="pres">
      <dgm:prSet presAssocID="{2F3C67D9-072C-4792-829D-461B40B5F94C}" presName="hSp" presStyleCnt="0"/>
      <dgm:spPr/>
    </dgm:pt>
    <dgm:pt modelId="{570FFC4E-AE76-4E36-B7B9-180BB769C5E5}" type="pres">
      <dgm:prSet presAssocID="{8D280F4F-EE8D-4157-B462-5E2DE4F2326F}" presName="vertFlow" presStyleCnt="0"/>
      <dgm:spPr/>
    </dgm:pt>
    <dgm:pt modelId="{D322ACF1-B62B-4A82-97CF-DC47266CCB92}" type="pres">
      <dgm:prSet presAssocID="{8D280F4F-EE8D-4157-B462-5E2DE4F2326F}" presName="header" presStyleLbl="node1" presStyleIdx="3" presStyleCnt="4" custScaleX="142034" custScaleY="304033"/>
      <dgm:spPr/>
    </dgm:pt>
  </dgm:ptLst>
  <dgm:cxnLst>
    <dgm:cxn modelId="{7B4BBD2A-1D2A-47AE-8AD9-D13360D34047}" srcId="{669DC540-348B-48EC-B347-2B904FFE6D69}" destId="{D736DCBF-7176-41A7-B2F7-1CCAB2DCC2A5}" srcOrd="0" destOrd="0" parTransId="{739E3ECA-BC9D-480C-9AEE-BDFD058693B1}" sibTransId="{EB481482-62E6-47BA-968A-8986B825374E}"/>
    <dgm:cxn modelId="{3AD5112B-6DBB-4C40-8306-34124AEFDB01}" type="presOf" srcId="{669DC540-348B-48EC-B347-2B904FFE6D69}" destId="{C4887FCE-3DD1-46FD-90E8-F7BD56C760A5}" srcOrd="0" destOrd="0" presId="urn:microsoft.com/office/officeart/2005/8/layout/lProcess1"/>
    <dgm:cxn modelId="{C46F8E6F-CA7C-4B76-86F6-5E162EC961A5}" srcId="{669DC540-348B-48EC-B347-2B904FFE6D69}" destId="{2F3C67D9-072C-4792-829D-461B40B5F94C}" srcOrd="2" destOrd="0" parTransId="{4F2E5141-11EE-4DDD-9167-47ACB2022245}" sibTransId="{09BB83A5-E49C-4863-9103-B7893E9A2C64}"/>
    <dgm:cxn modelId="{46C4338E-FB19-4EFC-8EC2-73799E92B9F0}" srcId="{669DC540-348B-48EC-B347-2B904FFE6D69}" destId="{83309FA5-9EE1-4936-8D70-8B0419AFAE98}" srcOrd="1" destOrd="0" parTransId="{CCAF1E5F-AC07-4BB6-8C0B-B1135BE0E0A4}" sibTransId="{9CC5A0E2-D66A-478B-B869-81737F6A8D97}"/>
    <dgm:cxn modelId="{73A256C2-A5B6-4ED5-855C-42F51164DB16}" type="presOf" srcId="{2F3C67D9-072C-4792-829D-461B40B5F94C}" destId="{5CA4A265-159F-40E0-85BF-4E074CFFBDDA}" srcOrd="0" destOrd="0" presId="urn:microsoft.com/office/officeart/2005/8/layout/lProcess1"/>
    <dgm:cxn modelId="{0D4900C6-022D-4EF8-83AD-D701222A89C1}" type="presOf" srcId="{83309FA5-9EE1-4936-8D70-8B0419AFAE98}" destId="{0F666F1C-19A0-4B4D-AEC8-D77A946EBA62}" srcOrd="0" destOrd="0" presId="urn:microsoft.com/office/officeart/2005/8/layout/lProcess1"/>
    <dgm:cxn modelId="{AF0C99D0-4B75-43B7-B383-F404E086ABE6}" srcId="{669DC540-348B-48EC-B347-2B904FFE6D69}" destId="{8D280F4F-EE8D-4157-B462-5E2DE4F2326F}" srcOrd="3" destOrd="0" parTransId="{D814B5F4-4EB6-4EC0-A8DA-0A9D5EB10FC9}" sibTransId="{38DEB7E0-00F7-4359-B201-9A401C7FF8D4}"/>
    <dgm:cxn modelId="{2422CCDC-914E-43CC-BFA2-3855F2470D15}" type="presOf" srcId="{8D280F4F-EE8D-4157-B462-5E2DE4F2326F}" destId="{D322ACF1-B62B-4A82-97CF-DC47266CCB92}" srcOrd="0" destOrd="0" presId="urn:microsoft.com/office/officeart/2005/8/layout/lProcess1"/>
    <dgm:cxn modelId="{B3E3E3FD-C395-43C2-BA00-6E35091E613C}" type="presOf" srcId="{D736DCBF-7176-41A7-B2F7-1CCAB2DCC2A5}" destId="{1750563D-E28F-47F2-A1B7-D764A24EB4C7}" srcOrd="0" destOrd="0" presId="urn:microsoft.com/office/officeart/2005/8/layout/lProcess1"/>
    <dgm:cxn modelId="{EBA697C6-0788-4AE5-9913-8BF6E162FAF7}" type="presParOf" srcId="{C4887FCE-3DD1-46FD-90E8-F7BD56C760A5}" destId="{0A7BEFED-5960-42F0-9643-D1C88319F891}" srcOrd="0" destOrd="0" presId="urn:microsoft.com/office/officeart/2005/8/layout/lProcess1"/>
    <dgm:cxn modelId="{6E784345-14A7-40E5-B20A-4B2EEAE8939F}" type="presParOf" srcId="{0A7BEFED-5960-42F0-9643-D1C88319F891}" destId="{1750563D-E28F-47F2-A1B7-D764A24EB4C7}" srcOrd="0" destOrd="0" presId="urn:microsoft.com/office/officeart/2005/8/layout/lProcess1"/>
    <dgm:cxn modelId="{B1F92082-EC76-449F-9E7F-46F50D1FE16C}" type="presParOf" srcId="{C4887FCE-3DD1-46FD-90E8-F7BD56C760A5}" destId="{0E9D6207-C2CB-44EC-86B1-603A05ACD76F}" srcOrd="1" destOrd="0" presId="urn:microsoft.com/office/officeart/2005/8/layout/lProcess1"/>
    <dgm:cxn modelId="{C1C38672-47EB-44E7-9F75-50022FBFFDB6}" type="presParOf" srcId="{C4887FCE-3DD1-46FD-90E8-F7BD56C760A5}" destId="{DEB8D016-1207-4F00-82D7-2E503EF87D57}" srcOrd="2" destOrd="0" presId="urn:microsoft.com/office/officeart/2005/8/layout/lProcess1"/>
    <dgm:cxn modelId="{E8000961-07E8-4C16-A4C2-51F8D6A72AB2}" type="presParOf" srcId="{DEB8D016-1207-4F00-82D7-2E503EF87D57}" destId="{0F666F1C-19A0-4B4D-AEC8-D77A946EBA62}" srcOrd="0" destOrd="0" presId="urn:microsoft.com/office/officeart/2005/8/layout/lProcess1"/>
    <dgm:cxn modelId="{3951947B-38B7-49EA-A10C-93AA8A104B49}" type="presParOf" srcId="{C4887FCE-3DD1-46FD-90E8-F7BD56C760A5}" destId="{51BA18B2-7CA5-4132-AC44-F5166D005FF1}" srcOrd="3" destOrd="0" presId="urn:microsoft.com/office/officeart/2005/8/layout/lProcess1"/>
    <dgm:cxn modelId="{45048BD0-0A7C-4F65-A467-9CEE084B8C67}" type="presParOf" srcId="{C4887FCE-3DD1-46FD-90E8-F7BD56C760A5}" destId="{1FC57C37-47E6-48DC-88E5-015853428602}" srcOrd="4" destOrd="0" presId="urn:microsoft.com/office/officeart/2005/8/layout/lProcess1"/>
    <dgm:cxn modelId="{3E537BB6-DC20-4186-B047-A3C63D98578A}" type="presParOf" srcId="{1FC57C37-47E6-48DC-88E5-015853428602}" destId="{5CA4A265-159F-40E0-85BF-4E074CFFBDDA}" srcOrd="0" destOrd="0" presId="urn:microsoft.com/office/officeart/2005/8/layout/lProcess1"/>
    <dgm:cxn modelId="{FC09FCE9-A38F-4949-B8B0-EC3158E4D8CE}" type="presParOf" srcId="{C4887FCE-3DD1-46FD-90E8-F7BD56C760A5}" destId="{52D366DC-B056-4DF7-844A-05F564C7C119}" srcOrd="5" destOrd="0" presId="urn:microsoft.com/office/officeart/2005/8/layout/lProcess1"/>
    <dgm:cxn modelId="{55CA5D12-9123-4C24-B5FB-CC09387EC09F}" type="presParOf" srcId="{C4887FCE-3DD1-46FD-90E8-F7BD56C760A5}" destId="{570FFC4E-AE76-4E36-B7B9-180BB769C5E5}" srcOrd="6" destOrd="0" presId="urn:microsoft.com/office/officeart/2005/8/layout/lProcess1"/>
    <dgm:cxn modelId="{3462A16D-62C0-46E6-B0D7-04029C3586F2}" type="presParOf" srcId="{570FFC4E-AE76-4E36-B7B9-180BB769C5E5}" destId="{D322ACF1-B62B-4A82-97CF-DC47266CCB92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0020-3AA7-4B1D-AA2B-BCD36F803F3E}">
      <dsp:nvSpPr>
        <dsp:cNvPr id="0" name=""/>
        <dsp:cNvSpPr/>
      </dsp:nvSpPr>
      <dsp:spPr>
        <a:xfrm>
          <a:off x="565365" y="-96231"/>
          <a:ext cx="5362144" cy="5362144"/>
        </a:xfrm>
        <a:prstGeom prst="circularArrow">
          <a:avLst>
            <a:gd name="adj1" fmla="val 5544"/>
            <a:gd name="adj2" fmla="val 330680"/>
            <a:gd name="adj3" fmla="val 15023530"/>
            <a:gd name="adj4" fmla="val 16664253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136412-4179-447A-BF16-84E6C3B0D60A}">
      <dsp:nvSpPr>
        <dsp:cNvPr id="0" name=""/>
        <dsp:cNvSpPr/>
      </dsp:nvSpPr>
      <dsp:spPr>
        <a:xfrm>
          <a:off x="2718574" y="2139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1.Continuous delivery of value</a:t>
          </a:r>
        </a:p>
      </dsp:txBody>
      <dsp:txXfrm>
        <a:off x="2744342" y="27907"/>
        <a:ext cx="1004190" cy="476327"/>
      </dsp:txXfrm>
    </dsp:sp>
    <dsp:sp modelId="{479E17DE-328C-4F4B-BC51-B7D2610DFB36}">
      <dsp:nvSpPr>
        <dsp:cNvPr id="0" name=""/>
        <dsp:cNvSpPr/>
      </dsp:nvSpPr>
      <dsp:spPr>
        <a:xfrm>
          <a:off x="3861888" y="308489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2.Embrace changing requirements</a:t>
          </a:r>
        </a:p>
      </dsp:txBody>
      <dsp:txXfrm>
        <a:off x="3887656" y="334257"/>
        <a:ext cx="1004190" cy="476327"/>
      </dsp:txXfrm>
    </dsp:sp>
    <dsp:sp modelId="{93FCBE99-AA5F-44A9-8F11-59D3FD4D0D3D}">
      <dsp:nvSpPr>
        <dsp:cNvPr id="0" name=""/>
        <dsp:cNvSpPr/>
      </dsp:nvSpPr>
      <dsp:spPr>
        <a:xfrm>
          <a:off x="4698852" y="1145454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3.Frequent deployment</a:t>
          </a:r>
        </a:p>
      </dsp:txBody>
      <dsp:txXfrm>
        <a:off x="4724620" y="1171222"/>
        <a:ext cx="1004190" cy="476327"/>
      </dsp:txXfrm>
    </dsp:sp>
    <dsp:sp modelId="{F5D01CB1-B7FC-4928-AC79-ACD0B8EA1D50}">
      <dsp:nvSpPr>
        <dsp:cNvPr id="0" name=""/>
        <dsp:cNvSpPr/>
      </dsp:nvSpPr>
      <dsp:spPr>
        <a:xfrm>
          <a:off x="5005202" y="2288768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4.Customer collaboration</a:t>
          </a:r>
        </a:p>
      </dsp:txBody>
      <dsp:txXfrm>
        <a:off x="5030970" y="2314536"/>
        <a:ext cx="1004190" cy="476327"/>
      </dsp:txXfrm>
    </dsp:sp>
    <dsp:sp modelId="{46E8CA2F-6AF2-46D3-B7BF-16F66F6C58B9}">
      <dsp:nvSpPr>
        <dsp:cNvPr id="0" name=""/>
        <dsp:cNvSpPr/>
      </dsp:nvSpPr>
      <dsp:spPr>
        <a:xfrm>
          <a:off x="4698852" y="3432082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5.Motivated indviduals</a:t>
          </a:r>
        </a:p>
      </dsp:txBody>
      <dsp:txXfrm>
        <a:off x="4724620" y="3457850"/>
        <a:ext cx="1004190" cy="476327"/>
      </dsp:txXfrm>
    </dsp:sp>
    <dsp:sp modelId="{D139C982-AF79-4DE4-974C-06B6C8814330}">
      <dsp:nvSpPr>
        <dsp:cNvPr id="0" name=""/>
        <dsp:cNvSpPr/>
      </dsp:nvSpPr>
      <dsp:spPr>
        <a:xfrm>
          <a:off x="3861888" y="4269046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6.Face-to-face conversation</a:t>
          </a:r>
        </a:p>
      </dsp:txBody>
      <dsp:txXfrm>
        <a:off x="3887656" y="4294814"/>
        <a:ext cx="1004190" cy="476327"/>
      </dsp:txXfrm>
    </dsp:sp>
    <dsp:sp modelId="{62C9B663-FA13-444E-A461-3D7A9CFED7C0}">
      <dsp:nvSpPr>
        <dsp:cNvPr id="0" name=""/>
        <dsp:cNvSpPr/>
      </dsp:nvSpPr>
      <dsp:spPr>
        <a:xfrm>
          <a:off x="2718574" y="4575397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7. Working software as measure of progress</a:t>
          </a:r>
        </a:p>
      </dsp:txBody>
      <dsp:txXfrm>
        <a:off x="2744342" y="4601165"/>
        <a:ext cx="1004190" cy="476327"/>
      </dsp:txXfrm>
    </dsp:sp>
    <dsp:sp modelId="{910261CC-0EA1-4B92-B7A5-7C3174B3C96A}">
      <dsp:nvSpPr>
        <dsp:cNvPr id="0" name=""/>
        <dsp:cNvSpPr/>
      </dsp:nvSpPr>
      <dsp:spPr>
        <a:xfrm>
          <a:off x="1575260" y="4269046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8. Sustainable development</a:t>
          </a:r>
        </a:p>
      </dsp:txBody>
      <dsp:txXfrm>
        <a:off x="1601028" y="4294814"/>
        <a:ext cx="1004190" cy="476327"/>
      </dsp:txXfrm>
    </dsp:sp>
    <dsp:sp modelId="{6D3581FB-E844-4713-960A-E2B2CB433795}">
      <dsp:nvSpPr>
        <dsp:cNvPr id="0" name=""/>
        <dsp:cNvSpPr/>
      </dsp:nvSpPr>
      <dsp:spPr>
        <a:xfrm>
          <a:off x="738295" y="3432082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9. Technical excellence</a:t>
          </a:r>
        </a:p>
      </dsp:txBody>
      <dsp:txXfrm>
        <a:off x="764063" y="3457850"/>
        <a:ext cx="1004190" cy="476327"/>
      </dsp:txXfrm>
    </dsp:sp>
    <dsp:sp modelId="{1A7395F7-51CF-4DF9-9CBC-E069B65B2163}">
      <dsp:nvSpPr>
        <dsp:cNvPr id="0" name=""/>
        <dsp:cNvSpPr/>
      </dsp:nvSpPr>
      <dsp:spPr>
        <a:xfrm>
          <a:off x="431945" y="2288768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10. Simplicity</a:t>
          </a:r>
        </a:p>
      </dsp:txBody>
      <dsp:txXfrm>
        <a:off x="457713" y="2314536"/>
        <a:ext cx="1004190" cy="476327"/>
      </dsp:txXfrm>
    </dsp:sp>
    <dsp:sp modelId="{75F64DC1-6881-4DE1-AA85-89748A1568CB}">
      <dsp:nvSpPr>
        <dsp:cNvPr id="0" name=""/>
        <dsp:cNvSpPr/>
      </dsp:nvSpPr>
      <dsp:spPr>
        <a:xfrm>
          <a:off x="738295" y="1145454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11. Self-organization</a:t>
          </a:r>
        </a:p>
      </dsp:txBody>
      <dsp:txXfrm>
        <a:off x="764063" y="1171222"/>
        <a:ext cx="1004190" cy="476327"/>
      </dsp:txXfrm>
    </dsp:sp>
    <dsp:sp modelId="{3008E174-E88B-42B3-B738-A7E02714242D}">
      <dsp:nvSpPr>
        <dsp:cNvPr id="0" name=""/>
        <dsp:cNvSpPr/>
      </dsp:nvSpPr>
      <dsp:spPr>
        <a:xfrm>
          <a:off x="1575260" y="308489"/>
          <a:ext cx="1055726" cy="5278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12.Continuous improvement</a:t>
          </a:r>
        </a:p>
      </dsp:txBody>
      <dsp:txXfrm>
        <a:off x="1601028" y="334257"/>
        <a:ext cx="1004190" cy="476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563D-E28F-47F2-A1B7-D764A24EB4C7}">
      <dsp:nvSpPr>
        <dsp:cNvPr id="0" name=""/>
        <dsp:cNvSpPr/>
      </dsp:nvSpPr>
      <dsp:spPr>
        <a:xfrm>
          <a:off x="1567" y="2265734"/>
          <a:ext cx="2280623" cy="955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Concentrates</a:t>
          </a:r>
          <a:r>
            <a:rPr lang="de-DE" sz="1600" kern="1200" dirty="0"/>
            <a:t> on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prozess</a:t>
          </a:r>
          <a:r>
            <a:rPr lang="de-DE" sz="1600" kern="1200" dirty="0"/>
            <a:t> and not on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product</a:t>
          </a:r>
          <a:endParaRPr lang="en-US" sz="1600" kern="1200" dirty="0"/>
        </a:p>
      </dsp:txBody>
      <dsp:txXfrm>
        <a:off x="29546" y="2293713"/>
        <a:ext cx="2224665" cy="899310"/>
      </dsp:txXfrm>
    </dsp:sp>
    <dsp:sp modelId="{0F666F1C-19A0-4B4D-AEC8-D77A946EBA62}">
      <dsp:nvSpPr>
        <dsp:cNvPr id="0" name=""/>
        <dsp:cNvSpPr/>
      </dsp:nvSpPr>
      <dsp:spPr>
        <a:xfrm>
          <a:off x="2463568" y="2265734"/>
          <a:ext cx="2153400" cy="970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Tries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improve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working</a:t>
          </a:r>
          <a:r>
            <a:rPr lang="de-DE" sz="1600" kern="1200" dirty="0"/>
            <a:t> </a:t>
          </a:r>
          <a:r>
            <a:rPr lang="de-DE" sz="1600" kern="1200" dirty="0" err="1"/>
            <a:t>process</a:t>
          </a:r>
          <a:r>
            <a:rPr lang="de-DE" sz="1600" kern="1200" dirty="0"/>
            <a:t> </a:t>
          </a:r>
          <a:r>
            <a:rPr lang="de-DE" sz="1600" kern="1200" dirty="0" err="1"/>
            <a:t>by</a:t>
          </a:r>
          <a:r>
            <a:rPr lang="de-DE" sz="1600" kern="1200" dirty="0"/>
            <a:t> </a:t>
          </a:r>
          <a:r>
            <a:rPr lang="de-DE" sz="1600" kern="1200" dirty="0" err="1"/>
            <a:t>simplifying</a:t>
          </a:r>
          <a:r>
            <a:rPr lang="de-DE" sz="1600" kern="1200" dirty="0"/>
            <a:t> and </a:t>
          </a:r>
          <a:r>
            <a:rPr lang="de-DE" sz="1600" kern="1200" dirty="0" err="1"/>
            <a:t>downsizing</a:t>
          </a:r>
          <a:endParaRPr lang="en-US" sz="1600" kern="1200" dirty="0"/>
        </a:p>
      </dsp:txBody>
      <dsp:txXfrm>
        <a:off x="2492000" y="2294166"/>
        <a:ext cx="2096536" cy="913882"/>
      </dsp:txXfrm>
    </dsp:sp>
    <dsp:sp modelId="{5CA4A265-159F-40E0-85BF-4E074CFFBDDA}">
      <dsp:nvSpPr>
        <dsp:cNvPr id="0" name=""/>
        <dsp:cNvSpPr/>
      </dsp:nvSpPr>
      <dsp:spPr>
        <a:xfrm>
          <a:off x="4798346" y="2265734"/>
          <a:ext cx="1851407" cy="95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Comes from Japan (Toyota)</a:t>
          </a:r>
          <a:endParaRPr lang="en-US" sz="1600" kern="1200"/>
        </a:p>
      </dsp:txBody>
      <dsp:txXfrm>
        <a:off x="4826456" y="2293844"/>
        <a:ext cx="1795187" cy="903521"/>
      </dsp:txXfrm>
    </dsp:sp>
    <dsp:sp modelId="{D322ACF1-B62B-4A82-97CF-DC47266CCB92}">
      <dsp:nvSpPr>
        <dsp:cNvPr id="0" name=""/>
        <dsp:cNvSpPr/>
      </dsp:nvSpPr>
      <dsp:spPr>
        <a:xfrm>
          <a:off x="6831131" y="2265734"/>
          <a:ext cx="1840123" cy="984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Concept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:r>
            <a:rPr lang="de-DE" sz="1600" kern="1200" dirty="0" err="1"/>
            <a:t>sushimaster</a:t>
          </a:r>
          <a:endParaRPr lang="en-US" sz="1600" kern="1200" dirty="0"/>
        </a:p>
      </dsp:txBody>
      <dsp:txXfrm>
        <a:off x="6859973" y="2294576"/>
        <a:ext cx="1782439" cy="927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81556" y="4363"/>
            <a:ext cx="350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0" y="0"/>
            <a:ext cx="3504000" cy="3356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0" y="3501008"/>
            <a:ext cx="3504000" cy="3356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C9FD68-7835-4F80-BE0C-09C5D602A481}"/>
              </a:ext>
            </a:extLst>
          </p:cNvPr>
          <p:cNvGrpSpPr/>
          <p:nvPr userDrawn="1"/>
        </p:nvGrpSpPr>
        <p:grpSpPr>
          <a:xfrm rot="10800000">
            <a:off x="11114869" y="393901"/>
            <a:ext cx="720080" cy="720080"/>
            <a:chOff x="546346" y="5762189"/>
            <a:chExt cx="720080" cy="720080"/>
          </a:xfrm>
          <a:solidFill>
            <a:schemeClr val="accent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6EA3C4-78F0-44A2-B310-C44774DC3C19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E6D61C-1E71-469D-A9B7-45E08AADB14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69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6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0"/>
            <a:ext cx="80264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32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0"/>
            <a:ext cx="80264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  <p:sldLayoutId id="214748371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98" r:id="rId11"/>
    <p:sldLayoutId id="2147483656" r:id="rId12"/>
    <p:sldLayoutId id="2147483687" r:id="rId13"/>
    <p:sldLayoutId id="2147483709" r:id="rId14"/>
    <p:sldLayoutId id="2147483710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With Focus on Scrum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1A886AE-0550-4D30-AC5C-01C849843300}"/>
              </a:ext>
            </a:extLst>
          </p:cNvPr>
          <p:cNvSpPr txBox="1"/>
          <p:nvPr/>
        </p:nvSpPr>
        <p:spPr>
          <a:xfrm>
            <a:off x="6674498" y="5878286"/>
            <a:ext cx="522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.barbar </a:t>
            </a:r>
            <a:r>
              <a:rPr lang="de-DE" dirty="0" err="1"/>
              <a:t>ahmad</a:t>
            </a:r>
            <a:r>
              <a:rPr lang="de-DE" dirty="0"/>
              <a:t>     // 1229327</a:t>
            </a:r>
          </a:p>
          <a:p>
            <a:r>
              <a:rPr lang="de-DE" dirty="0"/>
              <a:t>.</a:t>
            </a:r>
            <a:r>
              <a:rPr lang="de-DE" dirty="0" err="1"/>
              <a:t>david</a:t>
            </a:r>
            <a:r>
              <a:rPr lang="de-DE" dirty="0"/>
              <a:t> </a:t>
            </a:r>
            <a:r>
              <a:rPr lang="de-DE" dirty="0" err="1"/>
              <a:t>fischer</a:t>
            </a:r>
            <a:r>
              <a:rPr lang="de-DE" dirty="0"/>
              <a:t>       // 1225318 </a:t>
            </a:r>
          </a:p>
        </p:txBody>
      </p:sp>
      <p:pic>
        <p:nvPicPr>
          <p:cNvPr id="1026" name="Picture 2" descr="Bildergebnis fÃ¼r frankfurt university of applied sciences">
            <a:extLst>
              <a:ext uri="{FF2B5EF4-FFF2-40B4-BE49-F238E27FC236}">
                <a16:creationId xmlns:a16="http://schemas.microsoft.com/office/drawing/2014/main" id="{1C7B0381-80F8-4B29-B542-30B55492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91" y="194291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AE674B-9929-4CCD-B2D7-C9B828E90577}"/>
              </a:ext>
            </a:extLst>
          </p:cNvPr>
          <p:cNvSpPr/>
          <p:nvPr/>
        </p:nvSpPr>
        <p:spPr>
          <a:xfrm>
            <a:off x="7784457" y="620688"/>
            <a:ext cx="2535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br>
              <a:rPr lang="en-US" altLang="ko-KR" sz="4000" b="1" dirty="0"/>
            </a:br>
            <a:r>
              <a:rPr lang="en-US" altLang="ko-KR" sz="4000" b="1" dirty="0">
                <a:solidFill>
                  <a:schemeClr val="accent1"/>
                </a:solidFill>
              </a:rPr>
              <a:t>Agile</a:t>
            </a:r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CAC4D7A-E276-4D69-9568-8D850130DC37}"/>
              </a:ext>
            </a:extLst>
          </p:cNvPr>
          <p:cNvGrpSpPr/>
          <p:nvPr/>
        </p:nvGrpSpPr>
        <p:grpSpPr>
          <a:xfrm>
            <a:off x="7784454" y="4488603"/>
            <a:ext cx="3733466" cy="1312632"/>
            <a:chOff x="4572000" y="2000094"/>
            <a:chExt cx="2887342" cy="13126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53BFCB-9B4C-4D2E-AA3B-D1A5657FAF8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High degree of customer involvement can be to much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Team has to be completely dedicated to project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Sometimes additional sprints are needed (higher costs)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870ACE-D39E-4AA9-BD3B-3AA66B1A2DC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6">
            <a:extLst>
              <a:ext uri="{FF2B5EF4-FFF2-40B4-BE49-F238E27FC236}">
                <a16:creationId xmlns:a16="http://schemas.microsoft.com/office/drawing/2014/main" id="{F29934BC-E781-4FF4-95DF-63CEF8F1264F}"/>
              </a:ext>
            </a:extLst>
          </p:cNvPr>
          <p:cNvGrpSpPr/>
          <p:nvPr/>
        </p:nvGrpSpPr>
        <p:grpSpPr>
          <a:xfrm>
            <a:off x="7784457" y="2853433"/>
            <a:ext cx="3733466" cy="1312632"/>
            <a:chOff x="4572000" y="2000094"/>
            <a:chExt cx="2887342" cy="13126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9B8440-5709-4CBB-B792-16B04AFDDCC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-Customer has frequent opportunities to see the work and make decisions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Customer gains strong sense of ownership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If time is more important than full featured product a more basic product can be delivered faster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29CF9E-7B43-48F1-945C-D8AE1EF22ECA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Pros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0C84DEAD-4307-4166-97D3-B5BCA64C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1" y="419733"/>
            <a:ext cx="65246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EAF60A-BC6F-430F-99AF-637963D7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438275"/>
            <a:ext cx="117443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1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26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AE674B-9929-4CCD-B2D7-C9B828E90577}"/>
              </a:ext>
            </a:extLst>
          </p:cNvPr>
          <p:cNvSpPr/>
          <p:nvPr/>
        </p:nvSpPr>
        <p:spPr>
          <a:xfrm>
            <a:off x="7784457" y="620688"/>
            <a:ext cx="2535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br>
              <a:rPr lang="en-US" altLang="ko-KR" sz="4000" b="1" dirty="0"/>
            </a:br>
            <a:r>
              <a:rPr lang="en-US" altLang="ko-KR" sz="4000" b="1" dirty="0">
                <a:solidFill>
                  <a:schemeClr val="accent1"/>
                </a:solidFill>
              </a:rPr>
              <a:t>Scrum</a:t>
            </a:r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CAC4D7A-E276-4D69-9568-8D850130DC37}"/>
              </a:ext>
            </a:extLst>
          </p:cNvPr>
          <p:cNvGrpSpPr/>
          <p:nvPr/>
        </p:nvGrpSpPr>
        <p:grpSpPr>
          <a:xfrm>
            <a:off x="7784448" y="3873609"/>
            <a:ext cx="3733466" cy="573968"/>
            <a:chOff x="4572000" y="2000094"/>
            <a:chExt cx="2887342" cy="5739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53BFCB-9B4C-4D2E-AA3B-D1A5657FAF8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870ACE-D39E-4AA9-BD3B-3AA66B1A2DC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6">
            <a:extLst>
              <a:ext uri="{FF2B5EF4-FFF2-40B4-BE49-F238E27FC236}">
                <a16:creationId xmlns:a16="http://schemas.microsoft.com/office/drawing/2014/main" id="{F29934BC-E781-4FF4-95DF-63CEF8F1264F}"/>
              </a:ext>
            </a:extLst>
          </p:cNvPr>
          <p:cNvGrpSpPr/>
          <p:nvPr/>
        </p:nvGrpSpPr>
        <p:grpSpPr>
          <a:xfrm>
            <a:off x="7784451" y="2171116"/>
            <a:ext cx="3733466" cy="1497298"/>
            <a:chOff x="4572000" y="2000094"/>
            <a:chExt cx="2887342" cy="14972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9B8440-5709-4CBB-B792-16B04AFDDCC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Lightweight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Simple to understand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Difficult to master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Mindset/Framework not a technique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  <a:sym typeface="Wingdings" panose="05000000000000000000" pitchFamily="2" charset="2"/>
                </a:rPr>
                <a:t> Constant improvements of the product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29CF9E-7B43-48F1-945C-D8AE1EF22ECA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Framework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0C84DEAD-4307-4166-97D3-B5BCA64C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1" y="419733"/>
            <a:ext cx="65246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AE674B-9929-4CCD-B2D7-C9B828E90577}"/>
              </a:ext>
            </a:extLst>
          </p:cNvPr>
          <p:cNvSpPr/>
          <p:nvPr/>
        </p:nvSpPr>
        <p:spPr>
          <a:xfrm>
            <a:off x="7784457" y="620688"/>
            <a:ext cx="2535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br>
              <a:rPr lang="en-US" altLang="ko-KR" sz="4000" b="1" dirty="0"/>
            </a:br>
            <a:r>
              <a:rPr lang="en-US" altLang="ko-KR" sz="4000" b="1" dirty="0">
                <a:solidFill>
                  <a:schemeClr val="accent1"/>
                </a:solidFill>
              </a:rPr>
              <a:t>Pillars</a:t>
            </a:r>
          </a:p>
        </p:txBody>
      </p:sp>
      <p:grpSp>
        <p:nvGrpSpPr>
          <p:cNvPr id="32" name="Group 36">
            <a:extLst>
              <a:ext uri="{FF2B5EF4-FFF2-40B4-BE49-F238E27FC236}">
                <a16:creationId xmlns:a16="http://schemas.microsoft.com/office/drawing/2014/main" id="{F29934BC-E781-4FF4-95DF-63CEF8F1264F}"/>
              </a:ext>
            </a:extLst>
          </p:cNvPr>
          <p:cNvGrpSpPr/>
          <p:nvPr/>
        </p:nvGrpSpPr>
        <p:grpSpPr>
          <a:xfrm>
            <a:off x="7936845" y="4488819"/>
            <a:ext cx="3733466" cy="1497298"/>
            <a:chOff x="4572000" y="2000094"/>
            <a:chExt cx="2887342" cy="14972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9B8440-5709-4CBB-B792-16B04AFDDCC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Adjustments are made to correct undesired variances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Adjusting earlier minimizes further deviation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Inspection and adaptation occurs during Scrum Events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Purpose is continuous improvement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29CF9E-7B43-48F1-945C-D8AE1EF22ECA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Adaptation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C5EA44CD-0C53-41BC-9D1F-7C78A32222E0}"/>
              </a:ext>
            </a:extLst>
          </p:cNvPr>
          <p:cNvGrpSpPr/>
          <p:nvPr/>
        </p:nvGrpSpPr>
        <p:grpSpPr>
          <a:xfrm>
            <a:off x="7936848" y="3360853"/>
            <a:ext cx="3733466" cy="1127966"/>
            <a:chOff x="4572000" y="2000094"/>
            <a:chExt cx="2887342" cy="1127966"/>
          </a:xfrm>
        </p:grpSpPr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15521B1E-6BFC-4FFA-8ABD-B71F7FF66F24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Frequent </a:t>
              </a:r>
              <a:r>
                <a:rPr lang="en-US" altLang="ko-KR" sz="1200" dirty="0" err="1">
                  <a:cs typeface="Arial" pitchFamily="34" charset="0"/>
                </a:rPr>
                <a:t>inspecition</a:t>
              </a:r>
              <a:r>
                <a:rPr lang="en-US" altLang="ko-KR" sz="1200" dirty="0">
                  <a:cs typeface="Arial" pitchFamily="34" charset="0"/>
                </a:rPr>
                <a:t> of progress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Detection of undesirable variance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Not frequent enough to cause interference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Requires the right people doing the inspection</a:t>
              </a:r>
            </a:p>
          </p:txBody>
        </p:sp>
        <p:sp>
          <p:nvSpPr>
            <p:cNvPr id="12" name="TextBox 33">
              <a:extLst>
                <a:ext uri="{FF2B5EF4-FFF2-40B4-BE49-F238E27FC236}">
                  <a16:creationId xmlns:a16="http://schemas.microsoft.com/office/drawing/2014/main" id="{E8ED1BB8-549A-4B32-8FD4-F07E9CBC55AD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Inspection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B1CB92EA-F674-42AB-A8F6-FE6A09B7A6AC}"/>
              </a:ext>
            </a:extLst>
          </p:cNvPr>
          <p:cNvGrpSpPr/>
          <p:nvPr/>
        </p:nvGrpSpPr>
        <p:grpSpPr>
          <a:xfrm>
            <a:off x="7936851" y="2323516"/>
            <a:ext cx="3733466" cy="1127966"/>
            <a:chOff x="4572000" y="2000094"/>
            <a:chExt cx="2887342" cy="1127966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67AE7EAD-FC11-4B93-8B1F-EA469E5C502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Visibility into the project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Information radiators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End-Of-Sprint demos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Common definition of “done”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ED0756D-CAC8-4F11-8729-1C305FE14D49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Transparency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2052" name="Picture 4" descr="https://i2.wp.com/www.constitutionparty.com/assets/three-pillars.jpg?fit=1024%2C679&amp;ssl=1">
            <a:extLst>
              <a:ext uri="{FF2B5EF4-FFF2-40B4-BE49-F238E27FC236}">
                <a16:creationId xmlns:a16="http://schemas.microsoft.com/office/drawing/2014/main" id="{1AFF3F8C-406B-4D36-B91B-F1CD78DC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3" y="1243148"/>
            <a:ext cx="7283138" cy="48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6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0F33D10-FA78-4E69-94EE-5A641CCC16AA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 Team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6693C3B-63DE-4CD0-BC48-E0FD16088C84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Is composed by three components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Product Owner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Scrum Master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Development Group</a:t>
            </a:r>
          </a:p>
        </p:txBody>
      </p:sp>
    </p:spTree>
    <p:extLst>
      <p:ext uri="{BB962C8B-B14F-4D97-AF65-F5344CB8AC3E}">
        <p14:creationId xmlns:p14="http://schemas.microsoft.com/office/powerpoint/2010/main" val="268431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0F1222-DA8C-4E16-AB18-50C360313735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Product Owner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E664A54-F892-4FD3-B25C-BD63D5E2412C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Responsible for the worth of the product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Varies by the company, the scrum team the persons themselves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Creates the Product-Backlog =&gt; sort it in the best way to reach the goals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Shows, what the scrum team has to do next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Makes sure the Backlog is transparent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04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F82BC-3776-4374-B867-872E0CAA8758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Scrum Master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D36E37D-C257-4369-BA1E-B399D0BE5382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Explain the Scrum to the team according to the Scrum guide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=&gt; Scrum- </a:t>
            </a:r>
            <a:r>
              <a:rPr lang="en-US" sz="2400" dirty="0" err="1"/>
              <a:t>theorie</a:t>
            </a:r>
            <a:r>
              <a:rPr lang="en-US" sz="2400" dirty="0"/>
              <a:t>, -practices, -rules and –value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Optimization of the groupwork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Communication between the Development Group and foreigners</a:t>
            </a:r>
          </a:p>
        </p:txBody>
      </p:sp>
    </p:spTree>
    <p:extLst>
      <p:ext uri="{BB962C8B-B14F-4D97-AF65-F5344CB8AC3E}">
        <p14:creationId xmlns:p14="http://schemas.microsoft.com/office/powerpoint/2010/main" val="361220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B27DC4-889D-4BC4-94FA-1ADFA09B178D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Developers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">
            <a:extLst>
              <a:ext uri="{FF2B5EF4-FFF2-40B4-BE49-F238E27FC236}">
                <a16:creationId xmlns:a16="http://schemas.microsoft.com/office/drawing/2014/main" id="{8C35797F-E6C4-4E87-9474-333C34078ECB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Composed of experts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Develop the product out of the Product-Backlog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Only members of the Development Group are authorized to work on the product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There is no ranking in between the Group members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All developers could have special fileds but in at this project they are responsible as a group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Between 3 and 9 people!!!! =&gt; except Scrum Master and Product Owner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7634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420B4F4-7D8D-4ABC-9D54-4EA4EC8BE727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 Events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56F2A3-49A6-4AAB-A44A-3239C0A7D489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All events are temporal limited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 base a regularity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Mistakes by missing one event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Sprints, Daily Scrums, Sprint Review, Sprint Retrospectives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9050"/>
            <a:ext cx="3188367" cy="1569660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8164" y="539163"/>
            <a:ext cx="6186490" cy="1169551"/>
            <a:chOff x="4745820" y="1482096"/>
            <a:chExt cx="6186490" cy="1169551"/>
          </a:xfrm>
        </p:grpSpPr>
        <p:grpSp>
          <p:nvGrpSpPr>
            <p:cNvPr id="4" name="Group 3"/>
            <p:cNvGrpSpPr/>
            <p:nvPr/>
          </p:nvGrpSpPr>
          <p:grpSpPr>
            <a:xfrm>
              <a:off x="5840274" y="1482096"/>
              <a:ext cx="5092036" cy="1169551"/>
              <a:chOff x="6365620" y="1411926"/>
              <a:chExt cx="5092036" cy="116955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65620" y="1750480"/>
                <a:ext cx="50920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Introduction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Manifesto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Extreme Programming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Kanban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What is Agile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64152" y="1786436"/>
            <a:ext cx="6186490" cy="790507"/>
            <a:chOff x="4745820" y="1482096"/>
            <a:chExt cx="6186490" cy="790507"/>
          </a:xfrm>
        </p:grpSpPr>
        <p:grpSp>
          <p:nvGrpSpPr>
            <p:cNvPr id="15" name="Group 14"/>
            <p:cNvGrpSpPr/>
            <p:nvPr/>
          </p:nvGrpSpPr>
          <p:grpSpPr>
            <a:xfrm>
              <a:off x="5840274" y="1482096"/>
              <a:ext cx="5092036" cy="615553"/>
              <a:chOff x="6365620" y="1411926"/>
              <a:chExt cx="5092036" cy="61555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Waterfall vs Agile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960140" y="3033709"/>
            <a:ext cx="6186490" cy="1538883"/>
            <a:chOff x="4745820" y="1482096"/>
            <a:chExt cx="6186490" cy="1538883"/>
          </a:xfrm>
        </p:grpSpPr>
        <p:grpSp>
          <p:nvGrpSpPr>
            <p:cNvPr id="22" name="Group 21"/>
            <p:cNvGrpSpPr/>
            <p:nvPr/>
          </p:nvGrpSpPr>
          <p:grpSpPr>
            <a:xfrm>
              <a:off x="5840274" y="1482096"/>
              <a:ext cx="5092036" cy="1538883"/>
              <a:chOff x="6365620" y="1411926"/>
              <a:chExt cx="5092036" cy="153888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365620" y="1750480"/>
                <a:ext cx="50920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Introduction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Pillars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Team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Event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Artifacts</a:t>
                </a:r>
              </a:p>
              <a:p>
                <a:r>
                  <a:rPr lang="en-US" altLang="ko-KR" sz="1200" dirty="0">
                    <a:cs typeface="Arial" pitchFamily="34" charset="0"/>
                  </a:rPr>
                  <a:t>Process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Scrum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60140" y="4634926"/>
            <a:ext cx="6186490" cy="790507"/>
            <a:chOff x="4745820" y="1482096"/>
            <a:chExt cx="6186490" cy="790507"/>
          </a:xfrm>
        </p:grpSpPr>
        <p:grpSp>
          <p:nvGrpSpPr>
            <p:cNvPr id="29" name="Group 28"/>
            <p:cNvGrpSpPr/>
            <p:nvPr/>
          </p:nvGrpSpPr>
          <p:grpSpPr>
            <a:xfrm>
              <a:off x="5840274" y="1482096"/>
              <a:ext cx="5092036" cy="615553"/>
              <a:chOff x="6365620" y="1411926"/>
              <a:chExt cx="5092036" cy="61555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What is the right solution ?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Conclusion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AAB4DC5-F105-4BB7-AFC3-F0AF1EA7F0B3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57662E2-93EA-4DE1-8C75-A0ED2181D64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‚The Heart‘ of Scrum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An avg. time frame of 2 weeks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Always the same Time frame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One Sprint done another sprints starts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Sprint can be canceled by trading- or technology conditions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Each Sprint develops a software, the so called ‚DONE‘ increments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81A2445-2B6B-4D65-9236-DA014F4DFE4D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Daily Scrums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35FBC9-98A8-4623-BC7A-6CFF674628EB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Time frame of 15 minutes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Every day of a Sprint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Planning of the next 24 hours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Same Time and same Place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Checks work since the last Daily Scrum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7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1556F87-ABF2-4E58-9959-B12F11A9DA9D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A9832F-B56F-43B5-9235-6E3F97B66F9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At the end of each Sprint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‚Review‘ of the product and maybe changings of the Backlogs if necessary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Used as a meeting for feedback…. What was good? what was bad?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Time frame is limited to 4 hours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Demonstration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9281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F7124F2-304B-465E-B968-1A9D34310917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31AD7B-11DA-4F6E-8BA8-F057EDAE8E31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Happens between the Review and the next sprint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Time frame of three hours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Team prepares a better working plan (better division of work)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Ideas to raise the product quality, if it does not </a:t>
            </a:r>
            <a:r>
              <a:rPr lang="en-US" sz="2400" dirty="0" err="1">
                <a:solidFill>
                  <a:srgbClr val="000000"/>
                </a:solidFill>
              </a:rPr>
              <a:t>konflict</a:t>
            </a:r>
            <a:r>
              <a:rPr lang="en-US" sz="2400" dirty="0">
                <a:solidFill>
                  <a:srgbClr val="000000"/>
                </a:solidFill>
              </a:rPr>
              <a:t> with the company standards</a:t>
            </a:r>
          </a:p>
        </p:txBody>
      </p:sp>
    </p:spTree>
    <p:extLst>
      <p:ext uri="{BB962C8B-B14F-4D97-AF65-F5344CB8AC3E}">
        <p14:creationId xmlns:p14="http://schemas.microsoft.com/office/powerpoint/2010/main" val="2853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AE674B-9929-4CCD-B2D7-C9B828E90577}"/>
              </a:ext>
            </a:extLst>
          </p:cNvPr>
          <p:cNvSpPr/>
          <p:nvPr/>
        </p:nvSpPr>
        <p:spPr>
          <a:xfrm>
            <a:off x="7784457" y="620688"/>
            <a:ext cx="2535115" cy="716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chemeClr val="accent1"/>
                </a:solidFill>
              </a:rPr>
              <a:t>Artifacts</a:t>
            </a:r>
          </a:p>
        </p:txBody>
      </p:sp>
      <p:grpSp>
        <p:nvGrpSpPr>
          <p:cNvPr id="32" name="Group 36">
            <a:extLst>
              <a:ext uri="{FF2B5EF4-FFF2-40B4-BE49-F238E27FC236}">
                <a16:creationId xmlns:a16="http://schemas.microsoft.com/office/drawing/2014/main" id="{F29934BC-E781-4FF4-95DF-63CEF8F1264F}"/>
              </a:ext>
            </a:extLst>
          </p:cNvPr>
          <p:cNvGrpSpPr/>
          <p:nvPr/>
        </p:nvGrpSpPr>
        <p:grpSpPr>
          <a:xfrm>
            <a:off x="7797599" y="3558690"/>
            <a:ext cx="3733466" cy="1127966"/>
            <a:chOff x="4572000" y="2000094"/>
            <a:chExt cx="2887342" cy="11279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9B8440-5709-4CBB-B792-16B04AFDDCC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List of features to be completed during sprint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Owned by the development team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No work can be added without teams approval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Highly visible to everyone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29CF9E-7B43-48F1-945C-D8AE1EF22ECA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Sprint Backlog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C5EA44CD-0C53-41BC-9D1F-7C78A32222E0}"/>
              </a:ext>
            </a:extLst>
          </p:cNvPr>
          <p:cNvGrpSpPr/>
          <p:nvPr/>
        </p:nvGrpSpPr>
        <p:grpSpPr>
          <a:xfrm>
            <a:off x="7791028" y="2246058"/>
            <a:ext cx="3733466" cy="1312632"/>
            <a:chOff x="4572000" y="2000094"/>
            <a:chExt cx="2887342" cy="1312632"/>
          </a:xfrm>
        </p:grpSpPr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15521B1E-6BFC-4FFA-8ABD-B71F7FF66F24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Ordered list of everything that is known to be needed in the product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Ordered by business Value / ROI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Create and deliver features in order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Owned by product owner</a:t>
              </a:r>
            </a:p>
          </p:txBody>
        </p:sp>
        <p:sp>
          <p:nvSpPr>
            <p:cNvPr id="12" name="TextBox 33">
              <a:extLst>
                <a:ext uri="{FF2B5EF4-FFF2-40B4-BE49-F238E27FC236}">
                  <a16:creationId xmlns:a16="http://schemas.microsoft.com/office/drawing/2014/main" id="{E8ED1BB8-549A-4B32-8FD4-F07E9CBC55AD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Product Backlog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B1CB92EA-F674-42AB-A8F6-FE6A09B7A6AC}"/>
              </a:ext>
            </a:extLst>
          </p:cNvPr>
          <p:cNvGrpSpPr/>
          <p:nvPr/>
        </p:nvGrpSpPr>
        <p:grpSpPr>
          <a:xfrm>
            <a:off x="7784457" y="1008153"/>
            <a:ext cx="3733466" cy="1127966"/>
            <a:chOff x="4572000" y="2000094"/>
            <a:chExt cx="2887342" cy="1127966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67AE7EAD-FC11-4B93-8B1F-EA469E5C502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Represent work or value to provide transparency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Information radiators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End-Of-Sprint demos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Common definition of “done”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ED0756D-CAC8-4F11-8729-1C305FE14D49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E6B529D5-5C2E-4099-924E-5200BF35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13"/>
            <a:ext cx="3310854" cy="387990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C0EE68-CA44-4561-8FFD-3A11D192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752" y="437916"/>
            <a:ext cx="3207435" cy="2712225"/>
          </a:xfrm>
          <a:prstGeom prst="rect">
            <a:avLst/>
          </a:prstGeom>
        </p:spPr>
      </p:pic>
      <p:grpSp>
        <p:nvGrpSpPr>
          <p:cNvPr id="18" name="Group 36">
            <a:extLst>
              <a:ext uri="{FF2B5EF4-FFF2-40B4-BE49-F238E27FC236}">
                <a16:creationId xmlns:a16="http://schemas.microsoft.com/office/drawing/2014/main" id="{6BFEA267-B08B-42C1-A4F7-DD4BE861AD13}"/>
              </a:ext>
            </a:extLst>
          </p:cNvPr>
          <p:cNvGrpSpPr/>
          <p:nvPr/>
        </p:nvGrpSpPr>
        <p:grpSpPr>
          <a:xfrm>
            <a:off x="7784454" y="4721882"/>
            <a:ext cx="3733466" cy="1312632"/>
            <a:chOff x="4572000" y="2000094"/>
            <a:chExt cx="2887342" cy="1312632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id="{C7A1B764-1D0C-4A16-8623-753D077D550C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User Stories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Bugs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Architecture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Technical Dept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Research</a:t>
              </a:r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311E1700-5A5E-4E18-AB4A-2ABF5D5D4DB6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Backlog Items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5A2E6CCA-641E-46D9-ADBC-FBA1C439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18" y="3150141"/>
            <a:ext cx="3984884" cy="27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124173" y="4794002"/>
            <a:ext cx="884679" cy="963135"/>
            <a:chOff x="988911" y="5071736"/>
            <a:chExt cx="884679" cy="963135"/>
          </a:xfrm>
        </p:grpSpPr>
        <p:grpSp>
          <p:nvGrpSpPr>
            <p:cNvPr id="7" name="Group 6"/>
            <p:cNvGrpSpPr/>
            <p:nvPr/>
          </p:nvGrpSpPr>
          <p:grpSpPr>
            <a:xfrm>
              <a:off x="1325880" y="5404485"/>
              <a:ext cx="547710" cy="553729"/>
              <a:chOff x="1435774" y="1789788"/>
              <a:chExt cx="3410045" cy="3447519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5"/>
              <p:cNvSpPr/>
              <p:nvPr/>
            </p:nvSpPr>
            <p:spPr>
              <a:xfrm rot="16200000" flipV="1">
                <a:off x="2471970" y="2859412"/>
                <a:ext cx="2472511" cy="1818734"/>
              </a:xfrm>
              <a:custGeom>
                <a:avLst/>
                <a:gdLst/>
                <a:ahLst/>
                <a:cxnLst/>
                <a:rect l="l" t="t" r="r" b="b"/>
                <a:pathLst>
                  <a:path w="2472511" h="1818734">
                    <a:moveTo>
                      <a:pt x="2472511" y="0"/>
                    </a:moveTo>
                    <a:cubicBezTo>
                      <a:pt x="2266465" y="602682"/>
                      <a:pt x="1803439" y="1153748"/>
                      <a:pt x="1148076" y="1496659"/>
                    </a:cubicBezTo>
                    <a:cubicBezTo>
                      <a:pt x="775166" y="1691780"/>
                      <a:pt x="382390" y="1797315"/>
                      <a:pt x="0" y="1818734"/>
                    </a:cubicBezTo>
                    <a:lnTo>
                      <a:pt x="2055639" y="1818734"/>
                    </a:lnTo>
                    <a:lnTo>
                      <a:pt x="2053564" y="181466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988911" y="5481142"/>
              <a:ext cx="547710" cy="553729"/>
              <a:chOff x="1435774" y="1789788"/>
              <a:chExt cx="3410045" cy="3447519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/>
              <p:cNvSpPr/>
              <p:nvPr/>
            </p:nvSpPr>
            <p:spPr>
              <a:xfrm rot="16200000" flipV="1">
                <a:off x="2471970" y="2859412"/>
                <a:ext cx="2472511" cy="1818734"/>
              </a:xfrm>
              <a:custGeom>
                <a:avLst/>
                <a:gdLst/>
                <a:ahLst/>
                <a:cxnLst/>
                <a:rect l="l" t="t" r="r" b="b"/>
                <a:pathLst>
                  <a:path w="2472511" h="1818734">
                    <a:moveTo>
                      <a:pt x="2472511" y="0"/>
                    </a:moveTo>
                    <a:cubicBezTo>
                      <a:pt x="2266465" y="602682"/>
                      <a:pt x="1803439" y="1153748"/>
                      <a:pt x="1148076" y="1496659"/>
                    </a:cubicBezTo>
                    <a:cubicBezTo>
                      <a:pt x="775166" y="1691780"/>
                      <a:pt x="382390" y="1797315"/>
                      <a:pt x="0" y="1818734"/>
                    </a:cubicBezTo>
                    <a:lnTo>
                      <a:pt x="2055639" y="1818734"/>
                    </a:lnTo>
                    <a:lnTo>
                      <a:pt x="2053564" y="181466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138562" y="5071736"/>
              <a:ext cx="547710" cy="553729"/>
              <a:chOff x="1435774" y="1789788"/>
              <a:chExt cx="3410045" cy="3447519"/>
            </a:xfrm>
            <a:effectLst/>
          </p:grpSpPr>
          <p:sp>
            <p:nvSpPr>
              <p:cNvPr id="13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5"/>
              <p:cNvSpPr/>
              <p:nvPr/>
            </p:nvSpPr>
            <p:spPr>
              <a:xfrm rot="16200000" flipV="1">
                <a:off x="2471970" y="2859412"/>
                <a:ext cx="2472511" cy="1818734"/>
              </a:xfrm>
              <a:custGeom>
                <a:avLst/>
                <a:gdLst/>
                <a:ahLst/>
                <a:cxnLst/>
                <a:rect l="l" t="t" r="r" b="b"/>
                <a:pathLst>
                  <a:path w="2472511" h="1818734">
                    <a:moveTo>
                      <a:pt x="2472511" y="0"/>
                    </a:moveTo>
                    <a:cubicBezTo>
                      <a:pt x="2266465" y="602682"/>
                      <a:pt x="1803439" y="1153748"/>
                      <a:pt x="1148076" y="1496659"/>
                    </a:cubicBezTo>
                    <a:cubicBezTo>
                      <a:pt x="775166" y="1691780"/>
                      <a:pt x="382390" y="1797315"/>
                      <a:pt x="0" y="1818734"/>
                    </a:cubicBezTo>
                    <a:lnTo>
                      <a:pt x="2055639" y="1818734"/>
                    </a:lnTo>
                    <a:lnTo>
                      <a:pt x="2053564" y="181466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Up Arrow 23"/>
          <p:cNvSpPr/>
          <p:nvPr/>
        </p:nvSpPr>
        <p:spPr>
          <a:xfrm rot="5400000">
            <a:off x="3376428" y="5016441"/>
            <a:ext cx="391077" cy="494071"/>
          </a:xfrm>
          <a:prstGeom prst="upArrow">
            <a:avLst/>
          </a:prstGeom>
          <a:gradFill>
            <a:gsLst>
              <a:gs pos="100000">
                <a:srgbClr val="0070C0"/>
              </a:gs>
              <a:gs pos="0">
                <a:srgbClr val="00B0F0"/>
              </a:gs>
            </a:gsLst>
            <a:lin ang="5400000" scaled="0"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038753" y="4953307"/>
            <a:ext cx="677420" cy="614158"/>
            <a:chOff x="2316480" y="4582682"/>
            <a:chExt cx="677420" cy="614158"/>
          </a:xfrm>
        </p:grpSpPr>
        <p:grpSp>
          <p:nvGrpSpPr>
            <p:cNvPr id="25" name="Group 24"/>
            <p:cNvGrpSpPr/>
            <p:nvPr/>
          </p:nvGrpSpPr>
          <p:grpSpPr>
            <a:xfrm>
              <a:off x="2316480" y="5028428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26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316480" y="4879846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32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316480" y="4731264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36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316480" y="4582682"/>
              <a:ext cx="677420" cy="168412"/>
              <a:chOff x="1435777" y="1789785"/>
              <a:chExt cx="3410042" cy="3447518"/>
            </a:xfrm>
            <a:effectLst/>
          </p:grpSpPr>
          <p:sp>
            <p:nvSpPr>
              <p:cNvPr id="40" name="Parallelogram 5"/>
              <p:cNvSpPr/>
              <p:nvPr/>
            </p:nvSpPr>
            <p:spPr>
              <a:xfrm rot="16200000" flipV="1">
                <a:off x="2443070" y="2834551"/>
                <a:ext cx="2757671" cy="2047826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7"/>
              <p:cNvSpPr/>
              <p:nvPr/>
            </p:nvSpPr>
            <p:spPr>
              <a:xfrm rot="5400000" flipH="1" flipV="1">
                <a:off x="635319" y="3075143"/>
                <a:ext cx="2975450" cy="1348870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Parallelogram 9"/>
              <p:cNvSpPr/>
              <p:nvPr/>
            </p:nvSpPr>
            <p:spPr>
              <a:xfrm rot="16200000" flipV="1">
                <a:off x="2554886" y="670676"/>
                <a:ext cx="1161685" cy="3399903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EEEE"/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4538072" y="1387841"/>
            <a:ext cx="4148729" cy="4396961"/>
            <a:chOff x="3014071" y="1387840"/>
            <a:chExt cx="4148729" cy="4396961"/>
          </a:xfrm>
        </p:grpSpPr>
        <p:sp>
          <p:nvSpPr>
            <p:cNvPr id="115" name="Oval 3"/>
            <p:cNvSpPr/>
            <p:nvPr/>
          </p:nvSpPr>
          <p:spPr>
            <a:xfrm>
              <a:off x="3014071" y="1774128"/>
              <a:ext cx="427622" cy="925396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3"/>
            <p:cNvSpPr/>
            <p:nvPr/>
          </p:nvSpPr>
          <p:spPr>
            <a:xfrm rot="7200000">
              <a:off x="3380790" y="2409304"/>
              <a:ext cx="427621" cy="925396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30000">
                  <a:srgbClr val="00B0F0"/>
                </a:gs>
              </a:gsLst>
              <a:lin ang="54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3"/>
            <p:cNvSpPr/>
            <p:nvPr/>
          </p:nvSpPr>
          <p:spPr>
            <a:xfrm rot="7200000">
              <a:off x="4139018" y="1116415"/>
              <a:ext cx="568580" cy="1210341"/>
            </a:xfrm>
            <a:custGeom>
              <a:avLst/>
              <a:gdLst/>
              <a:ahLst/>
              <a:cxnLst/>
              <a:rect l="l" t="t" r="r" b="b"/>
              <a:pathLst>
                <a:path w="568580" h="1210341">
                  <a:moveTo>
                    <a:pt x="135370" y="1210341"/>
                  </a:moveTo>
                  <a:cubicBezTo>
                    <a:pt x="58064" y="1073715"/>
                    <a:pt x="14249" y="915795"/>
                    <a:pt x="14249" y="747643"/>
                  </a:cubicBezTo>
                  <a:cubicBezTo>
                    <a:pt x="14249" y="580971"/>
                    <a:pt x="57296" y="424352"/>
                    <a:pt x="133560" y="288681"/>
                  </a:cubicBezTo>
                  <a:lnTo>
                    <a:pt x="0" y="208431"/>
                  </a:lnTo>
                  <a:lnTo>
                    <a:pt x="540814" y="0"/>
                  </a:lnTo>
                  <a:lnTo>
                    <a:pt x="568580" y="550068"/>
                  </a:lnTo>
                  <a:lnTo>
                    <a:pt x="437427" y="471263"/>
                  </a:lnTo>
                  <a:cubicBezTo>
                    <a:pt x="393156" y="553544"/>
                    <a:pt x="368437" y="647707"/>
                    <a:pt x="368437" y="747643"/>
                  </a:cubicBezTo>
                  <a:cubicBezTo>
                    <a:pt x="368437" y="851272"/>
                    <a:pt x="395017" y="948694"/>
                    <a:pt x="441871" y="10333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3"/>
            <p:cNvSpPr/>
            <p:nvPr/>
          </p:nvSpPr>
          <p:spPr>
            <a:xfrm rot="3600000">
              <a:off x="3380790" y="1138953"/>
              <a:ext cx="427622" cy="925396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4876800" y="4732921"/>
              <a:ext cx="2286000" cy="1051880"/>
            </a:xfrm>
            <a:prstGeom prst="rightArrow">
              <a:avLst>
                <a:gd name="adj1" fmla="val 53409"/>
                <a:gd name="adj2" fmla="val 6014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36250" y="4983605"/>
              <a:ext cx="1476982" cy="5486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3"/>
            <p:cNvSpPr/>
            <p:nvPr/>
          </p:nvSpPr>
          <p:spPr>
            <a:xfrm>
              <a:off x="5669149" y="3298238"/>
              <a:ext cx="680085" cy="1471738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3"/>
            <p:cNvSpPr/>
            <p:nvPr/>
          </p:nvSpPr>
          <p:spPr>
            <a:xfrm>
              <a:off x="3336249" y="3298238"/>
              <a:ext cx="680085" cy="1471738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3"/>
            <p:cNvSpPr/>
            <p:nvPr/>
          </p:nvSpPr>
          <p:spPr>
            <a:xfrm rot="7200000">
              <a:off x="3919474" y="4308414"/>
              <a:ext cx="680084" cy="1471739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3"/>
            <p:cNvSpPr/>
            <p:nvPr/>
          </p:nvSpPr>
          <p:spPr>
            <a:xfrm rot="7200000">
              <a:off x="5085924" y="2288063"/>
              <a:ext cx="680085" cy="1471739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3"/>
            <p:cNvSpPr/>
            <p:nvPr/>
          </p:nvSpPr>
          <p:spPr>
            <a:xfrm rot="3600000">
              <a:off x="5085925" y="4308414"/>
              <a:ext cx="680084" cy="1471739"/>
            </a:xfrm>
            <a:custGeom>
              <a:avLst/>
              <a:gdLst/>
              <a:ahLst/>
              <a:cxnLst/>
              <a:rect l="l" t="t" r="r" b="b"/>
              <a:pathLst>
                <a:path w="791186" h="1712168">
                  <a:moveTo>
                    <a:pt x="567087" y="0"/>
                  </a:moveTo>
                  <a:cubicBezTo>
                    <a:pt x="710121" y="252787"/>
                    <a:pt x="791186" y="544969"/>
                    <a:pt x="791186" y="856084"/>
                  </a:cubicBezTo>
                  <a:cubicBezTo>
                    <a:pt x="791186" y="1167199"/>
                    <a:pt x="710121" y="1459381"/>
                    <a:pt x="567087" y="1712168"/>
                  </a:cubicBezTo>
                  <a:lnTo>
                    <a:pt x="0" y="1384760"/>
                  </a:lnTo>
                  <a:cubicBezTo>
                    <a:pt x="86690" y="1228067"/>
                    <a:pt x="135866" y="1047818"/>
                    <a:pt x="135866" y="856084"/>
                  </a:cubicBezTo>
                  <a:cubicBezTo>
                    <a:pt x="135866" y="664350"/>
                    <a:pt x="86690" y="484102"/>
                    <a:pt x="0" y="3274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3"/>
            <p:cNvSpPr/>
            <p:nvPr/>
          </p:nvSpPr>
          <p:spPr>
            <a:xfrm rot="3600000">
              <a:off x="3919474" y="2288063"/>
              <a:ext cx="680085" cy="1471739"/>
            </a:xfrm>
            <a:custGeom>
              <a:avLst/>
              <a:gdLst/>
              <a:ahLst/>
              <a:cxnLst/>
              <a:rect l="l" t="t" r="r" b="b"/>
              <a:pathLst>
                <a:path w="791187" h="1712168">
                  <a:moveTo>
                    <a:pt x="224100" y="0"/>
                  </a:moveTo>
                  <a:lnTo>
                    <a:pt x="791187" y="327408"/>
                  </a:lnTo>
                  <a:cubicBezTo>
                    <a:pt x="704497" y="484101"/>
                    <a:pt x="655320" y="664350"/>
                    <a:pt x="655320" y="856084"/>
                  </a:cubicBezTo>
                  <a:cubicBezTo>
                    <a:pt x="655320" y="1047818"/>
                    <a:pt x="704497" y="1228067"/>
                    <a:pt x="791187" y="1384760"/>
                  </a:cubicBezTo>
                  <a:lnTo>
                    <a:pt x="224099" y="1712168"/>
                  </a:lnTo>
                  <a:cubicBezTo>
                    <a:pt x="81066" y="1459381"/>
                    <a:pt x="0" y="1167199"/>
                    <a:pt x="0" y="856084"/>
                  </a:cubicBezTo>
                  <a:cubicBezTo>
                    <a:pt x="0" y="544969"/>
                    <a:pt x="81066" y="252787"/>
                    <a:pt x="2241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30000">
                  <a:srgbClr val="00B0F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040870" y="3623536"/>
            <a:ext cx="7104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3000" dirty="0">
                <a:solidFill>
                  <a:srgbClr val="00B0F0"/>
                </a:solidFill>
              </a:rPr>
              <a:t>30</a:t>
            </a:r>
          </a:p>
          <a:p>
            <a:pPr algn="ctr"/>
            <a:r>
              <a:rPr lang="en-US" sz="1800" dirty="0"/>
              <a:t>days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096962" y="1855696"/>
            <a:ext cx="753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2200" dirty="0">
                <a:solidFill>
                  <a:srgbClr val="00B0F0"/>
                </a:solidFill>
              </a:rPr>
              <a:t>24</a:t>
            </a:r>
          </a:p>
          <a:p>
            <a:pPr algn="ctr"/>
            <a:r>
              <a:rPr lang="en-US" sz="1600" dirty="0"/>
              <a:t>hours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728165" y="3953161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94C8"/>
                </a:solidFill>
              </a:rPr>
              <a:t>Product Backlog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581400" y="5863816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94C8"/>
                </a:solidFill>
              </a:rPr>
              <a:t>Sprint Backlog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3600" y="560473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2400" dirty="0">
                <a:solidFill>
                  <a:srgbClr val="0094C8"/>
                </a:solidFill>
                <a:latin typeface="+mn-lt"/>
              </a:rPr>
              <a:t>Sprint</a:t>
            </a:r>
            <a:endParaRPr lang="en-US" sz="2400" dirty="0"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53200" y="1261337"/>
            <a:ext cx="1370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94C8"/>
                </a:solidFill>
              </a:rPr>
              <a:t>Daily Scrum</a:t>
            </a:r>
          </a:p>
          <a:p>
            <a:pPr marL="60325"/>
            <a:endParaRPr lang="en-US" sz="1400" b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8523481" y="60299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rgbClr val="0094C8"/>
                </a:solidFill>
              </a:rPr>
              <a:t>Working increment of the product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8751447" y="4566812"/>
            <a:ext cx="1245663" cy="1341477"/>
            <a:chOff x="4953000" y="580506"/>
            <a:chExt cx="1447241" cy="1558560"/>
          </a:xfrm>
        </p:grpSpPr>
        <p:sp>
          <p:nvSpPr>
            <p:cNvPr id="130" name="Rectangle 24"/>
            <p:cNvSpPr/>
            <p:nvPr/>
          </p:nvSpPr>
          <p:spPr>
            <a:xfrm>
              <a:off x="4953000" y="664131"/>
              <a:ext cx="1257878" cy="1474935"/>
            </a:xfrm>
            <a:custGeom>
              <a:avLst/>
              <a:gdLst/>
              <a:ahLst/>
              <a:cxnLst/>
              <a:rect l="l" t="t" r="r" b="b"/>
              <a:pathLst>
                <a:path w="867373" h="1017045">
                  <a:moveTo>
                    <a:pt x="579876" y="0"/>
                  </a:moveTo>
                  <a:lnTo>
                    <a:pt x="867373" y="1017045"/>
                  </a:lnTo>
                  <a:lnTo>
                    <a:pt x="0" y="9191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>
              <a:solidFill>
                <a:srgbClr val="00319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27"/>
            <p:cNvSpPr/>
            <p:nvPr/>
          </p:nvSpPr>
          <p:spPr>
            <a:xfrm rot="20652935">
              <a:off x="5997085" y="580506"/>
              <a:ext cx="403156" cy="1536322"/>
            </a:xfrm>
            <a:custGeom>
              <a:avLst/>
              <a:gdLst/>
              <a:ahLst/>
              <a:cxnLst/>
              <a:rect l="l" t="t" r="r" b="b"/>
              <a:pathLst>
                <a:path w="277997" h="1059375">
                  <a:moveTo>
                    <a:pt x="0" y="0"/>
                  </a:moveTo>
                  <a:lnTo>
                    <a:pt x="277997" y="890521"/>
                  </a:lnTo>
                  <a:lnTo>
                    <a:pt x="0" y="10593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4282"/>
                </a:gs>
                <a:gs pos="4500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solidFill>
                <a:srgbClr val="00319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3" name="Title 132"/>
          <p:cNvSpPr>
            <a:spLocks noGrp="1"/>
          </p:cNvSpPr>
          <p:nvPr>
            <p:ph type="title"/>
          </p:nvPr>
        </p:nvSpPr>
        <p:spPr>
          <a:xfrm>
            <a:off x="1966313" y="228600"/>
            <a:ext cx="8015887" cy="762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process</a:t>
            </a:r>
          </a:p>
        </p:txBody>
      </p:sp>
    </p:spTree>
    <p:extLst>
      <p:ext uri="{BB962C8B-B14F-4D97-AF65-F5344CB8AC3E}">
        <p14:creationId xmlns:p14="http://schemas.microsoft.com/office/powerpoint/2010/main" val="309025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3D007-C7DD-49B7-9DCD-63AC8E35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r>
              <a:rPr lang="de-DE" sz="2600" dirty="0" err="1">
                <a:solidFill>
                  <a:srgbClr val="FFFFFF"/>
                </a:solidFill>
              </a:rPr>
              <a:t>Burndown</a:t>
            </a:r>
            <a:r>
              <a:rPr lang="de-DE" sz="2600" dirty="0">
                <a:solidFill>
                  <a:srgbClr val="FFFFFF"/>
                </a:solidFill>
              </a:rPr>
              <a:t> Chart</a:t>
            </a:r>
          </a:p>
        </p:txBody>
      </p:sp>
      <p:pic>
        <p:nvPicPr>
          <p:cNvPr id="6146" name="Picture 2" descr="https://www.scrumhub.com/wp-content/uploads/2014/09/burndown-chart-formula.jpg">
            <a:extLst>
              <a:ext uri="{FF2B5EF4-FFF2-40B4-BE49-F238E27FC236}">
                <a16:creationId xmlns:a16="http://schemas.microsoft.com/office/drawing/2014/main" id="{6E9DB5F1-26CF-4D90-A1CF-CF65C731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24757"/>
            <a:ext cx="7188199" cy="42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8C06697-AF48-4F47-8037-1D66D6F12780}"/>
              </a:ext>
            </a:extLst>
          </p:cNvPr>
          <p:cNvSpPr txBox="1"/>
          <p:nvPr/>
        </p:nvSpPr>
        <p:spPr>
          <a:xfrm>
            <a:off x="5253747" y="9492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5CA1BC0-DE6D-4005-A709-8A86B2053ED6}"/>
              </a:ext>
            </a:extLst>
          </p:cNvPr>
          <p:cNvSpPr txBox="1"/>
          <p:nvPr/>
        </p:nvSpPr>
        <p:spPr>
          <a:xfrm>
            <a:off x="1429884" y="2039740"/>
            <a:ext cx="9024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https://www.dasscrumteam.com/de/scrum</a:t>
            </a:r>
            <a:endParaRPr lang="de-DE" dirty="0"/>
          </a:p>
          <a:p>
            <a:r>
              <a:rPr lang="de-DE" b="1" dirty="0"/>
              <a:t>https://www.scrumguides.org/docs/scrumguide/v2017/2017-Scrum-Guide-US.pdf</a:t>
            </a:r>
            <a:endParaRPr lang="de-DE" dirty="0"/>
          </a:p>
          <a:p>
            <a:r>
              <a:rPr lang="de-DE" b="1" dirty="0"/>
              <a:t>https://t3n.de/news/lean-vs-agil-beiden-ansaetze-667334/</a:t>
            </a:r>
            <a:endParaRPr lang="de-DE" dirty="0"/>
          </a:p>
          <a:p>
            <a:r>
              <a:rPr lang="de-DE" b="1" dirty="0"/>
              <a:t>https://www.wibas.com/de/scrum/</a:t>
            </a:r>
            <a:endParaRPr lang="de-DE" dirty="0"/>
          </a:p>
          <a:p>
            <a:r>
              <a:rPr lang="de-DE" b="1" dirty="0">
                <a:hlinkClick r:id="rId2"/>
              </a:rPr>
              <a:t>https://en.wikipedia.org/wiki/Extreme_programming</a:t>
            </a:r>
            <a:endParaRPr lang="de-DE" b="1" dirty="0"/>
          </a:p>
          <a:p>
            <a:r>
              <a:rPr lang="de-DE" dirty="0"/>
              <a:t>https://www.youtube.com/watch?v=CD0y-aU1sXo</a:t>
            </a:r>
          </a:p>
          <a:p>
            <a:r>
              <a:rPr lang="de-DE" dirty="0"/>
              <a:t>https://www.youtube.com/watch?v=XU0llRltyFM</a:t>
            </a:r>
          </a:p>
        </p:txBody>
      </p:sp>
    </p:spTree>
    <p:extLst>
      <p:ext uri="{BB962C8B-B14F-4D97-AF65-F5344CB8AC3E}">
        <p14:creationId xmlns:p14="http://schemas.microsoft.com/office/powerpoint/2010/main" val="335659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33B1A6-C59E-4A94-A3D6-06601743864D}"/>
              </a:ext>
            </a:extLst>
          </p:cNvPr>
          <p:cNvSpPr txBox="1"/>
          <p:nvPr/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Agile Manifesto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551DA8-D750-4B60-BB38-49DD40DA644A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2001 in Utah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By the 17 people, that have  attended this meeting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More and more are signing this manifesto		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647DB3-78A2-4054-A5F5-0B36565FF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23367"/>
            <a:ext cx="6250769" cy="32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CB90EC45-2156-44CB-95B9-6EA949B0117E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</a:t>
            </a:r>
          </a:p>
        </p:txBody>
      </p:sp>
      <p:graphicFrame>
        <p:nvGraphicFramePr>
          <p:cNvPr id="8" name="Textfeld 5">
            <a:extLst>
              <a:ext uri="{FF2B5EF4-FFF2-40B4-BE49-F238E27FC236}">
                <a16:creationId xmlns:a16="http://schemas.microsoft.com/office/drawing/2014/main" id="{D36863CC-8F38-443E-8E4C-1C735F673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0698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72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AE674B-9929-4CCD-B2D7-C9B828E90577}"/>
              </a:ext>
            </a:extLst>
          </p:cNvPr>
          <p:cNvSpPr/>
          <p:nvPr/>
        </p:nvSpPr>
        <p:spPr>
          <a:xfrm>
            <a:off x="7784457" y="620688"/>
            <a:ext cx="2535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br>
              <a:rPr lang="en-US" altLang="ko-KR" sz="4000" b="1" dirty="0"/>
            </a:br>
            <a:r>
              <a:rPr lang="en-US" altLang="ko-KR" sz="4000" b="1" dirty="0">
                <a:solidFill>
                  <a:schemeClr val="accent1"/>
                </a:solidFill>
              </a:rPr>
              <a:t>Kanban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D76165-92D2-44C6-BF4E-A99913553266}"/>
              </a:ext>
            </a:extLst>
          </p:cNvPr>
          <p:cNvSpPr/>
          <p:nvPr/>
        </p:nvSpPr>
        <p:spPr>
          <a:xfrm>
            <a:off x="7784457" y="2284047"/>
            <a:ext cx="373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Lean scheduling system developed by Toyota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CAC4D7A-E276-4D69-9568-8D850130DC37}"/>
              </a:ext>
            </a:extLst>
          </p:cNvPr>
          <p:cNvGrpSpPr/>
          <p:nvPr/>
        </p:nvGrpSpPr>
        <p:grpSpPr>
          <a:xfrm>
            <a:off x="7784457" y="5052246"/>
            <a:ext cx="3733466" cy="1312632"/>
            <a:chOff x="4572000" y="2000094"/>
            <a:chExt cx="2887342" cy="13126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53BFCB-9B4C-4D2E-AA3B-D1A5657FAF8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Limits will show problems by making bottlenecks visible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Help to keep work flowing,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Save time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Complete tasks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870ACE-D39E-4AA9-BD3B-3AA66B1A2DC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WIP Limits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6">
            <a:extLst>
              <a:ext uri="{FF2B5EF4-FFF2-40B4-BE49-F238E27FC236}">
                <a16:creationId xmlns:a16="http://schemas.microsoft.com/office/drawing/2014/main" id="{01B9BDA4-5E0C-42B0-8B05-9951C5951148}"/>
              </a:ext>
            </a:extLst>
          </p:cNvPr>
          <p:cNvGrpSpPr/>
          <p:nvPr/>
        </p:nvGrpSpPr>
        <p:grpSpPr>
          <a:xfrm>
            <a:off x="7784457" y="3956159"/>
            <a:ext cx="3733466" cy="943300"/>
            <a:chOff x="4572000" y="2000094"/>
            <a:chExt cx="2887342" cy="9433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996676-C152-44BD-B0E8-29912D14C84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cs typeface="Arial" pitchFamily="34" charset="0"/>
                </a:rPr>
                <a:t>Visual Cards </a:t>
              </a:r>
              <a:r>
                <a:rPr lang="de-DE" altLang="ko-KR" sz="1200" dirty="0" err="1">
                  <a:cs typeface="Arial" pitchFamily="34" charset="0"/>
                </a:rPr>
                <a:t>represent</a:t>
              </a:r>
              <a:r>
                <a:rPr lang="de-DE" altLang="ko-KR" sz="1200" dirty="0">
                  <a:cs typeface="Arial" pitchFamily="34" charset="0"/>
                </a:rPr>
                <a:t> Items in </a:t>
              </a:r>
              <a:r>
                <a:rPr lang="de-DE" altLang="ko-KR" sz="1200" dirty="0" err="1">
                  <a:cs typeface="Arial" pitchFamily="34" charset="0"/>
                </a:rPr>
                <a:t>product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backlog</a:t>
              </a:r>
              <a:endParaRPr lang="de-DE" altLang="ko-KR" sz="1200" dirty="0">
                <a:cs typeface="Arial" pitchFamily="34" charset="0"/>
              </a:endParaRPr>
            </a:p>
            <a:p>
              <a:r>
                <a:rPr lang="de-DE" altLang="ko-KR" sz="1200" dirty="0">
                  <a:cs typeface="Arial" pitchFamily="34" charset="0"/>
                </a:rPr>
                <a:t>Order </a:t>
              </a:r>
              <a:r>
                <a:rPr lang="de-DE" altLang="ko-KR" sz="1200" dirty="0" err="1">
                  <a:cs typeface="Arial" pitchFamily="34" charset="0"/>
                </a:rPr>
                <a:t>from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new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to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Complete</a:t>
              </a:r>
              <a:endParaRPr lang="de-DE" altLang="ko-KR" sz="1200" dirty="0">
                <a:cs typeface="Arial" pitchFamily="34" charset="0"/>
              </a:endParaRPr>
            </a:p>
            <a:p>
              <a:r>
                <a:rPr lang="de-DE" altLang="ko-KR" sz="1200" dirty="0" err="1">
                  <a:cs typeface="Arial" pitchFamily="34" charset="0"/>
                </a:rPr>
                <a:t>Left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to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right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31AD-78AE-4F00-80FE-55C5A7954BA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Canban</a:t>
              </a:r>
              <a:r>
                <a:rPr lang="en-US" altLang="ko-KR" sz="14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 Board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6">
            <a:extLst>
              <a:ext uri="{FF2B5EF4-FFF2-40B4-BE49-F238E27FC236}">
                <a16:creationId xmlns:a16="http://schemas.microsoft.com/office/drawing/2014/main" id="{F29934BC-E781-4FF4-95DF-63CEF8F1264F}"/>
              </a:ext>
            </a:extLst>
          </p:cNvPr>
          <p:cNvGrpSpPr/>
          <p:nvPr/>
        </p:nvGrpSpPr>
        <p:grpSpPr>
          <a:xfrm>
            <a:off x="7784457" y="2853433"/>
            <a:ext cx="3733466" cy="943300"/>
            <a:chOff x="4572000" y="2000094"/>
            <a:chExt cx="2887342" cy="9433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9B8440-5709-4CBB-B792-16B04AFDDCC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What to Produce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How Much to Produce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When to Produce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29CF9E-7B43-48F1-945C-D8AE1EF22ECA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Visual Queues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1032" name="Picture 8" descr="Bildergebnis fÃ¼r kanban">
            <a:extLst>
              <a:ext uri="{FF2B5EF4-FFF2-40B4-BE49-F238E27FC236}">
                <a16:creationId xmlns:a16="http://schemas.microsoft.com/office/drawing/2014/main" id="{E3C72AA3-B90C-4994-BA01-F1835C73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9" y="1110508"/>
            <a:ext cx="7301345" cy="547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17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11D533-7F96-4191-9C96-5C909AF57C0D}"/>
              </a:ext>
            </a:extLst>
          </p:cNvPr>
          <p:cNvSpPr txBox="1"/>
          <p:nvPr/>
        </p:nvSpPr>
        <p:spPr>
          <a:xfrm>
            <a:off x="804673" y="3320859"/>
            <a:ext cx="4573475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Lean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extfeld 5">
            <a:extLst>
              <a:ext uri="{FF2B5EF4-FFF2-40B4-BE49-F238E27FC236}">
                <a16:creationId xmlns:a16="http://schemas.microsoft.com/office/drawing/2014/main" id="{31AD57B0-540D-469D-B3E9-0921496B9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04492"/>
              </p:ext>
            </p:extLst>
          </p:nvPr>
        </p:nvGraphicFramePr>
        <p:xfrm>
          <a:off x="3269974" y="1091429"/>
          <a:ext cx="8672822" cy="5516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68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Waterfall vs Agile</a:t>
            </a:r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FDA4A-57A1-4DD3-B461-A4692163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42" y="902877"/>
            <a:ext cx="7104360" cy="50522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AE674B-9929-4CCD-B2D7-C9B828E90577}"/>
              </a:ext>
            </a:extLst>
          </p:cNvPr>
          <p:cNvSpPr/>
          <p:nvPr/>
        </p:nvSpPr>
        <p:spPr>
          <a:xfrm>
            <a:off x="7784457" y="620688"/>
            <a:ext cx="2535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br>
              <a:rPr lang="en-US" altLang="ko-KR" sz="4000" b="1" dirty="0"/>
            </a:br>
            <a:r>
              <a:rPr lang="en-US" altLang="ko-KR" sz="4000" b="1" dirty="0">
                <a:solidFill>
                  <a:schemeClr val="accent1"/>
                </a:solidFill>
              </a:rPr>
              <a:t>Waterfall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D76165-92D2-44C6-BF4E-A99913553266}"/>
              </a:ext>
            </a:extLst>
          </p:cNvPr>
          <p:cNvSpPr/>
          <p:nvPr/>
        </p:nvSpPr>
        <p:spPr>
          <a:xfrm>
            <a:off x="7784457" y="2284047"/>
            <a:ext cx="3733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Linear approach to Software Development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CAC4D7A-E276-4D69-9568-8D850130DC37}"/>
              </a:ext>
            </a:extLst>
          </p:cNvPr>
          <p:cNvGrpSpPr/>
          <p:nvPr/>
        </p:nvGrpSpPr>
        <p:grpSpPr>
          <a:xfrm>
            <a:off x="7784457" y="5052246"/>
            <a:ext cx="3733466" cy="758634"/>
            <a:chOff x="4572000" y="2000094"/>
            <a:chExt cx="2887342" cy="75863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53BFCB-9B4C-4D2E-AA3B-D1A5657FAF8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Setting requirements is difficult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- Customer may be dissatisfied with product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870ACE-D39E-4AA9-BD3B-3AA66B1A2DC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6">
            <a:extLst>
              <a:ext uri="{FF2B5EF4-FFF2-40B4-BE49-F238E27FC236}">
                <a16:creationId xmlns:a16="http://schemas.microsoft.com/office/drawing/2014/main" id="{01B9BDA4-5E0C-42B0-8B05-9951C5951148}"/>
              </a:ext>
            </a:extLst>
          </p:cNvPr>
          <p:cNvGrpSpPr/>
          <p:nvPr/>
        </p:nvGrpSpPr>
        <p:grpSpPr>
          <a:xfrm>
            <a:off x="7784457" y="3956159"/>
            <a:ext cx="3733466" cy="1127966"/>
            <a:chOff x="4572000" y="2000094"/>
            <a:chExt cx="2887342" cy="11279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996676-C152-44BD-B0E8-29912D14C84F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cs typeface="Arial" pitchFamily="34" charset="0"/>
                </a:rPr>
                <a:t>Progress </a:t>
              </a:r>
              <a:r>
                <a:rPr lang="de-DE" altLang="ko-KR" sz="1200" dirty="0" err="1">
                  <a:cs typeface="Arial" pitchFamily="34" charset="0"/>
                </a:rPr>
                <a:t>is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easily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messured</a:t>
              </a:r>
              <a:r>
                <a:rPr lang="de-DE" altLang="ko-KR" sz="1200" dirty="0">
                  <a:cs typeface="Arial" pitchFamily="34" charset="0"/>
                </a:rPr>
                <a:t>,, </a:t>
              </a:r>
              <a:r>
                <a:rPr lang="de-DE" altLang="ko-KR" sz="1200" dirty="0" err="1">
                  <a:cs typeface="Arial" pitchFamily="34" charset="0"/>
                </a:rPr>
                <a:t>because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full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scope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is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known</a:t>
              </a:r>
              <a:endParaRPr lang="de-DE" altLang="ko-KR" sz="1200" dirty="0"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de-DE" altLang="ko-KR" sz="1200" dirty="0">
                  <a:cs typeface="Arial" pitchFamily="34" charset="0"/>
                </a:rPr>
                <a:t>Team </a:t>
              </a:r>
              <a:r>
                <a:rPr lang="de-DE" altLang="ko-KR" sz="1200" dirty="0" err="1">
                  <a:cs typeface="Arial" pitchFamily="34" charset="0"/>
                </a:rPr>
                <a:t>members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can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continue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with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other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work</a:t>
              </a:r>
              <a:endParaRPr lang="de-DE" altLang="ko-KR" sz="1200" dirty="0"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de-DE" altLang="ko-KR" sz="1200" dirty="0">
                  <a:cs typeface="Arial" pitchFamily="34" charset="0"/>
                </a:rPr>
                <a:t>Customer </a:t>
              </a:r>
              <a:r>
                <a:rPr lang="de-DE" altLang="ko-KR" sz="1200" dirty="0" err="1">
                  <a:cs typeface="Arial" pitchFamily="34" charset="0"/>
                </a:rPr>
                <a:t>presence</a:t>
              </a:r>
              <a:r>
                <a:rPr lang="de-DE" altLang="ko-KR" sz="1200" dirty="0">
                  <a:cs typeface="Arial" pitchFamily="34" charset="0"/>
                </a:rPr>
                <a:t> not </a:t>
              </a:r>
              <a:r>
                <a:rPr lang="de-DE" altLang="ko-KR" sz="1200" dirty="0" err="1">
                  <a:cs typeface="Arial" pitchFamily="34" charset="0"/>
                </a:rPr>
                <a:t>strictly</a:t>
              </a:r>
              <a:r>
                <a:rPr lang="de-DE" altLang="ko-KR" sz="1200" dirty="0">
                  <a:cs typeface="Arial" pitchFamily="34" charset="0"/>
                </a:rPr>
                <a:t> </a:t>
              </a:r>
              <a:r>
                <a:rPr lang="de-DE" altLang="ko-KR" sz="1200" dirty="0" err="1">
                  <a:cs typeface="Arial" pitchFamily="34" charset="0"/>
                </a:rPr>
                <a:t>required</a:t>
              </a:r>
              <a:endParaRPr lang="de-DE" altLang="ko-KR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31AD-78AE-4F00-80FE-55C5A7954BA8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Pros: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6">
            <a:extLst>
              <a:ext uri="{FF2B5EF4-FFF2-40B4-BE49-F238E27FC236}">
                <a16:creationId xmlns:a16="http://schemas.microsoft.com/office/drawing/2014/main" id="{F29934BC-E781-4FF4-95DF-63CEF8F1264F}"/>
              </a:ext>
            </a:extLst>
          </p:cNvPr>
          <p:cNvGrpSpPr/>
          <p:nvPr/>
        </p:nvGrpSpPr>
        <p:grpSpPr>
          <a:xfrm>
            <a:off x="7784457" y="2853433"/>
            <a:ext cx="3733466" cy="943300"/>
            <a:chOff x="4572000" y="2000094"/>
            <a:chExt cx="2887342" cy="9433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9B8440-5709-4CBB-B792-16B04AFDDCCA}"/>
                </a:ext>
              </a:extLst>
            </p:cNvPr>
            <p:cNvSpPr txBox="1"/>
            <p:nvPr/>
          </p:nvSpPr>
          <p:spPr>
            <a:xfrm>
              <a:off x="4577082" y="2297063"/>
              <a:ext cx="288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cs typeface="Arial" pitchFamily="34" charset="0"/>
                </a:rPr>
                <a:t>Each step finishes before the next begins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cs typeface="Arial" pitchFamily="34" charset="0"/>
                </a:rPr>
                <a:t>Requirenments</a:t>
              </a:r>
              <a:r>
                <a:rPr lang="en-US" altLang="ko-KR" sz="1200" dirty="0">
                  <a:cs typeface="Arial" pitchFamily="34" charset="0"/>
                </a:rPr>
                <a:t> must be approved before designing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29CF9E-7B43-48F1-945C-D8AE1EF22ECA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Distinct Stages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3546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Breitbild</PresentationFormat>
  <Paragraphs>223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FZShuTi</vt:lpstr>
      <vt:lpstr>Wingdings</vt:lpstr>
      <vt:lpstr>Cover and End Slide Master</vt:lpstr>
      <vt:lpstr>Contents Slide Master</vt:lpstr>
      <vt:lpstr>Section Break Slide Master</vt:lpstr>
      <vt:lpstr>Agile Development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Scrum process</vt:lpstr>
      <vt:lpstr>Burndown Chart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Templates</dc:title>
  <dc:creator>David Fischer</dc:creator>
  <cp:lastModifiedBy>Barbar Ahmad</cp:lastModifiedBy>
  <cp:revision>11</cp:revision>
  <dcterms:created xsi:type="dcterms:W3CDTF">2018-11-13T15:14:29Z</dcterms:created>
  <dcterms:modified xsi:type="dcterms:W3CDTF">2018-11-15T10:16:34Z</dcterms:modified>
</cp:coreProperties>
</file>