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06" autoAdjust="0"/>
  </p:normalViewPr>
  <p:slideViewPr>
    <p:cSldViewPr snapToGrid="0" snapToObjects="1">
      <p:cViewPr varScale="1">
        <p:scale>
          <a:sx n="71" d="100"/>
          <a:sy n="71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4745-D45D-B94B-BB42-FF3F59C5ACF8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8B2A-3882-C442-908D-1E875F4DB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What is big data.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baseline="0" dirty="0"/>
              <a:t> - </a:t>
            </a:r>
            <a:r>
              <a:rPr lang="en-US" sz="2000" dirty="0"/>
              <a:t>Companies collect tons and tons of data in their day to day operations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/>
              <a:t> -</a:t>
            </a:r>
            <a:r>
              <a:rPr lang="en-US" sz="2000" baseline="0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google</a:t>
            </a:r>
            <a:r>
              <a:rPr lang="en-US" sz="2000" dirty="0"/>
              <a:t> search, </a:t>
            </a:r>
            <a:r>
              <a:rPr lang="en-US" sz="2000" dirty="0" err="1"/>
              <a:t>youtube</a:t>
            </a:r>
            <a:r>
              <a:rPr lang="en-US" sz="2000" dirty="0"/>
              <a:t> videos, tweets, </a:t>
            </a:r>
            <a:r>
              <a:rPr lang="en-US" sz="2000" dirty="0" err="1"/>
              <a:t>facebook</a:t>
            </a:r>
            <a:r>
              <a:rPr lang="en-US" sz="2000" dirty="0"/>
              <a:t> pictures, amazon, </a:t>
            </a:r>
            <a:r>
              <a:rPr lang="en-US" sz="2000" dirty="0" err="1"/>
              <a:t>etc</a:t>
            </a:r>
            <a:r>
              <a:rPr lang="en-US" sz="2000" dirty="0"/>
              <a:t>). Because of the size of data, traditional databases do not work and scale well.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	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Big data as a concept started because of these Internet and web scale data stores.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Companies now have data in order of Petabytes!!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7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</a:t>
            </a:r>
            <a:r>
              <a:rPr lang="en-US" baseline="0" dirty="0"/>
              <a:t>e have all the data we care of in one place, now intelligent data science and machine learning algorithms can be run on this. </a:t>
            </a:r>
          </a:p>
          <a:p>
            <a:endParaRPr lang="en-US" baseline="0" dirty="0"/>
          </a:p>
          <a:p>
            <a:r>
              <a:rPr lang="en-US" baseline="0" dirty="0"/>
              <a:t>This we can start building reports and trends. </a:t>
            </a:r>
          </a:p>
          <a:p>
            <a:endParaRPr lang="en-US" baseline="0" dirty="0"/>
          </a:p>
          <a:p>
            <a:r>
              <a:rPr lang="en-US" baseline="0" dirty="0"/>
              <a:t>Amazon will want to understand and build GTM strategies based on these trends and plans…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8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w</a:t>
            </a:r>
            <a:r>
              <a:rPr lang="en-US" baseline="0" dirty="0"/>
              <a:t>e have all the data we care of in one place, now intelligent data science and machine learning algorithms can be run on this. </a:t>
            </a:r>
          </a:p>
          <a:p>
            <a:endParaRPr lang="en-US" baseline="0" dirty="0"/>
          </a:p>
          <a:p>
            <a:r>
              <a:rPr lang="en-US" baseline="0" dirty="0"/>
              <a:t>This we can start building reports and trends. </a:t>
            </a:r>
          </a:p>
          <a:p>
            <a:endParaRPr lang="en-US" baseline="0" dirty="0"/>
          </a:p>
          <a:p>
            <a:r>
              <a:rPr lang="en-US" baseline="0" dirty="0"/>
              <a:t>Amazon will want to understand and build GTM strategies based on these trends </a:t>
            </a:r>
            <a:r>
              <a:rPr lang="en-US" baseline="0"/>
              <a:t>and plans…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 million tweets per day</a:t>
            </a:r>
          </a:p>
          <a:p>
            <a:r>
              <a:rPr lang="en-US" dirty="0"/>
              <a:t>24 PB of data processed per day by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7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peta</a:t>
            </a:r>
            <a:r>
              <a:rPr lang="en-US" dirty="0"/>
              <a:t> byte? </a:t>
            </a:r>
          </a:p>
          <a:p>
            <a:endParaRPr lang="en-US" dirty="0"/>
          </a:p>
          <a:p>
            <a:r>
              <a:rPr lang="en-US" dirty="0"/>
              <a:t>Companies typically store hundreds</a:t>
            </a:r>
            <a:r>
              <a:rPr lang="en-US" baseline="0" dirty="0"/>
              <a:t> of petabytes of data.. And in that data is hidden knowledge and intelligence.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8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data warehouse</a:t>
            </a:r>
          </a:p>
          <a:p>
            <a:r>
              <a:rPr lang="en-US" dirty="0"/>
              <a:t>	- SQL,</a:t>
            </a:r>
            <a:r>
              <a:rPr lang="en-US" baseline="0" dirty="0"/>
              <a:t> </a:t>
            </a:r>
            <a:r>
              <a:rPr lang="en-US" baseline="0" dirty="0" err="1"/>
              <a:t>NoSQL</a:t>
            </a:r>
            <a:r>
              <a:rPr lang="en-US" baseline="0" dirty="0"/>
              <a:t>, </a:t>
            </a:r>
          </a:p>
          <a:p>
            <a:endParaRPr lang="en-US" baseline="0" dirty="0"/>
          </a:p>
          <a:p>
            <a:r>
              <a:rPr lang="en-US" baseline="0" dirty="0"/>
              <a:t>What is ETL</a:t>
            </a:r>
          </a:p>
          <a:p>
            <a:r>
              <a:rPr lang="en-US" baseline="0" dirty="0"/>
              <a:t>	- PYTHON!!! </a:t>
            </a:r>
          </a:p>
          <a:p>
            <a:endParaRPr lang="en-US" baseline="0" dirty="0"/>
          </a:p>
          <a:p>
            <a:r>
              <a:rPr lang="en-US" baseline="0" dirty="0"/>
              <a:t>What is visualization</a:t>
            </a:r>
          </a:p>
          <a:p>
            <a:r>
              <a:rPr lang="en-US" baseline="0" dirty="0"/>
              <a:t>	- Tableau, Micro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are going to look into a hypothetical example of how Amazon will make smart business decisions based on shopping data collected.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We are going to check into umbrellas bought on Amazon and see if there is a relation with the weather changes.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shop</a:t>
            </a:r>
            <a:r>
              <a:rPr lang="en-US" baseline="0" dirty="0"/>
              <a:t> on Amazon, a ton of things are happening in the background!!!! </a:t>
            </a:r>
          </a:p>
          <a:p>
            <a:r>
              <a:rPr lang="en-US" baseline="0" dirty="0"/>
              <a:t> - Amazon is creating and saving lots of data about the activities </a:t>
            </a:r>
          </a:p>
          <a:p>
            <a:r>
              <a:rPr lang="en-US" baseline="0" dirty="0"/>
              <a:t> - It creates an entry into the Orders table : to record details about your order such as the product, user, date of transaction </a:t>
            </a:r>
          </a:p>
          <a:p>
            <a:endParaRPr lang="en-US" baseline="0" dirty="0"/>
          </a:p>
          <a:p>
            <a:r>
              <a:rPr lang="en-US" baseline="0" dirty="0"/>
              <a:t>It will create an entry into Fulfillment table – that stores fulfillment details about the order, zip code, date etc. </a:t>
            </a:r>
          </a:p>
          <a:p>
            <a:endParaRPr lang="en-US" baseline="0" dirty="0"/>
          </a:p>
          <a:p>
            <a:r>
              <a:rPr lang="en-US" baseline="0" dirty="0"/>
              <a:t>It will update the user table to indicate what product was bought </a:t>
            </a:r>
          </a:p>
          <a:p>
            <a:endParaRPr lang="en-US" baseline="0" dirty="0"/>
          </a:p>
          <a:p>
            <a:r>
              <a:rPr lang="en-US" baseline="0" dirty="0"/>
              <a:t>It will create entry in payments table to track all the payment information!!!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data warehouse as the name suggests is a huge collection of tables</a:t>
            </a:r>
            <a:r>
              <a:rPr lang="en-US" baseline="0" dirty="0"/>
              <a:t> and data with it. </a:t>
            </a:r>
          </a:p>
          <a:p>
            <a:r>
              <a:rPr lang="en-US" baseline="0" dirty="0"/>
              <a:t>These tables are connected to each other via various relations and use special schemas – Star and Snowflake. </a:t>
            </a:r>
          </a:p>
          <a:p>
            <a:endParaRPr lang="en-US" baseline="0" dirty="0"/>
          </a:p>
          <a:p>
            <a:r>
              <a:rPr lang="en-US" baseline="0" dirty="0"/>
              <a:t>Amazon will make sure all important data is easily accessible</a:t>
            </a:r>
          </a:p>
          <a:p>
            <a:r>
              <a:rPr lang="en-US" baseline="0" dirty="0"/>
              <a:t>A warehouse will help aggregate data and keep important stuff ready to access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ETL – extract transform</a:t>
            </a:r>
            <a:r>
              <a:rPr lang="en-US" baseline="0" dirty="0"/>
              <a:t> load is a process of picking data and converting it into a form that we want. </a:t>
            </a:r>
          </a:p>
          <a:p>
            <a:r>
              <a:rPr lang="en-US" baseline="0" dirty="0"/>
              <a:t>In this process some data can be  </a:t>
            </a:r>
          </a:p>
          <a:p>
            <a:r>
              <a:rPr lang="en-US" baseline="0" dirty="0"/>
              <a:t> - Removed,</a:t>
            </a:r>
          </a:p>
          <a:p>
            <a:r>
              <a:rPr lang="en-US" baseline="0" dirty="0"/>
              <a:t> - merged </a:t>
            </a:r>
          </a:p>
          <a:p>
            <a:r>
              <a:rPr lang="en-US" baseline="0" dirty="0"/>
              <a:t> - cleansed</a:t>
            </a:r>
          </a:p>
          <a:p>
            <a:endParaRPr lang="en-US" baseline="0" dirty="0"/>
          </a:p>
          <a:p>
            <a:r>
              <a:rPr lang="en-US" baseline="0" dirty="0"/>
              <a:t>In our example we will read data about umbrella purchases and get the user and date time information from some tables. </a:t>
            </a:r>
          </a:p>
          <a:p>
            <a:r>
              <a:rPr lang="en-US" baseline="0" dirty="0"/>
              <a:t>We will then get the shipping zip code and other information from other tables. </a:t>
            </a:r>
          </a:p>
          <a:p>
            <a:r>
              <a:rPr lang="en-US" baseline="0" dirty="0"/>
              <a:t>Finally we will create a new table that contains useful information about location, </a:t>
            </a:r>
            <a:r>
              <a:rPr lang="en-US" baseline="0" dirty="0" err="1"/>
              <a:t>date+time</a:t>
            </a:r>
            <a:r>
              <a:rPr lang="en-US" baseline="0" dirty="0"/>
              <a:t> of purchase</a:t>
            </a:r>
          </a:p>
          <a:p>
            <a:endParaRPr lang="en-US" baseline="0" dirty="0"/>
          </a:p>
          <a:p>
            <a:r>
              <a:rPr lang="en-US" baseline="0" dirty="0"/>
              <a:t>We CAN WRITE ALL THIS CODE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B2A-3882-C442-908D-1E875F4DB5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6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9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0B50-4652-3C48-A27A-EE3A74F260CA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12F4-8B0F-974C-A293-297A33C67E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B_new_logo-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6051550"/>
            <a:ext cx="2476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4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Lato Bold"/>
          <a:ea typeface="+mj-ea"/>
          <a:cs typeface="Lato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2500" kern="1200">
          <a:solidFill>
            <a:srgbClr val="000000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–"/>
        <a:defRPr sz="2500" kern="1200">
          <a:solidFill>
            <a:srgbClr val="000000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2500" kern="1200">
          <a:solidFill>
            <a:srgbClr val="000000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–"/>
        <a:defRPr sz="2500" kern="1200">
          <a:solidFill>
            <a:srgbClr val="000000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»"/>
        <a:defRPr sz="2500" kern="1200">
          <a:solidFill>
            <a:srgbClr val="000000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Lato Regular"/>
                <a:cs typeface="Lato Regular"/>
              </a:rPr>
              <a:t>Why and how of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Anula</a:t>
            </a:r>
            <a:r>
              <a:rPr lang="en-US" dirty="0"/>
              <a:t> </a:t>
            </a:r>
            <a:r>
              <a:rPr lang="en-US" dirty="0" err="1"/>
              <a:t>Choudhary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8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azon checkou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23" y="224277"/>
            <a:ext cx="4012043" cy="91338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6032"/>
              </p:ext>
            </p:extLst>
          </p:nvPr>
        </p:nvGraphicFramePr>
        <p:xfrm>
          <a:off x="1279212" y="1565289"/>
          <a:ext cx="6096000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8200"/>
              </p:ext>
            </p:extLst>
          </p:nvPr>
        </p:nvGraphicFramePr>
        <p:xfrm>
          <a:off x="2781834" y="3978968"/>
          <a:ext cx="6096000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61163"/>
              </p:ext>
            </p:extLst>
          </p:nvPr>
        </p:nvGraphicFramePr>
        <p:xfrm>
          <a:off x="385702" y="2957549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FulfillmentId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ShipZipcode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66881"/>
              </p:ext>
            </p:extLst>
          </p:nvPr>
        </p:nvGraphicFramePr>
        <p:xfrm>
          <a:off x="1080284" y="5068885"/>
          <a:ext cx="6096000" cy="7416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PaymentId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6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pic>
        <p:nvPicPr>
          <p:cNvPr id="4" name="Picture 3" descr="datawarehous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76" y="1203604"/>
            <a:ext cx="3492500" cy="23241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1420" y="3702479"/>
            <a:ext cx="8105379" cy="2218098"/>
          </a:xfrm>
        </p:spPr>
        <p:txBody>
          <a:bodyPr>
            <a:normAutofit/>
          </a:bodyPr>
          <a:lstStyle/>
          <a:p>
            <a:r>
              <a:rPr lang="en-US" dirty="0"/>
              <a:t>Data warehouse is made up of multiple databases – all connected to each other. </a:t>
            </a:r>
          </a:p>
          <a:p>
            <a:r>
              <a:rPr lang="en-US" dirty="0"/>
              <a:t>Custom schemas like Star and Snowflake schemas are used for manage relations.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for umbrella orders</a:t>
            </a:r>
          </a:p>
        </p:txBody>
      </p:sp>
      <p:pic>
        <p:nvPicPr>
          <p:cNvPr id="4" name="Picture 3" descr="et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90" y="1630562"/>
            <a:ext cx="4935104" cy="208508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73225" y="3977869"/>
            <a:ext cx="2019674" cy="1116269"/>
          </a:xfrm>
          <a:prstGeom prst="wedgeRoundRectCallout">
            <a:avLst>
              <a:gd name="adj1" fmla="val 66219"/>
              <a:gd name="adj2" fmla="val -953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purchase information, user and date + time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983000" y="5094138"/>
            <a:ext cx="1913187" cy="780869"/>
          </a:xfrm>
          <a:prstGeom prst="wedgeRoundRectCallout">
            <a:avLst>
              <a:gd name="adj1" fmla="val 33437"/>
              <a:gd name="adj2" fmla="val -2432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shipping location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751785" y="4160274"/>
            <a:ext cx="2020295" cy="933864"/>
          </a:xfrm>
          <a:prstGeom prst="wedgeRoundRectCallout">
            <a:avLst>
              <a:gd name="adj1" fmla="val -51386"/>
              <a:gd name="adj2" fmla="val -13022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Aggregate zip code, date, and purchases</a:t>
            </a:r>
          </a:p>
        </p:txBody>
      </p:sp>
    </p:spTree>
    <p:extLst>
      <p:ext uri="{BB962C8B-B14F-4D97-AF65-F5344CB8AC3E}">
        <p14:creationId xmlns:p14="http://schemas.microsoft.com/office/powerpoint/2010/main" val="147102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for umbrella orders - 2</a:t>
            </a:r>
          </a:p>
        </p:txBody>
      </p:sp>
      <p:pic>
        <p:nvPicPr>
          <p:cNvPr id="4" name="Picture 3" descr="et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90" y="1630562"/>
            <a:ext cx="4935104" cy="208508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629879" y="4253260"/>
            <a:ext cx="2097995" cy="1285158"/>
          </a:xfrm>
          <a:prstGeom prst="wedgeRoundRectCallout">
            <a:avLst>
              <a:gd name="adj1" fmla="val -9770"/>
              <a:gd name="adj2" fmla="val -11113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weather information for required date + time and zip code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690583" y="4268559"/>
            <a:ext cx="2020295" cy="1132163"/>
          </a:xfrm>
          <a:prstGeom prst="wedgeRoundRectCallout">
            <a:avLst>
              <a:gd name="adj1" fmla="val -51386"/>
              <a:gd name="adj2" fmla="val -11941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Aggregate weather, location, date + time and orders</a:t>
            </a:r>
          </a:p>
        </p:txBody>
      </p:sp>
      <p:pic>
        <p:nvPicPr>
          <p:cNvPr id="8" name="Picture 7" descr="weath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9" y="2588838"/>
            <a:ext cx="1331149" cy="13311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630" y="3866383"/>
            <a:ext cx="9180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API</a:t>
            </a:r>
          </a:p>
        </p:txBody>
      </p:sp>
      <p:sp>
        <p:nvSpPr>
          <p:cNvPr id="3" name="Right Arrow 2"/>
          <p:cNvSpPr/>
          <p:nvPr/>
        </p:nvSpPr>
        <p:spPr>
          <a:xfrm rot="19608351">
            <a:off x="1699129" y="2987372"/>
            <a:ext cx="733308" cy="26832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reports</a:t>
            </a:r>
          </a:p>
        </p:txBody>
      </p:sp>
      <p:pic>
        <p:nvPicPr>
          <p:cNvPr id="3" name="Picture 2" descr="introduction-data-visualiz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34" y="1468854"/>
            <a:ext cx="7185527" cy="53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3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0376"/>
          </a:xfrm>
        </p:spPr>
        <p:txBody>
          <a:bodyPr/>
          <a:lstStyle/>
          <a:p>
            <a:r>
              <a:rPr lang="en-US" dirty="0"/>
              <a:t>What else do </a:t>
            </a:r>
            <a:r>
              <a:rPr lang="en-US" dirty="0" smtClean="0"/>
              <a:t>people buy, along with umbrellas </a:t>
            </a:r>
            <a:r>
              <a:rPr lang="en-US" dirty="0"/>
              <a:t>in same season?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long do people wait after first rain to buy umbrellas? 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How long do people wait before peak rainfall to buy umbrellas? </a:t>
            </a:r>
          </a:p>
        </p:txBody>
      </p:sp>
    </p:spTree>
    <p:extLst>
      <p:ext uri="{BB962C8B-B14F-4D97-AF65-F5344CB8AC3E}">
        <p14:creationId xmlns:p14="http://schemas.microsoft.com/office/powerpoint/2010/main" val="297922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A921BF-4AC0-441D-A122-045C1526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45" y="127320"/>
            <a:ext cx="8591711" cy="56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Lato Regular"/>
                <a:cs typeface="Lato Regular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6409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yl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51" y="1191673"/>
            <a:ext cx="7058745" cy="39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65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Data.. ??</a:t>
            </a:r>
          </a:p>
        </p:txBody>
      </p:sp>
      <p:pic>
        <p:nvPicPr>
          <p:cNvPr id="5" name="Picture 4" descr="inst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64" y="1605797"/>
            <a:ext cx="1787510" cy="1787510"/>
          </a:xfrm>
          <a:prstGeom prst="rect">
            <a:avLst/>
          </a:prstGeom>
        </p:spPr>
      </p:pic>
      <p:pic>
        <p:nvPicPr>
          <p:cNvPr id="6" name="Picture 5" descr="youtub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43" y="1994597"/>
            <a:ext cx="3147309" cy="702347"/>
          </a:xfrm>
          <a:prstGeom prst="rect">
            <a:avLst/>
          </a:prstGeom>
        </p:spPr>
      </p:pic>
      <p:pic>
        <p:nvPicPr>
          <p:cNvPr id="7" name="Picture 6" descr="fb-a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89" y="5043429"/>
            <a:ext cx="1614497" cy="1614497"/>
          </a:xfrm>
          <a:prstGeom prst="rect">
            <a:avLst/>
          </a:prstGeom>
        </p:spPr>
      </p:pic>
      <p:pic>
        <p:nvPicPr>
          <p:cNvPr id="8" name="Picture 7" descr="twit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173" y="3673447"/>
            <a:ext cx="1651686" cy="1651686"/>
          </a:xfrm>
          <a:prstGeom prst="rect">
            <a:avLst/>
          </a:prstGeom>
        </p:spPr>
      </p:pic>
      <p:pic>
        <p:nvPicPr>
          <p:cNvPr id="9" name="Picture 8" descr="amazon_logo_RGB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04127"/>
            <a:ext cx="2943786" cy="1078603"/>
          </a:xfrm>
          <a:prstGeom prst="rect">
            <a:avLst/>
          </a:prstGeom>
        </p:spPr>
      </p:pic>
      <p:pic>
        <p:nvPicPr>
          <p:cNvPr id="10" name="Picture 9" descr="gmai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17" y="2732240"/>
            <a:ext cx="1596543" cy="15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ld-of-data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144000" cy="58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tabyt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97" y="120861"/>
            <a:ext cx="3870606" cy="58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8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91348"/>
          </a:xfrm>
        </p:spPr>
        <p:txBody>
          <a:bodyPr/>
          <a:lstStyle/>
          <a:p>
            <a:r>
              <a:rPr lang="en-US" sz="2500" dirty="0">
                <a:solidFill>
                  <a:schemeClr val="tx1"/>
                </a:solidFill>
                <a:latin typeface="Verdana"/>
                <a:cs typeface="Verdana"/>
              </a:rPr>
              <a:t>We need special systems to manage so much data. </a:t>
            </a:r>
          </a:p>
          <a:p>
            <a:endParaRPr lang="en-US" sz="2500" dirty="0">
              <a:solidFill>
                <a:schemeClr val="tx1"/>
              </a:solidFill>
              <a:latin typeface="Verdana"/>
              <a:cs typeface="Verdana"/>
            </a:endParaRPr>
          </a:p>
          <a:p>
            <a:r>
              <a:rPr lang="en-US" sz="2500" dirty="0">
                <a:solidFill>
                  <a:schemeClr val="tx1"/>
                </a:solidFill>
                <a:latin typeface="Verdana"/>
                <a:cs typeface="Verdana"/>
              </a:rPr>
              <a:t>We need to filter out unwanted data. </a:t>
            </a:r>
          </a:p>
          <a:p>
            <a:endParaRPr lang="en-US" sz="2500" dirty="0">
              <a:solidFill>
                <a:schemeClr val="tx1"/>
              </a:solidFill>
              <a:latin typeface="Verdana"/>
              <a:cs typeface="Verdana"/>
            </a:endParaRPr>
          </a:p>
          <a:p>
            <a:r>
              <a:rPr lang="en-US" sz="2500" dirty="0">
                <a:solidFill>
                  <a:schemeClr val="tx1"/>
                </a:solidFill>
                <a:latin typeface="Verdana"/>
                <a:cs typeface="Verdana"/>
              </a:rPr>
              <a:t>Finally we need to build intelligent reports on this data</a:t>
            </a:r>
            <a:r>
              <a:rPr lang="en-US" sz="2500" dirty="0">
                <a:latin typeface="Verdana"/>
                <a:cs typeface="Verdana"/>
              </a:rPr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35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warehous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6" y="132627"/>
            <a:ext cx="3492500" cy="2324100"/>
          </a:xfrm>
          <a:prstGeom prst="rect">
            <a:avLst/>
          </a:prstGeom>
        </p:spPr>
      </p:pic>
      <p:pic>
        <p:nvPicPr>
          <p:cNvPr id="5" name="Picture 4" descr="et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13" y="2456728"/>
            <a:ext cx="4935104" cy="2085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57" y="4541810"/>
            <a:ext cx="2202082" cy="21923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3041" y="254196"/>
            <a:ext cx="23138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Data warehouse </a:t>
            </a:r>
            <a:br>
              <a:rPr lang="en-US" sz="2500" dirty="0">
                <a:solidFill>
                  <a:srgbClr val="FF0000"/>
                </a:solidFill>
              </a:rPr>
            </a:b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5948" y="3569506"/>
            <a:ext cx="17497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ETL pipeline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6905" y="5560193"/>
            <a:ext cx="18310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Visualization</a:t>
            </a:r>
          </a:p>
          <a:p>
            <a:endParaRPr lang="en-US" sz="2500" dirty="0"/>
          </a:p>
        </p:txBody>
      </p:sp>
      <p:sp>
        <p:nvSpPr>
          <p:cNvPr id="10" name="Rectangular Callout 9"/>
          <p:cNvSpPr/>
          <p:nvPr/>
        </p:nvSpPr>
        <p:spPr>
          <a:xfrm>
            <a:off x="7629817" y="1393768"/>
            <a:ext cx="1243854" cy="1062959"/>
          </a:xfrm>
          <a:prstGeom prst="wedgeRectCallout">
            <a:avLst>
              <a:gd name="adj1" fmla="val -76028"/>
              <a:gd name="adj2" fmla="val 8920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PYTHON!!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YAAAY!</a:t>
            </a:r>
          </a:p>
        </p:txBody>
      </p:sp>
    </p:spTree>
    <p:extLst>
      <p:ext uri="{BB962C8B-B14F-4D97-AF65-F5344CB8AC3E}">
        <p14:creationId xmlns:p14="http://schemas.microsoft.com/office/powerpoint/2010/main" val="395530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0376"/>
          </a:xfrm>
        </p:spPr>
        <p:txBody>
          <a:bodyPr/>
          <a:lstStyle/>
          <a:p>
            <a:r>
              <a:rPr lang="en-US" dirty="0"/>
              <a:t>Learn about past patterns in business.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Future trends can be guessed by applying data science algorithms on data.  </a:t>
            </a:r>
          </a:p>
          <a:p>
            <a:endParaRPr lang="en-US" dirty="0"/>
          </a:p>
          <a:p>
            <a:r>
              <a:rPr lang="en-US" dirty="0"/>
              <a:t>Targeted marketing by looking at past user behaviors</a:t>
            </a:r>
          </a:p>
          <a:p>
            <a:endParaRPr lang="en-US" dirty="0"/>
          </a:p>
          <a:p>
            <a:r>
              <a:rPr lang="en-US" dirty="0"/>
              <a:t>Better medical research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9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Amazon, Umbrellas and Weather</a:t>
            </a:r>
          </a:p>
        </p:txBody>
      </p:sp>
      <p:pic>
        <p:nvPicPr>
          <p:cNvPr id="4" name="Picture 3" descr="amazon_logo_RG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2508"/>
            <a:ext cx="3810000" cy="1395984"/>
          </a:xfrm>
          <a:prstGeom prst="rect">
            <a:avLst/>
          </a:prstGeom>
        </p:spPr>
      </p:pic>
      <p:pic>
        <p:nvPicPr>
          <p:cNvPr id="6" name="Picture 5" descr="umbrella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00" y="1902429"/>
            <a:ext cx="2550644" cy="2024321"/>
          </a:xfrm>
          <a:prstGeom prst="rect">
            <a:avLst/>
          </a:prstGeom>
        </p:spPr>
      </p:pic>
      <p:pic>
        <p:nvPicPr>
          <p:cNvPr id="7" name="Picture 6" descr="weath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3658409"/>
            <a:ext cx="2391533" cy="23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6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768</Words>
  <Application>Microsoft Macintosh PowerPoint</Application>
  <PresentationFormat>On-screen Show (4:3)</PresentationFormat>
  <Paragraphs>129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Why and how of big data</vt:lpstr>
      <vt:lpstr>PowerPoint Presentation</vt:lpstr>
      <vt:lpstr>Big Data.. ??</vt:lpstr>
      <vt:lpstr>PowerPoint Presentation</vt:lpstr>
      <vt:lpstr>PowerPoint Presentation</vt:lpstr>
      <vt:lpstr>Unique challenges</vt:lpstr>
      <vt:lpstr>PowerPoint Presentation</vt:lpstr>
      <vt:lpstr>Benefits</vt:lpstr>
      <vt:lpstr>Amazon, Umbrellas and Weather</vt:lpstr>
      <vt:lpstr>PowerPoint Presentation</vt:lpstr>
      <vt:lpstr>Data warehouse</vt:lpstr>
      <vt:lpstr>ETL for umbrella orders</vt:lpstr>
      <vt:lpstr>ETL for umbrella orders - 2</vt:lpstr>
      <vt:lpstr>Intelligent reports</vt:lpstr>
      <vt:lpstr>Business Intelligence</vt:lpstr>
      <vt:lpstr>PowerPoint Presentation</vt:lpstr>
      <vt:lpstr>Thank you!</vt:lpstr>
    </vt:vector>
  </TitlesOfParts>
  <Company>Box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Gargate</dc:creator>
  <cp:lastModifiedBy>Gaurav Gargate</cp:lastModifiedBy>
  <cp:revision>191</cp:revision>
  <dcterms:created xsi:type="dcterms:W3CDTF">2018-01-12T01:15:39Z</dcterms:created>
  <dcterms:modified xsi:type="dcterms:W3CDTF">2018-01-15T05:01:33Z</dcterms:modified>
</cp:coreProperties>
</file>