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33" autoAdjust="0"/>
  </p:normalViewPr>
  <p:slideViewPr>
    <p:cSldViewPr snapToGrid="0" snapToObjects="1">
      <p:cViewPr varScale="1">
        <p:scale>
          <a:sx n="83" d="100"/>
          <a:sy n="83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74745-D45D-B94B-BB42-FF3F59C5ACF8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8B2A-3882-C442-908D-1E875F4D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8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What is big data.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000" baseline="0" dirty="0" smtClean="0"/>
              <a:t> - </a:t>
            </a:r>
            <a:r>
              <a:rPr lang="en-US" sz="2000" dirty="0" smtClean="0"/>
              <a:t>Companies collect tons and tons of data in their day to day operations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000" dirty="0" smtClean="0"/>
              <a:t> -</a:t>
            </a:r>
            <a:r>
              <a:rPr lang="en-US" sz="2000" baseline="0" dirty="0" smtClean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google</a:t>
            </a:r>
            <a:r>
              <a:rPr lang="en-US" sz="2000" dirty="0" smtClean="0"/>
              <a:t> search, </a:t>
            </a:r>
            <a:r>
              <a:rPr lang="en-US" sz="2000" dirty="0" err="1" smtClean="0"/>
              <a:t>youtube</a:t>
            </a:r>
            <a:r>
              <a:rPr lang="en-US" sz="2000" dirty="0" smtClean="0"/>
              <a:t> videos, tweets, </a:t>
            </a:r>
            <a:r>
              <a:rPr lang="en-US" sz="2000" dirty="0" err="1" smtClean="0"/>
              <a:t>facebook</a:t>
            </a:r>
            <a:r>
              <a:rPr lang="en-US" sz="2000" dirty="0" smtClean="0"/>
              <a:t> pictures, amazon, </a:t>
            </a:r>
            <a:r>
              <a:rPr lang="en-US" sz="2000" dirty="0" err="1" smtClean="0"/>
              <a:t>etc</a:t>
            </a:r>
            <a:r>
              <a:rPr lang="en-US" sz="2000" dirty="0" smtClean="0"/>
              <a:t>). Because of the size of data, traditional databases do not work and scale well.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	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Big data as a concept started because of these Internet and web scale data stores.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Companies now have data in order of Petabytes!!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77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w</a:t>
            </a:r>
            <a:r>
              <a:rPr lang="en-US" baseline="0" dirty="0" smtClean="0"/>
              <a:t>e have all the data we care of in one place, now intelligent data science and machine learning algorithms can be run on this.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we can start building reports and trends.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Amazon will want to understand and build GTM strategies based on these trends and plans…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18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w</a:t>
            </a:r>
            <a:r>
              <a:rPr lang="en-US" baseline="0" dirty="0" smtClean="0"/>
              <a:t>e have all the data we care of in one place, now intelligent data science and machine learning algorithms can be run on this.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we can start building reports and trends.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Amazon will want to understand and build GTM strategies based on these trends </a:t>
            </a:r>
            <a:r>
              <a:rPr lang="en-US" baseline="0" smtClean="0"/>
              <a:t>and plans…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18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peta</a:t>
            </a:r>
            <a:r>
              <a:rPr lang="en-US" dirty="0" smtClean="0"/>
              <a:t> byte? </a:t>
            </a:r>
          </a:p>
          <a:p>
            <a:endParaRPr lang="en-US" dirty="0" smtClean="0"/>
          </a:p>
          <a:p>
            <a:r>
              <a:rPr lang="en-US" dirty="0" smtClean="0"/>
              <a:t>Companies typically store hundreds</a:t>
            </a:r>
            <a:r>
              <a:rPr lang="en-US" baseline="0" dirty="0" smtClean="0"/>
              <a:t> of petabytes of data.. And in that data is hidden knowledge and intelligence.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88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data warehouse</a:t>
            </a:r>
          </a:p>
          <a:p>
            <a:r>
              <a:rPr lang="en-US" dirty="0" smtClean="0"/>
              <a:t>	- SQL,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ETL</a:t>
            </a:r>
          </a:p>
          <a:p>
            <a:r>
              <a:rPr lang="en-US" baseline="0" dirty="0" smtClean="0"/>
              <a:t>	- PYTHON!!!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visualization</a:t>
            </a:r>
          </a:p>
          <a:p>
            <a:r>
              <a:rPr lang="en-US" baseline="0" dirty="0" smtClean="0"/>
              <a:t>	- Tableau, Micro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63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 we are going to look into a hypothetical example of how Amazon will make smart business decisions based on shopping data collected.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We are going to check into umbrellas bought on Amazon and see if there is a relation with the weather changes.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9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shop</a:t>
            </a:r>
            <a:r>
              <a:rPr lang="en-US" baseline="0" dirty="0" smtClean="0"/>
              <a:t> on Amazon, a ton of things are happening in the background!!!! </a:t>
            </a:r>
          </a:p>
          <a:p>
            <a:r>
              <a:rPr lang="en-US" baseline="0" dirty="0" smtClean="0"/>
              <a:t> - Amazon is creating and saving lots of data about the activities </a:t>
            </a:r>
          </a:p>
          <a:p>
            <a:r>
              <a:rPr lang="en-US" baseline="0" dirty="0" smtClean="0"/>
              <a:t> - It creates an entry into the Orders table : to record details about your order such as the product, user, date of transaction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will create an entry into Fulfillment table – that stores fulfillment details about the order, zip code, date etc.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will update the user table to indicate what product was bought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will create entry in payments table to track all the payment information!!!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54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data warehouse as the name suggests is a huge collection of tables</a:t>
            </a:r>
            <a:r>
              <a:rPr lang="en-US" baseline="0" dirty="0" smtClean="0"/>
              <a:t> and data with it. </a:t>
            </a:r>
          </a:p>
          <a:p>
            <a:r>
              <a:rPr lang="en-US" baseline="0" dirty="0" smtClean="0"/>
              <a:t>These tables are connected to each other via various relations and use special schemas – Star and Snowflake.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Amazon will make sure all important data is easily accessible</a:t>
            </a:r>
          </a:p>
          <a:p>
            <a:r>
              <a:rPr lang="en-US" baseline="0" dirty="0" smtClean="0"/>
              <a:t>A warehouse will help aggregate data and keep important stuff ready to access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9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ETL – extract transform</a:t>
            </a:r>
            <a:r>
              <a:rPr lang="en-US" baseline="0" dirty="0" smtClean="0"/>
              <a:t> load is a process of picking data and converting it into a form that we want. </a:t>
            </a:r>
          </a:p>
          <a:p>
            <a:r>
              <a:rPr lang="en-US" baseline="0" dirty="0" smtClean="0"/>
              <a:t>In this process some data can be  </a:t>
            </a:r>
          </a:p>
          <a:p>
            <a:r>
              <a:rPr lang="en-US" baseline="0" dirty="0" smtClean="0"/>
              <a:t> - Removed,</a:t>
            </a:r>
          </a:p>
          <a:p>
            <a:r>
              <a:rPr lang="en-US" baseline="0" dirty="0" smtClean="0"/>
              <a:t> - merged </a:t>
            </a:r>
          </a:p>
          <a:p>
            <a:r>
              <a:rPr lang="en-US" baseline="0" dirty="0" smtClean="0"/>
              <a:t> - cleansed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our example we will read data about umbrella purchases and get the user and date time information from some tables. </a:t>
            </a:r>
          </a:p>
          <a:p>
            <a:r>
              <a:rPr lang="en-US" baseline="0" dirty="0" smtClean="0"/>
              <a:t>We will then get the shipping zip code and other information from other tables. </a:t>
            </a:r>
          </a:p>
          <a:p>
            <a:r>
              <a:rPr lang="en-US" baseline="0" dirty="0" smtClean="0"/>
              <a:t>Finally we will create a new table that contains useful information about location, </a:t>
            </a:r>
            <a:r>
              <a:rPr lang="en-US" baseline="0" dirty="0" err="1" smtClean="0"/>
              <a:t>date+time</a:t>
            </a:r>
            <a:r>
              <a:rPr lang="en-US" baseline="0" dirty="0" smtClean="0"/>
              <a:t> of purchase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WRITE ALL THIS CODE IN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03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03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03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4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6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0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9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4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2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5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9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60B50-4652-3C48-A27A-EE3A74F260CA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B_new_logo-2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051550"/>
            <a:ext cx="2476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4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Lato Bold"/>
          <a:ea typeface="+mj-ea"/>
          <a:cs typeface="Lato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F0000"/>
        </a:buClr>
        <a:buFont typeface="Arial"/>
        <a:buChar char="•"/>
        <a:defRPr sz="2500" kern="1200">
          <a:solidFill>
            <a:srgbClr val="000000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F0000"/>
        </a:buClr>
        <a:buFont typeface="Arial"/>
        <a:buChar char="–"/>
        <a:defRPr sz="2500" kern="1200">
          <a:solidFill>
            <a:srgbClr val="000000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FF0000"/>
        </a:buClr>
        <a:buFont typeface="Arial"/>
        <a:buChar char="•"/>
        <a:defRPr sz="2500" kern="1200">
          <a:solidFill>
            <a:srgbClr val="000000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FF0000"/>
        </a:buClr>
        <a:buFont typeface="Arial"/>
        <a:buChar char="–"/>
        <a:defRPr sz="2500" kern="1200">
          <a:solidFill>
            <a:srgbClr val="000000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FF0000"/>
        </a:buClr>
        <a:buFont typeface="Arial"/>
        <a:buChar char="»"/>
        <a:defRPr sz="2500" kern="1200">
          <a:solidFill>
            <a:srgbClr val="000000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14.jpe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Lato Regular"/>
                <a:cs typeface="Lato Regular"/>
              </a:rPr>
              <a:t>Why and how of big data</a:t>
            </a:r>
            <a:endParaRPr lang="en-US" dirty="0">
              <a:solidFill>
                <a:srgbClr val="FF0000"/>
              </a:solidFill>
              <a:latin typeface="Lato Regular"/>
              <a:cs typeface="Lato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Anula</a:t>
            </a:r>
            <a:r>
              <a:rPr lang="en-US" dirty="0" smtClean="0"/>
              <a:t> </a:t>
            </a:r>
            <a:r>
              <a:rPr lang="en-US" dirty="0" err="1" smtClean="0"/>
              <a:t>Choudhary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82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mazon checkou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523" y="224277"/>
            <a:ext cx="4012043" cy="91338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16032"/>
              </p:ext>
            </p:extLst>
          </p:nvPr>
        </p:nvGraphicFramePr>
        <p:xfrm>
          <a:off x="1279212" y="1565289"/>
          <a:ext cx="6096000" cy="7416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ProductId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48200"/>
              </p:ext>
            </p:extLst>
          </p:nvPr>
        </p:nvGraphicFramePr>
        <p:xfrm>
          <a:off x="2781834" y="3978968"/>
          <a:ext cx="6096000" cy="7416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61163"/>
              </p:ext>
            </p:extLst>
          </p:nvPr>
        </p:nvGraphicFramePr>
        <p:xfrm>
          <a:off x="385702" y="2957549"/>
          <a:ext cx="60960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FulfillmentId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ShipZipcode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66881"/>
              </p:ext>
            </p:extLst>
          </p:nvPr>
        </p:nvGraphicFramePr>
        <p:xfrm>
          <a:off x="1080284" y="5068885"/>
          <a:ext cx="6096000" cy="7416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PaymentId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16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</a:t>
            </a:r>
            <a:endParaRPr lang="en-US" dirty="0"/>
          </a:p>
        </p:txBody>
      </p:sp>
      <p:pic>
        <p:nvPicPr>
          <p:cNvPr id="4" name="Picture 3" descr="datawarehouse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576" y="1203604"/>
            <a:ext cx="3492500" cy="23241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1420" y="3702479"/>
            <a:ext cx="8105379" cy="2218098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 warehouse is made up of multiple databases – all connected to each other. </a:t>
            </a:r>
          </a:p>
          <a:p>
            <a:r>
              <a:rPr lang="en-US" dirty="0" smtClean="0"/>
              <a:t>Custom schemas like Star and Snowflake schemas are used for manage relations.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 for umbrella orders</a:t>
            </a:r>
            <a:endParaRPr lang="en-US" dirty="0"/>
          </a:p>
        </p:txBody>
      </p:sp>
      <p:pic>
        <p:nvPicPr>
          <p:cNvPr id="4" name="Picture 3" descr="et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290" y="1630562"/>
            <a:ext cx="4935104" cy="2085082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673225" y="3977869"/>
            <a:ext cx="2019674" cy="1116269"/>
          </a:xfrm>
          <a:prstGeom prst="wedgeRoundRectCallout">
            <a:avLst>
              <a:gd name="adj1" fmla="val 66219"/>
              <a:gd name="adj2" fmla="val -9536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purchase information, user and date + time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983000" y="5094138"/>
            <a:ext cx="1913187" cy="780869"/>
          </a:xfrm>
          <a:prstGeom prst="wedgeRoundRectCallout">
            <a:avLst>
              <a:gd name="adj1" fmla="val 33437"/>
              <a:gd name="adj2" fmla="val -24326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shipping location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751785" y="4160274"/>
            <a:ext cx="2020295" cy="933864"/>
          </a:xfrm>
          <a:prstGeom prst="wedgeRoundRectCallout">
            <a:avLst>
              <a:gd name="adj1" fmla="val -51386"/>
              <a:gd name="adj2" fmla="val -13022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Aggregate zip code, date, and purchases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2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 for umbrella orders - 2</a:t>
            </a:r>
            <a:endParaRPr lang="en-US" dirty="0"/>
          </a:p>
        </p:txBody>
      </p:sp>
      <p:pic>
        <p:nvPicPr>
          <p:cNvPr id="4" name="Picture 3" descr="et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290" y="1630562"/>
            <a:ext cx="4935104" cy="2085082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2629879" y="4253260"/>
            <a:ext cx="2097995" cy="1285158"/>
          </a:xfrm>
          <a:prstGeom prst="wedgeRoundRectCallout">
            <a:avLst>
              <a:gd name="adj1" fmla="val -9770"/>
              <a:gd name="adj2" fmla="val -11113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weather information for required date + time and zip code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690583" y="4268559"/>
            <a:ext cx="2020295" cy="1132163"/>
          </a:xfrm>
          <a:prstGeom prst="wedgeRoundRectCallout">
            <a:avLst>
              <a:gd name="adj1" fmla="val -51386"/>
              <a:gd name="adj2" fmla="val -11941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Aggregate weather, location and date + time</a:t>
            </a:r>
            <a:endParaRPr lang="en-US" dirty="0"/>
          </a:p>
        </p:txBody>
      </p:sp>
      <p:pic>
        <p:nvPicPr>
          <p:cNvPr id="8" name="Picture 7" descr="weath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9" y="1765990"/>
            <a:ext cx="1331149" cy="13311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3043535"/>
            <a:ext cx="91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04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Intelligent reports</a:t>
            </a:r>
            <a:endParaRPr lang="en-US" dirty="0"/>
          </a:p>
        </p:txBody>
      </p:sp>
      <p:pic>
        <p:nvPicPr>
          <p:cNvPr id="3" name="Picture 2" descr="introduction-data-visualiz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34" y="1468854"/>
            <a:ext cx="7185527" cy="538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37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20376"/>
          </a:xfrm>
        </p:spPr>
        <p:txBody>
          <a:bodyPr/>
          <a:lstStyle/>
          <a:p>
            <a:r>
              <a:rPr lang="en-US" dirty="0"/>
              <a:t>What season do people buy </a:t>
            </a:r>
            <a:r>
              <a:rPr lang="en-US" dirty="0" smtClean="0"/>
              <a:t>umbrellas?</a:t>
            </a:r>
            <a:endParaRPr lang="en-US" dirty="0"/>
          </a:p>
          <a:p>
            <a:r>
              <a:rPr lang="en-US" dirty="0"/>
              <a:t>How long do people wait after first rain to buy </a:t>
            </a:r>
            <a:r>
              <a:rPr lang="en-US" dirty="0" smtClean="0"/>
              <a:t>umbrellas?  </a:t>
            </a:r>
            <a:endParaRPr lang="en-US" dirty="0"/>
          </a:p>
          <a:p>
            <a:r>
              <a:rPr lang="en-US" dirty="0"/>
              <a:t>How long do people wait before peak rainfall to </a:t>
            </a:r>
            <a:r>
              <a:rPr lang="en-US" dirty="0" smtClean="0"/>
              <a:t>buy umbrellas? </a:t>
            </a:r>
            <a:endParaRPr lang="en-US" dirty="0"/>
          </a:p>
          <a:p>
            <a:r>
              <a:rPr lang="en-US" dirty="0"/>
              <a:t>What else do same people buy in </a:t>
            </a:r>
            <a:r>
              <a:rPr lang="en-US" dirty="0" smtClean="0"/>
              <a:t>same season? </a:t>
            </a:r>
            <a:endParaRPr lang="en-US" dirty="0"/>
          </a:p>
          <a:p>
            <a:r>
              <a:rPr lang="en-US" dirty="0"/>
              <a:t>What other zip codes have similar weather </a:t>
            </a:r>
            <a:r>
              <a:rPr lang="en-US" dirty="0" smtClean="0"/>
              <a:t>patterns?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2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93" y="1024313"/>
            <a:ext cx="3872859" cy="1143000"/>
          </a:xfrm>
        </p:spPr>
        <p:txBody>
          <a:bodyPr/>
          <a:lstStyle/>
          <a:p>
            <a:r>
              <a:rPr lang="en-US" dirty="0" smtClean="0"/>
              <a:t>Gather data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22171" y="2829059"/>
            <a:ext cx="387285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Lato Bold"/>
                <a:ea typeface="+mj-ea"/>
                <a:cs typeface="Lato Bold"/>
              </a:defRPr>
            </a:lvl1pPr>
          </a:lstStyle>
          <a:p>
            <a:r>
              <a:rPr lang="en-US" dirty="0" smtClean="0"/>
              <a:t>Write Python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6654" y="4649699"/>
            <a:ext cx="387285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Lato Bold"/>
                <a:ea typeface="+mj-ea"/>
                <a:cs typeface="Lato Bold"/>
              </a:defRPr>
            </a:lvl1pPr>
          </a:lstStyle>
          <a:p>
            <a:r>
              <a:rPr lang="en-US" dirty="0" smtClean="0"/>
              <a:t>Kick ass!!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5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Lato Regular"/>
                <a:cs typeface="Lato Regular"/>
              </a:rPr>
              <a:t>Thank you!</a:t>
            </a:r>
            <a:endParaRPr lang="en-US" dirty="0">
              <a:solidFill>
                <a:srgbClr val="FF0000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64098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ylo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51" y="1191673"/>
            <a:ext cx="7058745" cy="39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65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Data.. ??</a:t>
            </a:r>
            <a:endParaRPr lang="en-US" dirty="0"/>
          </a:p>
        </p:txBody>
      </p:sp>
      <p:pic>
        <p:nvPicPr>
          <p:cNvPr id="5" name="Picture 4" descr="inst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64" y="1605797"/>
            <a:ext cx="1787510" cy="1787510"/>
          </a:xfrm>
          <a:prstGeom prst="rect">
            <a:avLst/>
          </a:prstGeom>
        </p:spPr>
      </p:pic>
      <p:pic>
        <p:nvPicPr>
          <p:cNvPr id="6" name="Picture 5" descr="youtub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443" y="1994597"/>
            <a:ext cx="3147309" cy="702347"/>
          </a:xfrm>
          <a:prstGeom prst="rect">
            <a:avLst/>
          </a:prstGeom>
        </p:spPr>
      </p:pic>
      <p:pic>
        <p:nvPicPr>
          <p:cNvPr id="7" name="Picture 6" descr="fb-a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289" y="5043429"/>
            <a:ext cx="1614497" cy="1614497"/>
          </a:xfrm>
          <a:prstGeom prst="rect">
            <a:avLst/>
          </a:prstGeom>
        </p:spPr>
      </p:pic>
      <p:pic>
        <p:nvPicPr>
          <p:cNvPr id="8" name="Picture 7" descr="twitt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173" y="3673447"/>
            <a:ext cx="1651686" cy="1651686"/>
          </a:xfrm>
          <a:prstGeom prst="rect">
            <a:avLst/>
          </a:prstGeom>
        </p:spPr>
      </p:pic>
      <p:pic>
        <p:nvPicPr>
          <p:cNvPr id="9" name="Picture 8" descr="amazon_logo_RGB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04127"/>
            <a:ext cx="2943786" cy="1078603"/>
          </a:xfrm>
          <a:prstGeom prst="rect">
            <a:avLst/>
          </a:prstGeom>
        </p:spPr>
      </p:pic>
      <p:pic>
        <p:nvPicPr>
          <p:cNvPr id="10" name="Picture 9" descr="gmail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017" y="2732240"/>
            <a:ext cx="1596543" cy="15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ld-of-dat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0"/>
            <a:ext cx="9144000" cy="582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6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tabyt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0"/>
            <a:ext cx="4535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88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91348"/>
          </a:xfrm>
        </p:spPr>
        <p:txBody>
          <a:bodyPr/>
          <a:lstStyle/>
          <a:p>
            <a:r>
              <a:rPr lang="en-US" sz="2500" dirty="0" smtClean="0">
                <a:solidFill>
                  <a:schemeClr val="tx1"/>
                </a:solidFill>
                <a:latin typeface="Verdana"/>
                <a:cs typeface="Verdana"/>
              </a:rPr>
              <a:t>We need special systems to manage so much data. </a:t>
            </a:r>
            <a:endParaRPr lang="en-US" sz="250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endParaRPr lang="en-US" sz="250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r>
              <a:rPr lang="en-US" sz="2500" dirty="0" smtClean="0">
                <a:solidFill>
                  <a:schemeClr val="tx1"/>
                </a:solidFill>
                <a:latin typeface="Verdana"/>
                <a:cs typeface="Verdana"/>
              </a:rPr>
              <a:t>We need to filter out unwanted data. </a:t>
            </a:r>
            <a:endParaRPr lang="en-US" sz="250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endParaRPr lang="en-US" sz="250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r>
              <a:rPr lang="en-US" sz="2500" dirty="0" smtClean="0">
                <a:solidFill>
                  <a:schemeClr val="tx1"/>
                </a:solidFill>
                <a:latin typeface="Verdana"/>
                <a:cs typeface="Verdana"/>
              </a:rPr>
              <a:t>Finally we need to build intelligent reports on this data</a:t>
            </a:r>
            <a:r>
              <a:rPr lang="en-US" sz="2500" dirty="0" smtClean="0">
                <a:latin typeface="Verdana"/>
                <a:cs typeface="Verdana"/>
              </a:rPr>
              <a:t>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57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tawarehouse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86" y="132627"/>
            <a:ext cx="3492500" cy="2324100"/>
          </a:xfrm>
          <a:prstGeom prst="rect">
            <a:avLst/>
          </a:prstGeom>
        </p:spPr>
      </p:pic>
      <p:pic>
        <p:nvPicPr>
          <p:cNvPr id="5" name="Picture 4" descr="et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713" y="2456728"/>
            <a:ext cx="4935104" cy="20850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57" y="4541810"/>
            <a:ext cx="2202082" cy="21923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25313" y="531994"/>
            <a:ext cx="23138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Data warehouse </a:t>
            </a:r>
            <a:br>
              <a:rPr lang="en-US" sz="2500" dirty="0" smtClean="0">
                <a:solidFill>
                  <a:srgbClr val="FF0000"/>
                </a:solidFill>
              </a:rPr>
            </a:br>
            <a:endParaRPr lang="en-US" sz="2500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5948" y="3569506"/>
            <a:ext cx="17497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ETL pipeline 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6905" y="5560193"/>
            <a:ext cx="18310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Visualization</a:t>
            </a:r>
          </a:p>
          <a:p>
            <a:endParaRPr lang="en-US" sz="2500" dirty="0"/>
          </a:p>
        </p:txBody>
      </p:sp>
      <p:sp>
        <p:nvSpPr>
          <p:cNvPr id="10" name="Rectangular Callout 9"/>
          <p:cNvSpPr/>
          <p:nvPr/>
        </p:nvSpPr>
        <p:spPr>
          <a:xfrm>
            <a:off x="7629817" y="1393768"/>
            <a:ext cx="1243854" cy="1062959"/>
          </a:xfrm>
          <a:prstGeom prst="wedgeRectCallout">
            <a:avLst>
              <a:gd name="adj1" fmla="val -76028"/>
              <a:gd name="adj2" fmla="val 8920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PYTHON!!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:-D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0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20376"/>
          </a:xfrm>
        </p:spPr>
        <p:txBody>
          <a:bodyPr/>
          <a:lstStyle/>
          <a:p>
            <a:r>
              <a:rPr lang="en-US" dirty="0" smtClean="0"/>
              <a:t>Learn about past patterns in business.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Future </a:t>
            </a:r>
            <a:r>
              <a:rPr lang="en-US" dirty="0"/>
              <a:t>trends can be guessed by applying </a:t>
            </a:r>
            <a:r>
              <a:rPr lang="en-US" dirty="0" smtClean="0"/>
              <a:t>data science algorithms </a:t>
            </a:r>
            <a:r>
              <a:rPr lang="en-US" dirty="0"/>
              <a:t>on </a:t>
            </a:r>
            <a:r>
              <a:rPr lang="en-US" dirty="0" smtClean="0"/>
              <a:t>data.  </a:t>
            </a:r>
          </a:p>
          <a:p>
            <a:endParaRPr lang="en-US" dirty="0"/>
          </a:p>
          <a:p>
            <a:r>
              <a:rPr lang="en-US" dirty="0" smtClean="0"/>
              <a:t>Targeted </a:t>
            </a:r>
            <a:r>
              <a:rPr lang="en-US" dirty="0"/>
              <a:t>marketing </a:t>
            </a:r>
            <a:r>
              <a:rPr lang="en-US" dirty="0" smtClean="0"/>
              <a:t>by looking at past user behaviors</a:t>
            </a:r>
          </a:p>
          <a:p>
            <a:endParaRPr lang="en-US" dirty="0"/>
          </a:p>
          <a:p>
            <a:r>
              <a:rPr lang="en-US" dirty="0"/>
              <a:t>Better medical research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96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Amazon, Umbrellas and Weather</a:t>
            </a:r>
            <a:endParaRPr lang="en-US" dirty="0"/>
          </a:p>
        </p:txBody>
      </p:sp>
      <p:pic>
        <p:nvPicPr>
          <p:cNvPr id="4" name="Picture 3" descr="amazon_logo_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32508"/>
            <a:ext cx="3810000" cy="1395984"/>
          </a:xfrm>
          <a:prstGeom prst="rect">
            <a:avLst/>
          </a:prstGeom>
        </p:spPr>
      </p:pic>
      <p:pic>
        <p:nvPicPr>
          <p:cNvPr id="6" name="Picture 5" descr="umbrella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700" y="1902429"/>
            <a:ext cx="2550644" cy="2024321"/>
          </a:xfrm>
          <a:prstGeom prst="rect">
            <a:avLst/>
          </a:prstGeom>
        </p:spPr>
      </p:pic>
      <p:pic>
        <p:nvPicPr>
          <p:cNvPr id="7" name="Picture 6" descr="weath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33" y="3658409"/>
            <a:ext cx="2391533" cy="23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66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772</Words>
  <Application>Microsoft Macintosh PowerPoint</Application>
  <PresentationFormat>On-screen Show (4:3)</PresentationFormat>
  <Paragraphs>129</Paragraphs>
  <Slides>17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Why and how of big data</vt:lpstr>
      <vt:lpstr>PowerPoint Presentation</vt:lpstr>
      <vt:lpstr>Big Data.. ??</vt:lpstr>
      <vt:lpstr>PowerPoint Presentation</vt:lpstr>
      <vt:lpstr>PowerPoint Presentation</vt:lpstr>
      <vt:lpstr>Unique challenges</vt:lpstr>
      <vt:lpstr>PowerPoint Presentation</vt:lpstr>
      <vt:lpstr>Benefits</vt:lpstr>
      <vt:lpstr>Amazon, Umbrellas and Weather</vt:lpstr>
      <vt:lpstr>PowerPoint Presentation</vt:lpstr>
      <vt:lpstr>Data warehouse</vt:lpstr>
      <vt:lpstr>ETL for umbrella orders</vt:lpstr>
      <vt:lpstr>ETL for umbrella orders - 2</vt:lpstr>
      <vt:lpstr>Intelligent reports</vt:lpstr>
      <vt:lpstr>Business Intelligence</vt:lpstr>
      <vt:lpstr>Gather data</vt:lpstr>
      <vt:lpstr>Thank you!</vt:lpstr>
    </vt:vector>
  </TitlesOfParts>
  <Company>Box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Gargate</dc:creator>
  <cp:lastModifiedBy>Gaurav Gargate</cp:lastModifiedBy>
  <cp:revision>155</cp:revision>
  <dcterms:created xsi:type="dcterms:W3CDTF">2018-01-12T01:15:39Z</dcterms:created>
  <dcterms:modified xsi:type="dcterms:W3CDTF">2018-01-12T06:13:13Z</dcterms:modified>
</cp:coreProperties>
</file>