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9144000" cy="5143500" type="screen16x9"/>
  <p:notesSz cx="6858000" cy="9144000"/>
  <p:embeddedFontLst>
    <p:embeddedFont>
      <p:font typeface="Open Sans" panose="020B0606030504020204" pitchFamily="34" charset="0"/>
      <p:regular r:id="rId15"/>
      <p:bold r:id="rId16"/>
      <p:italic r:id="rId17"/>
      <p:boldItalic r:id="rId18"/>
    </p:embeddedFont>
    <p:embeddedFont>
      <p:font typeface="PT Sans Narrow" panose="020F0502020204030204" pitchFamily="34" charset="0"/>
      <p:regular r:id="rId19"/>
      <p:bold r:id="rId20"/>
    </p:embeddedFont>
    <p:embeddedFont>
      <p:font typeface="Verdana" panose="020B060403050404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ción predeterminada" id="{B5E2743D-820B-46B5-B065-40C6F5828BDF}">
          <p14:sldIdLst>
            <p14:sldId id="256"/>
            <p14:sldId id="257"/>
            <p14:sldId id="258"/>
            <p14:sldId id="259"/>
            <p14:sldId id="260"/>
            <p14:sldId id="261"/>
            <p14:sldId id="262"/>
            <p14:sldId id="263"/>
            <p14:sldId id="264"/>
            <p14:sldId id="266"/>
            <p14:sldId id="267"/>
            <p14:sldId id="265"/>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frowein" userId="c1ffc24169ae21aa" providerId="LiveId" clId="{3BF704D8-E220-49BD-BFD9-682E72A8B040}"/>
    <pc:docChg chg="undo custSel addSld delSld modSld addSection delSection modSection">
      <pc:chgData name="alan frowein" userId="c1ffc24169ae21aa" providerId="LiveId" clId="{3BF704D8-E220-49BD-BFD9-682E72A8B040}" dt="2024-01-15T22:45:14.146" v="1004" actId="1076"/>
      <pc:docMkLst>
        <pc:docMk/>
      </pc:docMkLst>
      <pc:sldChg chg="modSp mod">
        <pc:chgData name="alan frowein" userId="c1ffc24169ae21aa" providerId="LiveId" clId="{3BF704D8-E220-49BD-BFD9-682E72A8B040}" dt="2024-01-15T22:19:18.863" v="457" actId="27636"/>
        <pc:sldMkLst>
          <pc:docMk/>
          <pc:sldMk cId="0" sldId="256"/>
        </pc:sldMkLst>
        <pc:spChg chg="mod">
          <ac:chgData name="alan frowein" userId="c1ffc24169ae21aa" providerId="LiveId" clId="{3BF704D8-E220-49BD-BFD9-682E72A8B040}" dt="2024-01-15T22:19:18.863" v="457" actId="27636"/>
          <ac:spMkLst>
            <pc:docMk/>
            <pc:sldMk cId="0" sldId="256"/>
            <ac:spMk id="66" creationId="{00000000-0000-0000-0000-000000000000}"/>
          </ac:spMkLst>
        </pc:spChg>
        <pc:spChg chg="mod">
          <ac:chgData name="alan frowein" userId="c1ffc24169ae21aa" providerId="LiveId" clId="{3BF704D8-E220-49BD-BFD9-682E72A8B040}" dt="2024-01-15T22:19:18.862" v="456" actId="27636"/>
          <ac:spMkLst>
            <pc:docMk/>
            <pc:sldMk cId="0" sldId="256"/>
            <ac:spMk id="67" creationId="{00000000-0000-0000-0000-000000000000}"/>
          </ac:spMkLst>
        </pc:spChg>
      </pc:sldChg>
      <pc:sldChg chg="modSp mod">
        <pc:chgData name="alan frowein" userId="c1ffc24169ae21aa" providerId="LiveId" clId="{3BF704D8-E220-49BD-BFD9-682E72A8B040}" dt="2024-01-15T22:19:18.900" v="458" actId="27636"/>
        <pc:sldMkLst>
          <pc:docMk/>
          <pc:sldMk cId="0" sldId="259"/>
        </pc:sldMkLst>
        <pc:spChg chg="mod">
          <ac:chgData name="alan frowein" userId="c1ffc24169ae21aa" providerId="LiveId" clId="{3BF704D8-E220-49BD-BFD9-682E72A8B040}" dt="2024-01-15T22:19:18.900" v="458" actId="27636"/>
          <ac:spMkLst>
            <pc:docMk/>
            <pc:sldMk cId="0" sldId="259"/>
            <ac:spMk id="85" creationId="{00000000-0000-0000-0000-000000000000}"/>
          </ac:spMkLst>
        </pc:spChg>
      </pc:sldChg>
      <pc:sldChg chg="modSp mod">
        <pc:chgData name="alan frowein" userId="c1ffc24169ae21aa" providerId="LiveId" clId="{3BF704D8-E220-49BD-BFD9-682E72A8B040}" dt="2024-01-15T22:19:18.906" v="459" actId="27636"/>
        <pc:sldMkLst>
          <pc:docMk/>
          <pc:sldMk cId="0" sldId="261"/>
        </pc:sldMkLst>
        <pc:spChg chg="mod">
          <ac:chgData name="alan frowein" userId="c1ffc24169ae21aa" providerId="LiveId" clId="{3BF704D8-E220-49BD-BFD9-682E72A8B040}" dt="2024-01-15T22:19:18.906" v="459" actId="27636"/>
          <ac:spMkLst>
            <pc:docMk/>
            <pc:sldMk cId="0" sldId="261"/>
            <ac:spMk id="105" creationId="{00000000-0000-0000-0000-000000000000}"/>
          </ac:spMkLst>
        </pc:spChg>
      </pc:sldChg>
      <pc:sldChg chg="modSp mod">
        <pc:chgData name="alan frowein" userId="c1ffc24169ae21aa" providerId="LiveId" clId="{3BF704D8-E220-49BD-BFD9-682E72A8B040}" dt="2024-01-15T22:19:18.911" v="460" actId="27636"/>
        <pc:sldMkLst>
          <pc:docMk/>
          <pc:sldMk cId="0" sldId="262"/>
        </pc:sldMkLst>
        <pc:spChg chg="mod">
          <ac:chgData name="alan frowein" userId="c1ffc24169ae21aa" providerId="LiveId" clId="{3BF704D8-E220-49BD-BFD9-682E72A8B040}" dt="2024-01-15T22:19:18.911" v="460" actId="27636"/>
          <ac:spMkLst>
            <pc:docMk/>
            <pc:sldMk cId="0" sldId="262"/>
            <ac:spMk id="111" creationId="{00000000-0000-0000-0000-000000000000}"/>
          </ac:spMkLst>
        </pc:spChg>
      </pc:sldChg>
      <pc:sldChg chg="addSp modSp mod">
        <pc:chgData name="alan frowein" userId="c1ffc24169ae21aa" providerId="LiveId" clId="{3BF704D8-E220-49BD-BFD9-682E72A8B040}" dt="2024-01-15T22:45:14.146" v="1004" actId="1076"/>
        <pc:sldMkLst>
          <pc:docMk/>
          <pc:sldMk cId="0" sldId="265"/>
        </pc:sldMkLst>
        <pc:spChg chg="mod">
          <ac:chgData name="alan frowein" userId="c1ffc24169ae21aa" providerId="LiveId" clId="{3BF704D8-E220-49BD-BFD9-682E72A8B040}" dt="2024-01-15T22:38:15.811" v="1001" actId="20577"/>
          <ac:spMkLst>
            <pc:docMk/>
            <pc:sldMk cId="0" sldId="265"/>
            <ac:spMk id="139" creationId="{00000000-0000-0000-0000-000000000000}"/>
          </ac:spMkLst>
        </pc:spChg>
        <pc:picChg chg="add mod">
          <ac:chgData name="alan frowein" userId="c1ffc24169ae21aa" providerId="LiveId" clId="{3BF704D8-E220-49BD-BFD9-682E72A8B040}" dt="2024-01-15T22:45:14.146" v="1004" actId="1076"/>
          <ac:picMkLst>
            <pc:docMk/>
            <pc:sldMk cId="0" sldId="265"/>
            <ac:picMk id="3" creationId="{1213A805-C484-5429-0F6A-CE9050963A21}"/>
          </ac:picMkLst>
        </pc:picChg>
      </pc:sldChg>
      <pc:sldChg chg="addSp delSp modSp new mod">
        <pc:chgData name="alan frowein" userId="c1ffc24169ae21aa" providerId="LiveId" clId="{3BF704D8-E220-49BD-BFD9-682E72A8B040}" dt="2024-01-15T22:20:40.952" v="473" actId="1076"/>
        <pc:sldMkLst>
          <pc:docMk/>
          <pc:sldMk cId="899188100" sldId="266"/>
        </pc:sldMkLst>
        <pc:spChg chg="mod">
          <ac:chgData name="alan frowein" userId="c1ffc24169ae21aa" providerId="LiveId" clId="{3BF704D8-E220-49BD-BFD9-682E72A8B040}" dt="2024-01-15T21:56:42.893" v="27" actId="20577"/>
          <ac:spMkLst>
            <pc:docMk/>
            <pc:sldMk cId="899188100" sldId="266"/>
            <ac:spMk id="2" creationId="{601E1E74-30A4-F00D-C47E-C4D333DC438F}"/>
          </ac:spMkLst>
        </pc:spChg>
        <pc:spChg chg="mod">
          <ac:chgData name="alan frowein" userId="c1ffc24169ae21aa" providerId="LiveId" clId="{3BF704D8-E220-49BD-BFD9-682E72A8B040}" dt="2024-01-15T21:58:50.490" v="454" actId="20577"/>
          <ac:spMkLst>
            <pc:docMk/>
            <pc:sldMk cId="899188100" sldId="266"/>
            <ac:spMk id="3" creationId="{0153F37B-EC8F-4951-05A4-2768DD8C8D00}"/>
          </ac:spMkLst>
        </pc:spChg>
        <pc:picChg chg="add del mod">
          <ac:chgData name="alan frowein" userId="c1ffc24169ae21aa" providerId="LiveId" clId="{3BF704D8-E220-49BD-BFD9-682E72A8B040}" dt="2024-01-15T22:20:10.842" v="463" actId="21"/>
          <ac:picMkLst>
            <pc:docMk/>
            <pc:sldMk cId="899188100" sldId="266"/>
            <ac:picMk id="5" creationId="{4D18854B-8EC8-F6D6-0054-EAAAFF547CDF}"/>
          </ac:picMkLst>
        </pc:picChg>
        <pc:picChg chg="add mod">
          <ac:chgData name="alan frowein" userId="c1ffc24169ae21aa" providerId="LiveId" clId="{3BF704D8-E220-49BD-BFD9-682E72A8B040}" dt="2024-01-15T22:20:25.251" v="468" actId="14100"/>
          <ac:picMkLst>
            <pc:docMk/>
            <pc:sldMk cId="899188100" sldId="266"/>
            <ac:picMk id="7" creationId="{8C58A19A-D29B-634E-9C13-ACB222048D98}"/>
          </ac:picMkLst>
        </pc:picChg>
        <pc:picChg chg="add mod">
          <ac:chgData name="alan frowein" userId="c1ffc24169ae21aa" providerId="LiveId" clId="{3BF704D8-E220-49BD-BFD9-682E72A8B040}" dt="2024-01-15T22:20:40.952" v="473" actId="1076"/>
          <ac:picMkLst>
            <pc:docMk/>
            <pc:sldMk cId="899188100" sldId="266"/>
            <ac:picMk id="9" creationId="{3D41E56D-4561-FCF2-A056-F8CA0B332A3A}"/>
          </ac:picMkLst>
        </pc:picChg>
      </pc:sldChg>
      <pc:sldChg chg="new del">
        <pc:chgData name="alan frowein" userId="c1ffc24169ae21aa" providerId="LiveId" clId="{3BF704D8-E220-49BD-BFD9-682E72A8B040}" dt="2024-01-15T21:55:17.603" v="4" actId="680"/>
        <pc:sldMkLst>
          <pc:docMk/>
          <pc:sldMk cId="2072948481" sldId="266"/>
        </pc:sldMkLst>
      </pc:sldChg>
      <pc:sldChg chg="new del">
        <pc:chgData name="alan frowein" userId="c1ffc24169ae21aa" providerId="LiveId" clId="{3BF704D8-E220-49BD-BFD9-682E72A8B040}" dt="2024-01-15T21:55:38.764" v="6" actId="680"/>
        <pc:sldMkLst>
          <pc:docMk/>
          <pc:sldMk cId="3183151106" sldId="266"/>
        </pc:sldMkLst>
      </pc:sldChg>
      <pc:sldChg chg="addSp modSp new mod">
        <pc:chgData name="alan frowein" userId="c1ffc24169ae21aa" providerId="LiveId" clId="{3BF704D8-E220-49BD-BFD9-682E72A8B040}" dt="2024-01-15T22:35:46.232" v="708" actId="1076"/>
        <pc:sldMkLst>
          <pc:docMk/>
          <pc:sldMk cId="3136560510" sldId="267"/>
        </pc:sldMkLst>
        <pc:spChg chg="mod">
          <ac:chgData name="alan frowein" userId="c1ffc24169ae21aa" providerId="LiveId" clId="{3BF704D8-E220-49BD-BFD9-682E72A8B040}" dt="2024-01-15T22:34:43.442" v="704" actId="313"/>
          <ac:spMkLst>
            <pc:docMk/>
            <pc:sldMk cId="3136560510" sldId="267"/>
            <ac:spMk id="2" creationId="{45B6A15C-97AD-D82F-D337-EF49D227940E}"/>
          </ac:spMkLst>
        </pc:spChg>
        <pc:spChg chg="mod">
          <ac:chgData name="alan frowein" userId="c1ffc24169ae21aa" providerId="LiveId" clId="{3BF704D8-E220-49BD-BFD9-682E72A8B040}" dt="2024-01-15T22:34:40.792" v="703" actId="20577"/>
          <ac:spMkLst>
            <pc:docMk/>
            <pc:sldMk cId="3136560510" sldId="267"/>
            <ac:spMk id="3" creationId="{F6C9BA3E-E632-EFE2-E8B3-4A80ACA4E727}"/>
          </ac:spMkLst>
        </pc:spChg>
        <pc:picChg chg="add mod">
          <ac:chgData name="alan frowein" userId="c1ffc24169ae21aa" providerId="LiveId" clId="{3BF704D8-E220-49BD-BFD9-682E72A8B040}" dt="2024-01-15T22:35:46.232" v="708" actId="1076"/>
          <ac:picMkLst>
            <pc:docMk/>
            <pc:sldMk cId="3136560510" sldId="267"/>
            <ac:picMk id="5" creationId="{417E01F8-CDA5-3DE6-65C0-2A71E29CFF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a27f86ae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a27f86ae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aa5dd2a33f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aa5dd2a33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a27f86ae1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a27f86ae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a27f86ae1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a27f86ae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a27f86ae1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aa27f86ae1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aa287a697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aa287a697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aa5dd2a3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aa5dd2a3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aa5dd2a33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aa5dd2a33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a5dd2a33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a5dd2a33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aa5dd2a33f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aa5dd2a33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House Prices </a:t>
            </a:r>
            <a:endParaRPr/>
          </a:p>
          <a:p>
            <a:pPr marL="0" lvl="0" indent="0" algn="ctr" rtl="0">
              <a:spcBef>
                <a:spcPts val="0"/>
              </a:spcBef>
              <a:spcAft>
                <a:spcPts val="0"/>
              </a:spcAft>
              <a:buNone/>
            </a:pPr>
            <a:endParaRPr/>
          </a:p>
        </p:txBody>
      </p:sp>
      <p:sp>
        <p:nvSpPr>
          <p:cNvPr id="67" name="Google Shape;67;p13"/>
          <p:cNvSpPr txBox="1">
            <a:spLocks noGrp="1"/>
          </p:cNvSpPr>
          <p:nvPr>
            <p:ph type="subTitle" idx="1"/>
          </p:nvPr>
        </p:nvSpPr>
        <p:spPr>
          <a:xfrm>
            <a:off x="272850" y="279717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Iowa State</a:t>
            </a: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1E1E74-30A4-F00D-C47E-C4D333DC438F}"/>
              </a:ext>
            </a:extLst>
          </p:cNvPr>
          <p:cNvSpPr>
            <a:spLocks noGrp="1"/>
          </p:cNvSpPr>
          <p:nvPr>
            <p:ph type="title"/>
          </p:nvPr>
        </p:nvSpPr>
        <p:spPr/>
        <p:txBody>
          <a:bodyPr/>
          <a:lstStyle/>
          <a:p>
            <a:r>
              <a:rPr lang="es-ES" dirty="0"/>
              <a:t>Variable </a:t>
            </a:r>
            <a:r>
              <a:rPr lang="es-ES" dirty="0" err="1"/>
              <a:t>NeighClass</a:t>
            </a:r>
            <a:r>
              <a:rPr lang="es-ES" dirty="0"/>
              <a:t> </a:t>
            </a:r>
            <a:endParaRPr lang="es-AR" dirty="0"/>
          </a:p>
        </p:txBody>
      </p:sp>
      <p:sp>
        <p:nvSpPr>
          <p:cNvPr id="3" name="Marcador de texto 2">
            <a:extLst>
              <a:ext uri="{FF2B5EF4-FFF2-40B4-BE49-F238E27FC236}">
                <a16:creationId xmlns:a16="http://schemas.microsoft.com/office/drawing/2014/main" id="{0153F37B-EC8F-4951-05A4-2768DD8C8D00}"/>
              </a:ext>
            </a:extLst>
          </p:cNvPr>
          <p:cNvSpPr>
            <a:spLocks noGrp="1"/>
          </p:cNvSpPr>
          <p:nvPr>
            <p:ph type="body" idx="1"/>
          </p:nvPr>
        </p:nvSpPr>
        <p:spPr/>
        <p:txBody>
          <a:bodyPr/>
          <a:lstStyle/>
          <a:p>
            <a:r>
              <a:rPr lang="es-ES" dirty="0"/>
              <a:t>Otra de las variables creadas a partir de otras en este caso se agruparon los barrios según </a:t>
            </a:r>
            <a:r>
              <a:rPr lang="es-AR" dirty="0"/>
              <a:t>el valor promedio de las casa discriminando en clase media, baja y alta. </a:t>
            </a:r>
            <a:r>
              <a:rPr lang="es-ES" dirty="0"/>
              <a:t>La nueva variable muestra un buen poder predictor nos ayudara en el modelo </a:t>
            </a:r>
            <a:endParaRPr lang="es-AR" dirty="0"/>
          </a:p>
        </p:txBody>
      </p:sp>
      <p:pic>
        <p:nvPicPr>
          <p:cNvPr id="7" name="Imagen 6">
            <a:extLst>
              <a:ext uri="{FF2B5EF4-FFF2-40B4-BE49-F238E27FC236}">
                <a16:creationId xmlns:a16="http://schemas.microsoft.com/office/drawing/2014/main" id="{8C58A19A-D29B-634E-9C13-ACB222048D98}"/>
              </a:ext>
            </a:extLst>
          </p:cNvPr>
          <p:cNvPicPr>
            <a:picLocks noChangeAspect="1"/>
          </p:cNvPicPr>
          <p:nvPr/>
        </p:nvPicPr>
        <p:blipFill>
          <a:blip r:embed="rId2"/>
          <a:stretch>
            <a:fillRect/>
          </a:stretch>
        </p:blipFill>
        <p:spPr>
          <a:xfrm>
            <a:off x="4153549" y="451274"/>
            <a:ext cx="3741505" cy="2120476"/>
          </a:xfrm>
          <a:prstGeom prst="rect">
            <a:avLst/>
          </a:prstGeom>
        </p:spPr>
      </p:pic>
      <p:pic>
        <p:nvPicPr>
          <p:cNvPr id="9" name="Imagen 8">
            <a:extLst>
              <a:ext uri="{FF2B5EF4-FFF2-40B4-BE49-F238E27FC236}">
                <a16:creationId xmlns:a16="http://schemas.microsoft.com/office/drawing/2014/main" id="{3D41E56D-4561-FCF2-A056-F8CA0B332A3A}"/>
              </a:ext>
            </a:extLst>
          </p:cNvPr>
          <p:cNvPicPr>
            <a:picLocks noChangeAspect="1"/>
          </p:cNvPicPr>
          <p:nvPr/>
        </p:nvPicPr>
        <p:blipFill>
          <a:blip r:embed="rId3"/>
          <a:stretch>
            <a:fillRect/>
          </a:stretch>
        </p:blipFill>
        <p:spPr>
          <a:xfrm>
            <a:off x="4721769" y="2663153"/>
            <a:ext cx="2808001" cy="2208376"/>
          </a:xfrm>
          <a:prstGeom prst="rect">
            <a:avLst/>
          </a:prstGeom>
        </p:spPr>
      </p:pic>
    </p:spTree>
    <p:extLst>
      <p:ext uri="{BB962C8B-B14F-4D97-AF65-F5344CB8AC3E}">
        <p14:creationId xmlns:p14="http://schemas.microsoft.com/office/powerpoint/2010/main" val="899188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B6A15C-97AD-D82F-D337-EF49D227940E}"/>
              </a:ext>
            </a:extLst>
          </p:cNvPr>
          <p:cNvSpPr>
            <a:spLocks noGrp="1"/>
          </p:cNvSpPr>
          <p:nvPr>
            <p:ph type="title"/>
          </p:nvPr>
        </p:nvSpPr>
        <p:spPr/>
        <p:txBody>
          <a:bodyPr/>
          <a:lstStyle/>
          <a:p>
            <a:r>
              <a:rPr lang="es-ES" dirty="0"/>
              <a:t>Total Área</a:t>
            </a:r>
            <a:endParaRPr lang="es-AR" dirty="0"/>
          </a:p>
        </p:txBody>
      </p:sp>
      <p:sp>
        <p:nvSpPr>
          <p:cNvPr id="3" name="Marcador de texto 2">
            <a:extLst>
              <a:ext uri="{FF2B5EF4-FFF2-40B4-BE49-F238E27FC236}">
                <a16:creationId xmlns:a16="http://schemas.microsoft.com/office/drawing/2014/main" id="{F6C9BA3E-E632-EFE2-E8B3-4A80ACA4E727}"/>
              </a:ext>
            </a:extLst>
          </p:cNvPr>
          <p:cNvSpPr>
            <a:spLocks noGrp="1"/>
          </p:cNvSpPr>
          <p:nvPr>
            <p:ph type="body" idx="1"/>
          </p:nvPr>
        </p:nvSpPr>
        <p:spPr/>
        <p:txBody>
          <a:bodyPr/>
          <a:lstStyle/>
          <a:p>
            <a:r>
              <a:rPr lang="es-ES" dirty="0"/>
              <a:t>En este caso se unieron las porciones habitables por encima de nivel de suelo y por debajo así mejorando el valor predictivo de la variable en algunos puntos </a:t>
            </a:r>
            <a:endParaRPr lang="es-AR" dirty="0"/>
          </a:p>
        </p:txBody>
      </p:sp>
      <p:pic>
        <p:nvPicPr>
          <p:cNvPr id="5" name="Imagen 4">
            <a:extLst>
              <a:ext uri="{FF2B5EF4-FFF2-40B4-BE49-F238E27FC236}">
                <a16:creationId xmlns:a16="http://schemas.microsoft.com/office/drawing/2014/main" id="{417E01F8-CDA5-3DE6-65C0-2A71E29CFF80}"/>
              </a:ext>
            </a:extLst>
          </p:cNvPr>
          <p:cNvPicPr>
            <a:picLocks noChangeAspect="1"/>
          </p:cNvPicPr>
          <p:nvPr/>
        </p:nvPicPr>
        <p:blipFill>
          <a:blip r:embed="rId2"/>
          <a:stretch>
            <a:fillRect/>
          </a:stretch>
        </p:blipFill>
        <p:spPr>
          <a:xfrm>
            <a:off x="4338623" y="858233"/>
            <a:ext cx="3710767" cy="3710767"/>
          </a:xfrm>
          <a:prstGeom prst="rect">
            <a:avLst/>
          </a:prstGeom>
        </p:spPr>
      </p:pic>
    </p:spTree>
    <p:extLst>
      <p:ext uri="{BB962C8B-B14F-4D97-AF65-F5344CB8AC3E}">
        <p14:creationId xmlns:p14="http://schemas.microsoft.com/office/powerpoint/2010/main" val="3136560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Conclusiones </a:t>
            </a:r>
            <a:endParaRPr/>
          </a:p>
        </p:txBody>
      </p:sp>
      <p:sp>
        <p:nvSpPr>
          <p:cNvPr id="139" name="Google Shape;139;p22"/>
          <p:cNvSpPr txBox="1">
            <a:spLocks noGrp="1"/>
          </p:cNvSpPr>
          <p:nvPr>
            <p:ph type="body" idx="1"/>
          </p:nvPr>
        </p:nvSpPr>
        <p:spPr>
          <a:xfrm>
            <a:off x="311700" y="1266325"/>
            <a:ext cx="4026694" cy="330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s-ES" dirty="0"/>
              <a:t>Gracias a las nuevas variable y al trabajo con las que ya contábamos logramos mejorar en buena medida el poder predictor del modelo ya acercándonos al objetivo final </a:t>
            </a:r>
          </a:p>
          <a:p>
            <a:pPr marL="0" lvl="0" indent="0" algn="l" rtl="0">
              <a:spcBef>
                <a:spcPts val="0"/>
              </a:spcBef>
              <a:spcAft>
                <a:spcPts val="1200"/>
              </a:spcAft>
              <a:buNone/>
            </a:pPr>
            <a:endParaRPr lang="es-ES" dirty="0"/>
          </a:p>
          <a:p>
            <a:pPr marL="0" lvl="0" indent="0" algn="l" rtl="0">
              <a:spcBef>
                <a:spcPts val="0"/>
              </a:spcBef>
              <a:spcAft>
                <a:spcPts val="1200"/>
              </a:spcAft>
              <a:buNone/>
            </a:pPr>
            <a:r>
              <a:rPr lang="es-ES" dirty="0"/>
              <a:t>Ahora estamos en un 0.836</a:t>
            </a:r>
          </a:p>
          <a:p>
            <a:pPr marL="0" lvl="0" indent="0" algn="l" rtl="0">
              <a:spcBef>
                <a:spcPts val="0"/>
              </a:spcBef>
              <a:spcAft>
                <a:spcPts val="1200"/>
              </a:spcAft>
              <a:buNone/>
            </a:pPr>
            <a:r>
              <a:rPr lang="es-ES" dirty="0"/>
              <a:t>Son grandes noticias ! </a:t>
            </a:r>
          </a:p>
          <a:p>
            <a:pPr marL="0" lvl="0" indent="0" algn="l" rtl="0">
              <a:spcBef>
                <a:spcPts val="0"/>
              </a:spcBef>
              <a:spcAft>
                <a:spcPts val="1200"/>
              </a:spcAft>
              <a:buNone/>
            </a:pPr>
            <a:endParaRPr dirty="0"/>
          </a:p>
        </p:txBody>
      </p:sp>
      <p:pic>
        <p:nvPicPr>
          <p:cNvPr id="3" name="Imagen 2">
            <a:extLst>
              <a:ext uri="{FF2B5EF4-FFF2-40B4-BE49-F238E27FC236}">
                <a16:creationId xmlns:a16="http://schemas.microsoft.com/office/drawing/2014/main" id="{1213A805-C484-5429-0F6A-CE9050963A21}"/>
              </a:ext>
            </a:extLst>
          </p:cNvPr>
          <p:cNvPicPr>
            <a:picLocks noChangeAspect="1"/>
          </p:cNvPicPr>
          <p:nvPr/>
        </p:nvPicPr>
        <p:blipFill>
          <a:blip r:embed="rId3"/>
          <a:stretch>
            <a:fillRect/>
          </a:stretch>
        </p:blipFill>
        <p:spPr>
          <a:xfrm>
            <a:off x="4338394" y="1003317"/>
            <a:ext cx="4226584" cy="3302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Índice </a:t>
            </a:r>
            <a:endParaRPr/>
          </a:p>
          <a:p>
            <a:pPr marL="0" lvl="0" indent="0" algn="l" rtl="0">
              <a:spcBef>
                <a:spcPts val="0"/>
              </a:spcBef>
              <a:spcAft>
                <a:spcPts val="0"/>
              </a:spcAft>
              <a:buNone/>
            </a:pP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1 -  Contexto comercial </a:t>
            </a:r>
            <a:endParaRPr/>
          </a:p>
          <a:p>
            <a:pPr marL="0" lvl="0" indent="0" algn="l" rtl="0">
              <a:spcBef>
                <a:spcPts val="1200"/>
              </a:spcBef>
              <a:spcAft>
                <a:spcPts val="0"/>
              </a:spcAft>
              <a:buNone/>
            </a:pPr>
            <a:r>
              <a:rPr lang="en"/>
              <a:t>2 - Nuestros datos </a:t>
            </a:r>
            <a:endParaRPr/>
          </a:p>
          <a:p>
            <a:pPr marL="0" lvl="0" indent="0" algn="l" rtl="0">
              <a:spcBef>
                <a:spcPts val="1200"/>
              </a:spcBef>
              <a:spcAft>
                <a:spcPts val="0"/>
              </a:spcAft>
              <a:buNone/>
            </a:pPr>
            <a:r>
              <a:rPr lang="en"/>
              <a:t>3 - Primeros pasos y modelado </a:t>
            </a:r>
            <a:endParaRPr/>
          </a:p>
          <a:p>
            <a:pPr marL="0" lvl="0" indent="0" algn="l" rtl="0">
              <a:spcBef>
                <a:spcPts val="1200"/>
              </a:spcBef>
              <a:spcAft>
                <a:spcPts val="0"/>
              </a:spcAft>
              <a:buNone/>
            </a:pPr>
            <a:r>
              <a:rPr lang="en"/>
              <a:t>4 - Preguntas</a:t>
            </a:r>
            <a:endParaRPr/>
          </a:p>
          <a:p>
            <a:pPr marL="0" lvl="0" indent="0" algn="l" rtl="0">
              <a:spcBef>
                <a:spcPts val="1200"/>
              </a:spcBef>
              <a:spcAft>
                <a:spcPts val="0"/>
              </a:spcAft>
              <a:buNone/>
            </a:pPr>
            <a:r>
              <a:rPr lang="en"/>
              <a:t>5 - Trabajo de variables y análisis</a:t>
            </a:r>
            <a:endParaRPr/>
          </a:p>
          <a:p>
            <a:pPr marL="0" lvl="0" indent="0" algn="l" rtl="0">
              <a:spcBef>
                <a:spcPts val="1200"/>
              </a:spcBef>
              <a:spcAft>
                <a:spcPts val="0"/>
              </a:spcAft>
              <a:buNone/>
            </a:pPr>
            <a:r>
              <a:rPr lang="en"/>
              <a:t>6 - Conclusiones </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Contexto y punto de partida </a:t>
            </a:r>
            <a:endParaRPr/>
          </a:p>
        </p:txBody>
      </p:sp>
      <p:sp>
        <p:nvSpPr>
          <p:cNvPr id="79" name="Google Shape;79;p15"/>
          <p:cNvSpPr txBox="1">
            <a:spLocks noGrp="1"/>
          </p:cNvSpPr>
          <p:nvPr>
            <p:ph type="body" idx="1"/>
          </p:nvPr>
        </p:nvSpPr>
        <p:spPr>
          <a:xfrm>
            <a:off x="311700" y="1266325"/>
            <a:ext cx="8520600" cy="29760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El proyecto de análisis de valores de viviendas en la ciudad de Ames, Iowa, se lleva a cabo en el contexto de un esfuerzo respaldado por el estado de Iowa para estimular el crecimiento y desarrollo económico de la ciudad. El estado de Iowa está interesado en aumentar la población de Ames con el propósito subyacente de mejorar la economía local. Para lograr este objetivo, es esencial proporcionar a posibles compradores y vendedores de viviendas una idea precisa de los valores de las propiedades en la ciudad. Esta información permitirá a los compradores tomar decisiones informadas y aumentará las posibilidades de venta de las viviendas en el mercado. Al comprender mejor el mercado de bienes raíces en Ames, se espera que se fomente la inversión y el crecimiento económico, beneficiando a la comunidad en su conjunto.</a:t>
            </a:r>
            <a:endParaRPr sz="1050">
              <a:solidFill>
                <a:srgbClr val="1F1F1F"/>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1F1F1F"/>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1F1F1F"/>
              </a:solidFill>
              <a:highlight>
                <a:srgbClr val="FFFFFF"/>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341875"/>
            <a:ext cx="8520600" cy="675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Nuestros Datos </a:t>
            </a:r>
            <a:endParaRPr/>
          </a:p>
        </p:txBody>
      </p:sp>
      <p:sp>
        <p:nvSpPr>
          <p:cNvPr id="85" name="Google Shape;85;p16"/>
          <p:cNvSpPr txBox="1">
            <a:spLocks noGrp="1"/>
          </p:cNvSpPr>
          <p:nvPr>
            <p:ph type="body" idx="1"/>
          </p:nvPr>
        </p:nvSpPr>
        <p:spPr>
          <a:xfrm>
            <a:off x="311700" y="1266325"/>
            <a:ext cx="8520600" cy="1693800"/>
          </a:xfrm>
          <a:prstGeom prst="rect">
            <a:avLst/>
          </a:prstGeom>
        </p:spPr>
        <p:txBody>
          <a:bodyPr spcFirstLastPara="1" wrap="square" lIns="91425" tIns="91425" rIns="91425" bIns="91425" anchor="t" anchorCtr="0">
            <a:normAutofit lnSpcReduction="10000"/>
          </a:bodyPr>
          <a:lstStyle/>
          <a:p>
            <a:pPr marL="0" lvl="0" indent="0" algn="l" rtl="0">
              <a:lnSpc>
                <a:spcPct val="135714"/>
              </a:lnSpc>
              <a:spcBef>
                <a:spcPts val="0"/>
              </a:spcBef>
              <a:spcAft>
                <a:spcPts val="0"/>
              </a:spcAft>
              <a:buNone/>
            </a:pPr>
            <a:r>
              <a:rPr lang="en" sz="1050">
                <a:solidFill>
                  <a:srgbClr val="1F1F1F"/>
                </a:solidFill>
                <a:highlight>
                  <a:schemeClr val="lt1"/>
                </a:highlight>
                <a:latin typeface="Courier New"/>
                <a:ea typeface="Courier New"/>
                <a:cs typeface="Courier New"/>
                <a:sym typeface="Courier New"/>
              </a:rPr>
              <a:t>En  principio nos encontramos con un dataset bien estructurado con 80 variables que usaremos para predecir el precio de las casas y con unos 2000 registros en total. El dset contaba con algunas irregularidades así que se realizaron los siguientes tratamientos:</a:t>
            </a:r>
            <a:endParaRPr sz="1050">
              <a:solidFill>
                <a:srgbClr val="1F1F1F"/>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1F1F1F"/>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800">
                <a:solidFill>
                  <a:srgbClr val="1F1F1F"/>
                </a:solidFill>
                <a:highlight>
                  <a:schemeClr val="lt1"/>
                </a:highlight>
                <a:latin typeface="Courier New"/>
                <a:ea typeface="Courier New"/>
                <a:cs typeface="Courier New"/>
                <a:sym typeface="Courier New"/>
              </a:rPr>
              <a:t>1 -Búsqueda y tratamiento de nulos, en primera instancia encontramos bastante pero la mayoría hacían referencia un tipo de dato (el hecho de no tener la propiedad descrita en la variable)</a:t>
            </a:r>
            <a:endParaRPr sz="800">
              <a:solidFill>
                <a:srgbClr val="1F1F1F"/>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800">
                <a:solidFill>
                  <a:srgbClr val="1F1F1F"/>
                </a:solidFill>
                <a:highlight>
                  <a:schemeClr val="lt1"/>
                </a:highlight>
                <a:latin typeface="Courier New"/>
                <a:ea typeface="Courier New"/>
                <a:cs typeface="Courier New"/>
                <a:sym typeface="Courier New"/>
              </a:rPr>
              <a:t>2 -Transformación de la variable objetivo para que tenga un mejor comportamiento con respecto al modelo elegido</a:t>
            </a:r>
            <a:endParaRPr sz="800">
              <a:solidFill>
                <a:srgbClr val="1F1F1F"/>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800">
                <a:solidFill>
                  <a:srgbClr val="1F1F1F"/>
                </a:solidFill>
                <a:highlight>
                  <a:schemeClr val="lt1"/>
                </a:highlight>
                <a:latin typeface="Courier New"/>
                <a:ea typeface="Courier New"/>
                <a:cs typeface="Courier New"/>
                <a:sym typeface="Courier New"/>
              </a:rPr>
              <a:t>3 -Factorización de variables categóricas también para mejor comportamiento con el modelo</a:t>
            </a:r>
            <a:endParaRPr sz="800">
              <a:solidFill>
                <a:srgbClr val="1F1F1F"/>
              </a:solidFill>
              <a:highlight>
                <a:schemeClr val="lt1"/>
              </a:highlight>
              <a:latin typeface="Courier New"/>
              <a:ea typeface="Courier New"/>
              <a:cs typeface="Courier New"/>
              <a:sym typeface="Courier New"/>
            </a:endParaRPr>
          </a:p>
          <a:p>
            <a:pPr marL="0" lvl="0" indent="0" algn="l" rtl="0">
              <a:spcBef>
                <a:spcPts val="0"/>
              </a:spcBef>
              <a:spcAft>
                <a:spcPts val="1200"/>
              </a:spcAft>
              <a:buNone/>
            </a:pPr>
            <a:endParaRPr sz="1000">
              <a:solidFill>
                <a:srgbClr val="000000"/>
              </a:solidFill>
              <a:highlight>
                <a:schemeClr val="lt1"/>
              </a:highlight>
            </a:endParaRPr>
          </a:p>
        </p:txBody>
      </p:sp>
      <p:pic>
        <p:nvPicPr>
          <p:cNvPr id="86" name="Google Shape;86;p16"/>
          <p:cNvPicPr preferRelativeResize="0"/>
          <p:nvPr/>
        </p:nvPicPr>
        <p:blipFill>
          <a:blip r:embed="rId3">
            <a:alphaModFix/>
          </a:blip>
          <a:stretch>
            <a:fillRect/>
          </a:stretch>
        </p:blipFill>
        <p:spPr>
          <a:xfrm>
            <a:off x="191250" y="2825050"/>
            <a:ext cx="3376667" cy="1693800"/>
          </a:xfrm>
          <a:prstGeom prst="rect">
            <a:avLst/>
          </a:prstGeom>
          <a:noFill/>
          <a:ln>
            <a:noFill/>
          </a:ln>
        </p:spPr>
      </p:pic>
      <p:sp>
        <p:nvSpPr>
          <p:cNvPr id="87" name="Google Shape;87;p16"/>
          <p:cNvSpPr txBox="1"/>
          <p:nvPr/>
        </p:nvSpPr>
        <p:spPr>
          <a:xfrm>
            <a:off x="473950" y="4615175"/>
            <a:ext cx="2937000" cy="24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i="1">
                <a:latin typeface="Open Sans"/>
                <a:ea typeface="Open Sans"/>
                <a:cs typeface="Open Sans"/>
                <a:sym typeface="Open Sans"/>
              </a:rPr>
              <a:t>Sale Price con un sesgo positivo </a:t>
            </a:r>
            <a:endParaRPr sz="800" i="1">
              <a:latin typeface="Open Sans"/>
              <a:ea typeface="Open Sans"/>
              <a:cs typeface="Open Sans"/>
              <a:sym typeface="Open Sans"/>
            </a:endParaRPr>
          </a:p>
        </p:txBody>
      </p:sp>
      <p:pic>
        <p:nvPicPr>
          <p:cNvPr id="88" name="Google Shape;88;p16"/>
          <p:cNvPicPr preferRelativeResize="0"/>
          <p:nvPr/>
        </p:nvPicPr>
        <p:blipFill>
          <a:blip r:embed="rId4">
            <a:alphaModFix/>
          </a:blip>
          <a:stretch>
            <a:fillRect/>
          </a:stretch>
        </p:blipFill>
        <p:spPr>
          <a:xfrm>
            <a:off x="4505050" y="2825050"/>
            <a:ext cx="3257388" cy="1655050"/>
          </a:xfrm>
          <a:prstGeom prst="rect">
            <a:avLst/>
          </a:prstGeom>
          <a:noFill/>
          <a:ln>
            <a:noFill/>
          </a:ln>
        </p:spPr>
      </p:pic>
      <p:sp>
        <p:nvSpPr>
          <p:cNvPr id="89" name="Google Shape;89;p16"/>
          <p:cNvSpPr txBox="1"/>
          <p:nvPr/>
        </p:nvSpPr>
        <p:spPr>
          <a:xfrm>
            <a:off x="4980350" y="4518850"/>
            <a:ext cx="2564100" cy="19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i="1">
                <a:latin typeface="Open Sans"/>
                <a:ea typeface="Open Sans"/>
                <a:cs typeface="Open Sans"/>
                <a:sym typeface="Open Sans"/>
              </a:rPr>
              <a:t>Sale Price con logaritmo comportándose más como una normal </a:t>
            </a:r>
            <a:endParaRPr sz="800" i="1">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Primeros pasos y modelado </a:t>
            </a:r>
            <a:endParaRPr/>
          </a:p>
        </p:txBody>
      </p:sp>
      <p:sp>
        <p:nvSpPr>
          <p:cNvPr id="95" name="Google Shape;95;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a:solidFill>
                  <a:srgbClr val="444444"/>
                </a:solidFill>
                <a:highlight>
                  <a:srgbClr val="FFFFFF"/>
                </a:highlight>
                <a:latin typeface="Verdana"/>
                <a:ea typeface="Verdana"/>
                <a:cs typeface="Verdana"/>
                <a:sym typeface="Verdana"/>
              </a:rPr>
              <a:t>Usamos una matriz de correlación para apuntar a las variables que tiene una correlación más fuerte con la variable objetivo y tener un punto de partida. Con esta nos valemos para encontrar las 10 primeras variables que sin ningún tipo de </a:t>
            </a:r>
            <a:r>
              <a:rPr lang="en" sz="1100">
                <a:solidFill>
                  <a:srgbClr val="444444"/>
                </a:solidFill>
                <a:latin typeface="Verdana"/>
                <a:ea typeface="Verdana"/>
                <a:cs typeface="Verdana"/>
                <a:sym typeface="Verdana"/>
              </a:rPr>
              <a:t>feature</a:t>
            </a:r>
            <a:r>
              <a:rPr lang="en" sz="1100">
                <a:solidFill>
                  <a:srgbClr val="444444"/>
                </a:solidFill>
                <a:highlight>
                  <a:srgbClr val="FFFFFF"/>
                </a:highlight>
                <a:latin typeface="Verdana"/>
                <a:ea typeface="Verdana"/>
                <a:cs typeface="Verdana"/>
                <a:sym typeface="Verdana"/>
              </a:rPr>
              <a:t> </a:t>
            </a:r>
            <a:r>
              <a:rPr lang="en" sz="1100">
                <a:solidFill>
                  <a:srgbClr val="444444"/>
                </a:solidFill>
                <a:latin typeface="Verdana"/>
                <a:ea typeface="Verdana"/>
                <a:cs typeface="Verdana"/>
                <a:sym typeface="Verdana"/>
              </a:rPr>
              <a:t>engineering</a:t>
            </a:r>
            <a:r>
              <a:rPr lang="en" sz="1100">
                <a:solidFill>
                  <a:srgbClr val="444444"/>
                </a:solidFill>
                <a:highlight>
                  <a:srgbClr val="FFFFFF"/>
                </a:highlight>
                <a:latin typeface="Verdana"/>
                <a:ea typeface="Verdana"/>
                <a:cs typeface="Verdana"/>
                <a:sym typeface="Verdana"/>
              </a:rPr>
              <a:t> nos arrojan valores absolutos de más de 0.5.</a:t>
            </a:r>
            <a:endParaRPr sz="1100">
              <a:solidFill>
                <a:srgbClr val="444444"/>
              </a:solidFill>
              <a:highlight>
                <a:srgbClr val="FFFFFF"/>
              </a:highlight>
              <a:latin typeface="Verdana"/>
              <a:ea typeface="Verdana"/>
              <a:cs typeface="Verdana"/>
              <a:sym typeface="Verdana"/>
            </a:endParaRPr>
          </a:p>
          <a:p>
            <a:pPr marL="0" lvl="0" indent="0" algn="l" rtl="0">
              <a:spcBef>
                <a:spcPts val="1200"/>
              </a:spcBef>
              <a:spcAft>
                <a:spcPts val="1200"/>
              </a:spcAft>
              <a:buNone/>
            </a:pPr>
            <a:endParaRPr sz="1100">
              <a:solidFill>
                <a:srgbClr val="444444"/>
              </a:solidFill>
              <a:highlight>
                <a:srgbClr val="FFFFFF"/>
              </a:highlight>
              <a:latin typeface="Verdana"/>
              <a:ea typeface="Verdana"/>
              <a:cs typeface="Verdana"/>
              <a:sym typeface="Verdana"/>
            </a:endParaRPr>
          </a:p>
        </p:txBody>
      </p:sp>
      <p:pic>
        <p:nvPicPr>
          <p:cNvPr id="96" name="Google Shape;96;p17"/>
          <p:cNvPicPr preferRelativeResize="0"/>
          <p:nvPr/>
        </p:nvPicPr>
        <p:blipFill>
          <a:blip r:embed="rId3">
            <a:alphaModFix/>
          </a:blip>
          <a:stretch>
            <a:fillRect/>
          </a:stretch>
        </p:blipFill>
        <p:spPr>
          <a:xfrm>
            <a:off x="450300" y="2024225"/>
            <a:ext cx="4121700" cy="2544800"/>
          </a:xfrm>
          <a:prstGeom prst="rect">
            <a:avLst/>
          </a:prstGeom>
          <a:noFill/>
          <a:ln>
            <a:noFill/>
          </a:ln>
        </p:spPr>
      </p:pic>
      <p:sp>
        <p:nvSpPr>
          <p:cNvPr id="97" name="Google Shape;97;p17"/>
          <p:cNvSpPr txBox="1"/>
          <p:nvPr/>
        </p:nvSpPr>
        <p:spPr>
          <a:xfrm>
            <a:off x="621575" y="4599625"/>
            <a:ext cx="3799500" cy="3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i="1">
                <a:solidFill>
                  <a:schemeClr val="dk2"/>
                </a:solidFill>
                <a:latin typeface="Open Sans"/>
                <a:ea typeface="Open Sans"/>
                <a:cs typeface="Open Sans"/>
                <a:sym typeface="Open Sans"/>
              </a:rPr>
              <a:t>Las primeras 15 variables más importantes.</a:t>
            </a:r>
            <a:endParaRPr sz="800" i="1">
              <a:solidFill>
                <a:schemeClr val="dk2"/>
              </a:solidFill>
              <a:latin typeface="Open Sans"/>
              <a:ea typeface="Open Sans"/>
              <a:cs typeface="Open Sans"/>
              <a:sym typeface="Open Sans"/>
            </a:endParaRPr>
          </a:p>
        </p:txBody>
      </p:sp>
      <p:pic>
        <p:nvPicPr>
          <p:cNvPr id="98" name="Google Shape;98;p17"/>
          <p:cNvPicPr preferRelativeResize="0"/>
          <p:nvPr/>
        </p:nvPicPr>
        <p:blipFill>
          <a:blip r:embed="rId4">
            <a:alphaModFix/>
          </a:blip>
          <a:stretch>
            <a:fillRect/>
          </a:stretch>
        </p:blipFill>
        <p:spPr>
          <a:xfrm>
            <a:off x="5112400" y="2024225"/>
            <a:ext cx="3395349" cy="2505475"/>
          </a:xfrm>
          <a:prstGeom prst="rect">
            <a:avLst/>
          </a:prstGeom>
          <a:noFill/>
          <a:ln>
            <a:noFill/>
          </a:ln>
        </p:spPr>
      </p:pic>
      <p:sp>
        <p:nvSpPr>
          <p:cNvPr id="99" name="Google Shape;99;p17"/>
          <p:cNvSpPr txBox="1"/>
          <p:nvPr/>
        </p:nvSpPr>
        <p:spPr>
          <a:xfrm>
            <a:off x="5648525" y="4490875"/>
            <a:ext cx="3014700" cy="2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i="1">
                <a:solidFill>
                  <a:schemeClr val="dk2"/>
                </a:solidFill>
                <a:latin typeface="Open Sans"/>
                <a:ea typeface="Open Sans"/>
                <a:cs typeface="Open Sans"/>
                <a:sym typeface="Open Sans"/>
              </a:rPr>
              <a:t>La primera versión del modelo</a:t>
            </a:r>
            <a:endParaRPr sz="800" i="1">
              <a:solidFill>
                <a:schemeClr val="dk2"/>
              </a:solidFill>
              <a:latin typeface="Open Sans"/>
              <a:ea typeface="Open Sans"/>
              <a:cs typeface="Open Sans"/>
              <a:sym typeface="Open Sans"/>
            </a:endParaRPr>
          </a:p>
          <a:p>
            <a:pPr marL="0" lvl="0" indent="0" algn="l" rtl="0">
              <a:spcBef>
                <a:spcPts val="0"/>
              </a:spcBef>
              <a:spcAft>
                <a:spcPts val="0"/>
              </a:spcAft>
              <a:buNone/>
            </a:pPr>
            <a:endParaRPr sz="800" i="1">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Preguntas</a:t>
            </a:r>
            <a:endParaRPr/>
          </a:p>
          <a:p>
            <a:pPr marL="0" lvl="0" indent="0" algn="l" rtl="0">
              <a:spcBef>
                <a:spcPts val="0"/>
              </a:spcBef>
              <a:spcAft>
                <a:spcPts val="0"/>
              </a:spcAft>
              <a:buNone/>
            </a:pPr>
            <a:endParaRPr/>
          </a:p>
        </p:txBody>
      </p:sp>
      <p:sp>
        <p:nvSpPr>
          <p:cNvPr id="105" name="Google Shape;105;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7500" lnSpcReduction="20000"/>
          </a:bodyPr>
          <a:lstStyle/>
          <a:p>
            <a:pPr marL="0" lvl="0" indent="0" algn="l" rtl="0">
              <a:lnSpc>
                <a:spcPct val="135714"/>
              </a:lnSpc>
              <a:spcBef>
                <a:spcPts val="0"/>
              </a:spcBef>
              <a:spcAft>
                <a:spcPts val="0"/>
              </a:spcAft>
              <a:buNone/>
            </a:pPr>
            <a:r>
              <a:rPr lang="en" sz="2200">
                <a:solidFill>
                  <a:srgbClr val="1F1F1F"/>
                </a:solidFill>
                <a:highlight>
                  <a:schemeClr val="lt1"/>
                </a:highlight>
                <a:latin typeface="Courier New"/>
                <a:ea typeface="Courier New"/>
                <a:cs typeface="Courier New"/>
                <a:sym typeface="Courier New"/>
              </a:rPr>
              <a:t>El modelo presenta un R-cuadrado de 0.794, lo que indica que el 79.4% de la variabilidad en los precios de las viviendas se explica mediante las variables seleccionadas. Este resultado inicial es prometedor y sugiere que el modelo tiene un buen ajuste a los datos. Sin embargo, sabemos  de la necesidad de mejorar aún más el modelo para garantizar una precisión robusta en las predicciones finales.</a:t>
            </a:r>
            <a:endParaRPr sz="2200">
              <a:solidFill>
                <a:srgbClr val="1F1F1F"/>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a:p>
          <a:p>
            <a:pPr marL="0" lvl="0" indent="0" algn="l" rtl="0">
              <a:spcBef>
                <a:spcPts val="1200"/>
              </a:spcBef>
              <a:spcAft>
                <a:spcPts val="0"/>
              </a:spcAft>
              <a:buNone/>
            </a:pPr>
            <a:r>
              <a:rPr lang="en"/>
              <a:t>1 . ¿se puede mejorar algunas de las variables ? </a:t>
            </a:r>
            <a:endParaRPr/>
          </a:p>
          <a:p>
            <a:pPr marL="0" lvl="0" indent="0" algn="l" rtl="0">
              <a:spcBef>
                <a:spcPts val="1200"/>
              </a:spcBef>
              <a:spcAft>
                <a:spcPts val="0"/>
              </a:spcAft>
              <a:buNone/>
            </a:pPr>
            <a:r>
              <a:rPr lang="en"/>
              <a:t>2 . ¿son utiles todas las variables ? </a:t>
            </a:r>
            <a:endParaRPr/>
          </a:p>
          <a:p>
            <a:pPr marL="0" lvl="0" indent="0" algn="l" rtl="0">
              <a:spcBef>
                <a:spcPts val="1200"/>
              </a:spcBef>
              <a:spcAft>
                <a:spcPts val="0"/>
              </a:spcAft>
              <a:buNone/>
            </a:pPr>
            <a:r>
              <a:rPr lang="en"/>
              <a:t>3 . ¿se puede crear alguna nueva variable de interés ? </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Mejorar variables </a:t>
            </a:r>
            <a:endParaRPr/>
          </a:p>
        </p:txBody>
      </p:sp>
      <p:sp>
        <p:nvSpPr>
          <p:cNvPr id="111" name="Google Shape;111;p19"/>
          <p:cNvSpPr txBox="1">
            <a:spLocks noGrp="1"/>
          </p:cNvSpPr>
          <p:nvPr>
            <p:ph type="body" idx="1"/>
          </p:nvPr>
        </p:nvSpPr>
        <p:spPr>
          <a:xfrm>
            <a:off x="4047375" y="3571375"/>
            <a:ext cx="4714500" cy="159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t>Esta es una de las tantas variables que vamos a intentar mejorar para que el modelo tenga un resultado óptimo. Hay una gran cantidad de variables y las posibilidades para mejorar cada una también son amplias por lo tanto habrá que analizar caso por caso </a:t>
            </a:r>
            <a:endParaRPr sz="1200">
              <a:solidFill>
                <a:srgbClr val="1F1F1F"/>
              </a:solidFill>
            </a:endParaRPr>
          </a:p>
          <a:p>
            <a:pPr marL="0" lvl="0" indent="0" algn="l" rtl="0">
              <a:spcBef>
                <a:spcPts val="1200"/>
              </a:spcBef>
              <a:spcAft>
                <a:spcPts val="0"/>
              </a:spcAft>
              <a:buNone/>
            </a:pPr>
            <a:endParaRPr sz="1200"/>
          </a:p>
          <a:p>
            <a:pPr marL="0" lvl="0" indent="0" algn="l" rtl="0">
              <a:spcBef>
                <a:spcPts val="1200"/>
              </a:spcBef>
              <a:spcAft>
                <a:spcPts val="1200"/>
              </a:spcAft>
              <a:buNone/>
            </a:pPr>
            <a:endParaRPr sz="1200"/>
          </a:p>
        </p:txBody>
      </p:sp>
      <p:pic>
        <p:nvPicPr>
          <p:cNvPr id="112" name="Google Shape;112;p19"/>
          <p:cNvPicPr preferRelativeResize="0"/>
          <p:nvPr/>
        </p:nvPicPr>
        <p:blipFill>
          <a:blip r:embed="rId3">
            <a:alphaModFix/>
          </a:blip>
          <a:stretch>
            <a:fillRect/>
          </a:stretch>
        </p:blipFill>
        <p:spPr>
          <a:xfrm>
            <a:off x="370100" y="1627950"/>
            <a:ext cx="3279675" cy="1666375"/>
          </a:xfrm>
          <a:prstGeom prst="rect">
            <a:avLst/>
          </a:prstGeom>
          <a:noFill/>
          <a:ln>
            <a:noFill/>
          </a:ln>
        </p:spPr>
      </p:pic>
      <p:sp>
        <p:nvSpPr>
          <p:cNvPr id="113" name="Google Shape;113;p19"/>
          <p:cNvSpPr txBox="1"/>
          <p:nvPr/>
        </p:nvSpPr>
        <p:spPr>
          <a:xfrm>
            <a:off x="4778325" y="2074500"/>
            <a:ext cx="372900" cy="5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114" name="Google Shape;114;p19"/>
          <p:cNvSpPr txBox="1"/>
          <p:nvPr/>
        </p:nvSpPr>
        <p:spPr>
          <a:xfrm>
            <a:off x="613800" y="3395325"/>
            <a:ext cx="2890200" cy="6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i="1">
                <a:solidFill>
                  <a:srgbClr val="1F1F1F"/>
                </a:solidFill>
                <a:latin typeface="Open Sans"/>
                <a:ea typeface="Open Sans"/>
                <a:cs typeface="Open Sans"/>
                <a:sym typeface="Open Sans"/>
              </a:rPr>
              <a:t>La variable no se comporta como una normal y presenta una correlación de </a:t>
            </a:r>
            <a:r>
              <a:rPr lang="en" sz="800" i="1">
                <a:solidFill>
                  <a:srgbClr val="1F1F1F"/>
                </a:solidFill>
                <a:latin typeface="Courier New"/>
                <a:ea typeface="Courier New"/>
                <a:cs typeface="Courier New"/>
                <a:sym typeface="Courier New"/>
              </a:rPr>
              <a:t>0.69511807.</a:t>
            </a:r>
            <a:endParaRPr sz="800" i="1">
              <a:solidFill>
                <a:srgbClr val="1F1F1F"/>
              </a:solidFill>
              <a:latin typeface="Open Sans"/>
              <a:ea typeface="Open Sans"/>
              <a:cs typeface="Open Sans"/>
              <a:sym typeface="Open Sans"/>
            </a:endParaRPr>
          </a:p>
        </p:txBody>
      </p:sp>
      <p:pic>
        <p:nvPicPr>
          <p:cNvPr id="115" name="Google Shape;115;p19"/>
          <p:cNvPicPr preferRelativeResize="0"/>
          <p:nvPr/>
        </p:nvPicPr>
        <p:blipFill>
          <a:blip r:embed="rId4">
            <a:alphaModFix/>
          </a:blip>
          <a:stretch>
            <a:fillRect/>
          </a:stretch>
        </p:blipFill>
        <p:spPr>
          <a:xfrm>
            <a:off x="4456900" y="501375"/>
            <a:ext cx="4190700" cy="1961600"/>
          </a:xfrm>
          <a:prstGeom prst="rect">
            <a:avLst/>
          </a:prstGeom>
          <a:noFill/>
          <a:ln>
            <a:noFill/>
          </a:ln>
        </p:spPr>
      </p:pic>
      <p:sp>
        <p:nvSpPr>
          <p:cNvPr id="116" name="Google Shape;116;p19"/>
          <p:cNvSpPr txBox="1"/>
          <p:nvPr/>
        </p:nvSpPr>
        <p:spPr>
          <a:xfrm>
            <a:off x="5011425" y="2595050"/>
            <a:ext cx="3410700" cy="51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i="1">
                <a:solidFill>
                  <a:srgbClr val="1F1F1F"/>
                </a:solidFill>
                <a:latin typeface="Open Sans"/>
                <a:ea typeface="Open Sans"/>
                <a:cs typeface="Open Sans"/>
                <a:sym typeface="Open Sans"/>
              </a:rPr>
              <a:t>Cuando se transforma en log se tiene un comportamiento más parecido a una normal y mejora su correlación con la variable target a 0.73420873.</a:t>
            </a:r>
            <a:endParaRPr sz="800" i="1">
              <a:solidFill>
                <a:srgbClr val="1F1F1F"/>
              </a:solidFill>
              <a:latin typeface="Open Sans"/>
              <a:ea typeface="Open Sans"/>
              <a:cs typeface="Open Sans"/>
              <a:sym typeface="Open Sans"/>
            </a:endParaRPr>
          </a:p>
        </p:txBody>
      </p:sp>
      <p:sp>
        <p:nvSpPr>
          <p:cNvPr id="117" name="Google Shape;117;p19"/>
          <p:cNvSpPr txBox="1"/>
          <p:nvPr/>
        </p:nvSpPr>
        <p:spPr>
          <a:xfrm>
            <a:off x="574950" y="1111050"/>
            <a:ext cx="2610600" cy="34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200">
                <a:solidFill>
                  <a:schemeClr val="dk2"/>
                </a:solidFill>
                <a:latin typeface="Open Sans"/>
                <a:ea typeface="Open Sans"/>
                <a:cs typeface="Open Sans"/>
                <a:sym typeface="Open Sans"/>
              </a:rPr>
              <a:t>Variable ‘GrLivArea’</a:t>
            </a:r>
            <a:endParaRPr sz="1800">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Variables de más </a:t>
            </a:r>
            <a:endParaRPr/>
          </a:p>
        </p:txBody>
      </p:sp>
      <p:sp>
        <p:nvSpPr>
          <p:cNvPr id="123" name="Google Shape;123;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Hay algunas variables que por ser demasiado específicas y además contar con muy pocos registros tomamos la decisión de eliminarlas, como por ejemplo “MiscFeactures” la cual tiene datos como ascensor o cobertizo y la mayoría del df está cargado con none.</a:t>
            </a:r>
            <a:endParaRPr/>
          </a:p>
        </p:txBody>
      </p:sp>
      <p:pic>
        <p:nvPicPr>
          <p:cNvPr id="124" name="Google Shape;124;p20"/>
          <p:cNvPicPr preferRelativeResize="0"/>
          <p:nvPr/>
        </p:nvPicPr>
        <p:blipFill>
          <a:blip r:embed="rId3">
            <a:alphaModFix/>
          </a:blip>
          <a:stretch>
            <a:fillRect/>
          </a:stretch>
        </p:blipFill>
        <p:spPr>
          <a:xfrm>
            <a:off x="3503563" y="2490188"/>
            <a:ext cx="5229225" cy="2276475"/>
          </a:xfrm>
          <a:prstGeom prst="rect">
            <a:avLst/>
          </a:prstGeom>
          <a:noFill/>
          <a:ln>
            <a:noFill/>
          </a:ln>
        </p:spPr>
      </p:pic>
      <p:sp>
        <p:nvSpPr>
          <p:cNvPr id="125" name="Google Shape;125;p20"/>
          <p:cNvSpPr txBox="1"/>
          <p:nvPr/>
        </p:nvSpPr>
        <p:spPr>
          <a:xfrm>
            <a:off x="4009125" y="2260975"/>
            <a:ext cx="520500" cy="110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Nuevas variables</a:t>
            </a:r>
            <a:endParaRPr/>
          </a:p>
        </p:txBody>
      </p:sp>
      <p:sp>
        <p:nvSpPr>
          <p:cNvPr id="131" name="Google Shape;131;p21"/>
          <p:cNvSpPr txBox="1">
            <a:spLocks noGrp="1"/>
          </p:cNvSpPr>
          <p:nvPr>
            <p:ph type="body" idx="1"/>
          </p:nvPr>
        </p:nvSpPr>
        <p:spPr>
          <a:xfrm>
            <a:off x="311700" y="12508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i="1">
                <a:highlight>
                  <a:srgbClr val="FFFFFF"/>
                </a:highlight>
                <a:latin typeface="Arial"/>
                <a:ea typeface="Arial"/>
                <a:cs typeface="Arial"/>
                <a:sym typeface="Arial"/>
              </a:rPr>
              <a:t>Hay tres variables relacionadas con la edad de la vivienda: YearBlt, YearRemodAdd, and YearSold. YearRemodAdd coincide con YearBuilt si no ha habido remodelación. Usaré YearRemodeled y YearSold para determinar Age, siendo esta una nueva variable a analizar. </a:t>
            </a:r>
            <a:endParaRPr sz="1400" i="1">
              <a:highlight>
                <a:srgbClr val="FFFFFF"/>
              </a:highlight>
              <a:latin typeface="Arial"/>
              <a:ea typeface="Arial"/>
              <a:cs typeface="Arial"/>
              <a:sym typeface="Arial"/>
            </a:endParaRPr>
          </a:p>
          <a:p>
            <a:pPr marL="0" lvl="0" indent="0" algn="l" rtl="0">
              <a:spcBef>
                <a:spcPts val="1200"/>
              </a:spcBef>
              <a:spcAft>
                <a:spcPts val="0"/>
              </a:spcAft>
              <a:buNone/>
            </a:pPr>
            <a:endParaRPr sz="1400" i="1">
              <a:highlight>
                <a:srgbClr val="FFFFFF"/>
              </a:highlight>
              <a:latin typeface="Arial"/>
              <a:ea typeface="Arial"/>
              <a:cs typeface="Arial"/>
              <a:sym typeface="Arial"/>
            </a:endParaRPr>
          </a:p>
          <a:p>
            <a:pPr marL="0" lvl="0" indent="0" algn="l" rtl="0">
              <a:spcBef>
                <a:spcPts val="1200"/>
              </a:spcBef>
              <a:spcAft>
                <a:spcPts val="1200"/>
              </a:spcAft>
              <a:buNone/>
            </a:pPr>
            <a:endParaRPr sz="1400" i="1">
              <a:highlight>
                <a:srgbClr val="FFFFFF"/>
              </a:highlight>
              <a:latin typeface="Arial"/>
              <a:ea typeface="Arial"/>
              <a:cs typeface="Arial"/>
              <a:sym typeface="Arial"/>
            </a:endParaRPr>
          </a:p>
        </p:txBody>
      </p:sp>
      <p:pic>
        <p:nvPicPr>
          <p:cNvPr id="132" name="Google Shape;132;p21"/>
          <p:cNvPicPr preferRelativeResize="0"/>
          <p:nvPr/>
        </p:nvPicPr>
        <p:blipFill>
          <a:blip r:embed="rId3">
            <a:alphaModFix/>
          </a:blip>
          <a:stretch>
            <a:fillRect/>
          </a:stretch>
        </p:blipFill>
        <p:spPr>
          <a:xfrm>
            <a:off x="3992725" y="2171025"/>
            <a:ext cx="4491750" cy="2675150"/>
          </a:xfrm>
          <a:prstGeom prst="rect">
            <a:avLst/>
          </a:prstGeom>
          <a:noFill/>
          <a:ln>
            <a:noFill/>
          </a:ln>
        </p:spPr>
      </p:pic>
      <p:sp>
        <p:nvSpPr>
          <p:cNvPr id="133" name="Google Shape;133;p21"/>
          <p:cNvSpPr txBox="1"/>
          <p:nvPr/>
        </p:nvSpPr>
        <p:spPr>
          <a:xfrm>
            <a:off x="458425" y="2882525"/>
            <a:ext cx="3061200" cy="16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i="1">
                <a:solidFill>
                  <a:schemeClr val="dk2"/>
                </a:solidFill>
                <a:latin typeface="Open Sans"/>
                <a:ea typeface="Open Sans"/>
                <a:cs typeface="Open Sans"/>
                <a:sym typeface="Open Sans"/>
              </a:rPr>
              <a:t>La variable Age muestra una clara correlación con la variable target y será de gran ayuda sumarla a las demás para mejorar el modelo. </a:t>
            </a:r>
            <a:endParaRPr sz="1200" i="1">
              <a:solidFill>
                <a:schemeClr val="dk2"/>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809</Words>
  <Application>Microsoft Office PowerPoint</Application>
  <PresentationFormat>Presentación en pantalla (16:9)</PresentationFormat>
  <Paragraphs>48</Paragraphs>
  <Slides>12</Slides>
  <Notes>10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Courier New</vt:lpstr>
      <vt:lpstr>Open Sans</vt:lpstr>
      <vt:lpstr>Verdana</vt:lpstr>
      <vt:lpstr>PT Sans Narrow</vt:lpstr>
      <vt:lpstr>Tropic</vt:lpstr>
      <vt:lpstr>House Prices  </vt:lpstr>
      <vt:lpstr>Índice  </vt:lpstr>
      <vt:lpstr>Contexto y punto de partida </vt:lpstr>
      <vt:lpstr>Nuestros Datos </vt:lpstr>
      <vt:lpstr>Primeros pasos y modelado </vt:lpstr>
      <vt:lpstr>Preguntas </vt:lpstr>
      <vt:lpstr>Mejorar variables </vt:lpstr>
      <vt:lpstr>Variables de más </vt:lpstr>
      <vt:lpstr>Nuevas variables</vt:lpstr>
      <vt:lpstr>Variable NeighClass </vt:lpstr>
      <vt:lpstr>Total Área</vt:lpstr>
      <vt:lpstr>Conclusiones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Prices  </dc:title>
  <cp:lastModifiedBy>alan frowein</cp:lastModifiedBy>
  <cp:revision>1</cp:revision>
  <dcterms:modified xsi:type="dcterms:W3CDTF">2024-01-15T22:45:30Z</dcterms:modified>
</cp:coreProperties>
</file>