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id" ContentType="audio/mid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302" r:id="rId4"/>
    <p:sldId id="289" r:id="rId5"/>
    <p:sldId id="290" r:id="rId6"/>
    <p:sldId id="303" r:id="rId7"/>
    <p:sldId id="304" r:id="rId8"/>
    <p:sldId id="305" r:id="rId9"/>
    <p:sldId id="306" r:id="rId10"/>
    <p:sldId id="300" r:id="rId11"/>
    <p:sldId id="273" r:id="rId12"/>
    <p:sldId id="29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4A6D"/>
    <a:srgbClr val="55143B"/>
    <a:srgbClr val="3689BC"/>
    <a:srgbClr val="0A143A"/>
    <a:srgbClr val="C745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0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93EB0C-C87C-475F-B8F8-469DF3A467E8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50B64C-32D5-47F6-A0E3-D89C1F949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776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更多模板请关注：https://haosc.taobao.com</a:t>
            </a:r>
          </a:p>
        </p:txBody>
      </p:sp>
    </p:spTree>
    <p:extLst>
      <p:ext uri="{BB962C8B-B14F-4D97-AF65-F5344CB8AC3E}">
        <p14:creationId xmlns:p14="http://schemas.microsoft.com/office/powerpoint/2010/main" val="39920886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A86855-8D0F-4FB8-8AB6-33D9A113F64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46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61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4B4767-23C8-455B-A219-511EDE072F8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211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90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62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495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99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60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90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A143A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3682" y="204487"/>
            <a:ext cx="10515600" cy="573989"/>
          </a:xfrm>
        </p:spPr>
        <p:txBody>
          <a:bodyPr>
            <a:normAutofit/>
          </a:bodyPr>
          <a:lstStyle>
            <a:lvl1pPr algn="r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778476"/>
            <a:ext cx="12192000" cy="6079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id"/><Relationship Id="rId1" Type="http://schemas.microsoft.com/office/2007/relationships/media" Target="../media/media1.mid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五边形 2"/>
          <p:cNvSpPr/>
          <p:nvPr/>
        </p:nvSpPr>
        <p:spPr>
          <a:xfrm flipH="1">
            <a:off x="5041354" y="1977080"/>
            <a:ext cx="7247334" cy="2365442"/>
          </a:xfrm>
          <a:prstGeom prst="homePlate">
            <a:avLst/>
          </a:prstGeom>
          <a:solidFill>
            <a:srgbClr val="0A143A">
              <a:alpha val="76000"/>
            </a:srgb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30737" y="2686339"/>
            <a:ext cx="2125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4400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/>
                </a:solidFill>
                <a:latin typeface="+mj-ea"/>
                <a:ea typeface="+mj-ea"/>
              </a:rPr>
              <a:t>MNIST</a:t>
            </a:r>
            <a:endParaRPr lang="zh-CN" altLang="en-US" sz="4400" b="1" dirty="0">
              <a:ln w="17780" cmpd="sng">
                <a:noFill/>
                <a:prstDash val="solid"/>
                <a:miter lim="800000"/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 Box 198"/>
          <p:cNvSpPr txBox="1">
            <a:spLocks noChangeArrowheads="1"/>
          </p:cNvSpPr>
          <p:nvPr/>
        </p:nvSpPr>
        <p:spPr bwMode="ltGray">
          <a:xfrm>
            <a:off x="7968209" y="2182282"/>
            <a:ext cx="3888432" cy="57490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81667" tIns="40833" rIns="81667" bIns="40833">
            <a:spAutoFit/>
          </a:bodyPr>
          <a:lstStyle>
            <a:lvl1pPr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08305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15975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25550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33855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910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482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054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626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71500" indent="-571500" algn="r">
              <a:buFont typeface="Wingdings" panose="05000000000000000000" pitchFamily="2" charset="2"/>
              <a:buChar char="u"/>
            </a:pPr>
            <a:r>
              <a:rPr lang="ko-KR" altLang="en-US" sz="3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인공 지능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84032" y="3454326"/>
            <a:ext cx="5472608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zh-CN" sz="11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14110088 </a:t>
            </a:r>
            <a:r>
              <a:rPr lang="ko-KR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정건우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canon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609600" y="5232400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8" dur="120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2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3" grpId="0" animBg="1"/>
      <p:bldP spid="4" grpId="0"/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 </a:t>
            </a:r>
            <a:r>
              <a:rPr lang="ko-KR" altLang="en-US" dirty="0" smtClean="0"/>
              <a:t>설명 </a:t>
            </a:r>
            <a:r>
              <a:rPr lang="en-US" altLang="ko-KR" dirty="0" smtClean="0"/>
              <a:t>( </a:t>
            </a:r>
            <a:r>
              <a:rPr lang="ko-KR" altLang="en-US" dirty="0" smtClean="0"/>
              <a:t>데이터 학습 횟수 </a:t>
            </a:r>
            <a:r>
              <a:rPr lang="en-US" altLang="ko-KR" dirty="0" smtClean="0"/>
              <a:t>)</a:t>
            </a:r>
            <a:endParaRPr lang="zh-CN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140" y="1532534"/>
            <a:ext cx="7858125" cy="47577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76518" y="24075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93%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76519" y="28977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89%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77058" y="36518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73%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476517" y="20381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96%</a:t>
            </a:r>
          </a:p>
        </p:txBody>
      </p:sp>
    </p:spTree>
    <p:extLst>
      <p:ext uri="{BB962C8B-B14F-4D97-AF65-F5344CB8AC3E}">
        <p14:creationId xmlns:p14="http://schemas.microsoft.com/office/powerpoint/2010/main" val="403624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시 연</a:t>
            </a:r>
            <a:endParaRPr lang="zh-CN" altLang="en-US" dirty="0"/>
          </a:p>
        </p:txBody>
      </p:sp>
      <p:sp>
        <p:nvSpPr>
          <p:cNvPr id="33" name="五边形 2"/>
          <p:cNvSpPr/>
          <p:nvPr/>
        </p:nvSpPr>
        <p:spPr>
          <a:xfrm flipH="1">
            <a:off x="4944666" y="2546423"/>
            <a:ext cx="7247334" cy="2365442"/>
          </a:xfrm>
          <a:prstGeom prst="homePlate">
            <a:avLst/>
          </a:prstGeom>
          <a:solidFill>
            <a:srgbClr val="0A143A">
              <a:alpha val="76000"/>
            </a:srgb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600" dirty="0" smtClean="0">
                <a:solidFill>
                  <a:schemeClr val="bg1"/>
                </a:solidFill>
              </a:rPr>
              <a:t>시  연</a:t>
            </a:r>
            <a:endParaRPr lang="zh-CN" altLang="en-US" sz="9600" dirty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五边形 2"/>
          <p:cNvSpPr/>
          <p:nvPr/>
        </p:nvSpPr>
        <p:spPr>
          <a:xfrm flipH="1">
            <a:off x="5041354" y="1977080"/>
            <a:ext cx="7247334" cy="2365442"/>
          </a:xfrm>
          <a:prstGeom prst="homePlate">
            <a:avLst/>
          </a:prstGeom>
          <a:solidFill>
            <a:srgbClr val="0A143A">
              <a:alpha val="76000"/>
            </a:srgb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50689" y="2686339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4400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/>
                </a:solidFill>
                <a:latin typeface="+mj-ea"/>
                <a:ea typeface="+mj-ea"/>
              </a:rPr>
              <a:t>감사합니다</a:t>
            </a:r>
            <a:endParaRPr lang="zh-CN" altLang="en-US" sz="4400" b="1" dirty="0">
              <a:ln w="17780" cmpd="sng">
                <a:noFill/>
                <a:prstDash val="solid"/>
                <a:miter lim="800000"/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 Box 198"/>
          <p:cNvSpPr txBox="1">
            <a:spLocks noChangeArrowheads="1"/>
          </p:cNvSpPr>
          <p:nvPr/>
        </p:nvSpPr>
        <p:spPr bwMode="ltGray">
          <a:xfrm>
            <a:off x="7968209" y="2182282"/>
            <a:ext cx="3888432" cy="57490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81667" tIns="40833" rIns="81667" bIns="40833">
            <a:spAutoFit/>
          </a:bodyPr>
          <a:lstStyle>
            <a:lvl1pPr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08305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15975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25550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33855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910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482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054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626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71500" indent="-571500" algn="r">
              <a:buFont typeface="Wingdings" panose="05000000000000000000" pitchFamily="2" charset="2"/>
              <a:buChar char="u"/>
            </a:pP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MNIST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84032" y="3454326"/>
            <a:ext cx="5472608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발표 마치겠습니다</a:t>
            </a:r>
            <a:r>
              <a:rPr lang="en-US" altLang="ko-KR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algn="r"/>
            <a:endParaRPr lang="en-US" altLang="zh-CN" sz="1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14110088 </a:t>
            </a:r>
            <a:r>
              <a:rPr lang="ko-KR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정건우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51622" y="0"/>
            <a:ext cx="6940378" cy="6858000"/>
          </a:xfrm>
          <a:prstGeom prst="rect">
            <a:avLst/>
          </a:prstGeom>
          <a:gradFill flip="none" rotWithShape="1">
            <a:gsLst>
              <a:gs pos="0">
                <a:srgbClr val="0A143A">
                  <a:alpha val="0"/>
                </a:srgbClr>
              </a:gs>
              <a:gs pos="100000">
                <a:srgbClr val="0A143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22"/>
          <p:cNvSpPr txBox="1"/>
          <p:nvPr/>
        </p:nvSpPr>
        <p:spPr>
          <a:xfrm>
            <a:off x="6672628" y="1371676"/>
            <a:ext cx="1688283" cy="994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865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목차</a:t>
            </a:r>
            <a:endParaRPr lang="zh-CN" altLang="en-US" sz="5865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365365" y="1692798"/>
            <a:ext cx="1268296" cy="6671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735" dirty="0" smtClean="0">
                <a:solidFill>
                  <a:schemeClr val="bg1">
                    <a:alpha val="42000"/>
                  </a:schemeClr>
                </a:solidFill>
                <a:latin typeface="Impact" panose="020B0806030902050204" pitchFamily="34" charset="0"/>
              </a:rPr>
              <a:t>index</a:t>
            </a:r>
            <a:endParaRPr lang="en-US" altLang="zh-CN" sz="3735" dirty="0">
              <a:solidFill>
                <a:schemeClr val="bg1">
                  <a:alpha val="42000"/>
                </a:schemeClr>
              </a:solidFill>
              <a:latin typeface="Impact" panose="020B0806030902050204" pitchFamily="34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6460566" y="2516364"/>
            <a:ext cx="4598737" cy="0"/>
          </a:xfrm>
          <a:prstGeom prst="line">
            <a:avLst/>
          </a:prstGeom>
          <a:ln>
            <a:solidFill>
              <a:schemeClr val="bg1"/>
            </a:solidFill>
            <a:headEnd type="oval" w="sm" len="sm"/>
            <a:tailEnd type="oval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标题层"/>
          <p:cNvSpPr txBox="1"/>
          <p:nvPr/>
        </p:nvSpPr>
        <p:spPr bwMode="auto">
          <a:xfrm>
            <a:off x="7011069" y="2688007"/>
            <a:ext cx="799280" cy="666786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 defTabSz="1218565">
              <a:defRPr/>
            </a:pPr>
            <a:r>
              <a:rPr lang="en-US" altLang="zh-CN" sz="3735" kern="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zh-CN" altLang="en-US" sz="3735" kern="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7890155" y="2758593"/>
            <a:ext cx="0" cy="556457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3" name="标题层"/>
          <p:cNvSpPr txBox="1"/>
          <p:nvPr/>
        </p:nvSpPr>
        <p:spPr bwMode="auto">
          <a:xfrm>
            <a:off x="7011069" y="3397939"/>
            <a:ext cx="799280" cy="666786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 defTabSz="1218565">
              <a:defRPr/>
            </a:pPr>
            <a:r>
              <a:rPr lang="en-US" altLang="zh-CN" sz="3735" kern="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02</a:t>
            </a:r>
            <a:endParaRPr lang="zh-CN" altLang="en-US" sz="3735" kern="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7890155" y="3468525"/>
            <a:ext cx="0" cy="556457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5" name="标题层"/>
          <p:cNvSpPr txBox="1"/>
          <p:nvPr/>
        </p:nvSpPr>
        <p:spPr bwMode="auto">
          <a:xfrm>
            <a:off x="8034676" y="3498677"/>
            <a:ext cx="3360252" cy="502766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665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Overffiting</a:t>
            </a:r>
            <a:r>
              <a:rPr lang="en-US" altLang="zh-CN" sz="26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ko-KR" altLang="en-US" sz="266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극복</a:t>
            </a:r>
            <a:endParaRPr lang="zh-CN" altLang="en-US" sz="26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层"/>
          <p:cNvSpPr txBox="1"/>
          <p:nvPr/>
        </p:nvSpPr>
        <p:spPr bwMode="auto">
          <a:xfrm>
            <a:off x="7011069" y="4107871"/>
            <a:ext cx="799280" cy="666786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 defTabSz="1218565">
              <a:defRPr/>
            </a:pPr>
            <a:r>
              <a:rPr lang="en-US" altLang="zh-CN" sz="3735" kern="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03</a:t>
            </a:r>
            <a:endParaRPr lang="zh-CN" altLang="en-US" sz="3735" kern="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7890155" y="4178457"/>
            <a:ext cx="0" cy="556457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8" name="标题层"/>
          <p:cNvSpPr txBox="1"/>
          <p:nvPr/>
        </p:nvSpPr>
        <p:spPr bwMode="auto">
          <a:xfrm>
            <a:off x="8034676" y="4170751"/>
            <a:ext cx="3360252" cy="502766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6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코드 설명</a:t>
            </a:r>
            <a:endParaRPr lang="zh-CN" altLang="en-US" sz="26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标题层"/>
          <p:cNvSpPr txBox="1"/>
          <p:nvPr/>
        </p:nvSpPr>
        <p:spPr bwMode="auto">
          <a:xfrm>
            <a:off x="7011069" y="4817803"/>
            <a:ext cx="799280" cy="666786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 defTabSz="1218565">
              <a:defRPr/>
            </a:pPr>
            <a:r>
              <a:rPr lang="en-US" altLang="zh-CN" sz="3735" kern="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04</a:t>
            </a:r>
            <a:endParaRPr lang="zh-CN" altLang="en-US" sz="3735" kern="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7890155" y="4888389"/>
            <a:ext cx="0" cy="556457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1" name="标题层"/>
          <p:cNvSpPr txBox="1"/>
          <p:nvPr/>
        </p:nvSpPr>
        <p:spPr bwMode="auto">
          <a:xfrm>
            <a:off x="8034676" y="4896253"/>
            <a:ext cx="3360252" cy="502766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6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시연</a:t>
            </a:r>
            <a:endParaRPr lang="zh-CN" altLang="en-US" sz="26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标题层"/>
          <p:cNvSpPr txBox="1"/>
          <p:nvPr/>
        </p:nvSpPr>
        <p:spPr bwMode="auto">
          <a:xfrm>
            <a:off x="8034676" y="2796304"/>
            <a:ext cx="3360252" cy="50244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6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트레이닝 결과</a:t>
            </a:r>
            <a:endParaRPr lang="en-US" altLang="ko-KR" sz="2665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1" fill="hold" grpId="0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1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1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" presetClass="entr" presetSubtype="8" decel="525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4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4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24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6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7" dur="6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6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0" presetID="2" presetClass="entr" presetSubtype="2" decel="525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35" presetID="2" presetClass="entr" presetSubtype="8" decel="525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3300"/>
                                </p:stCondLst>
                                <p:childTnLst>
                                  <p:par>
                                    <p:cTn id="40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6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3" dur="6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6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46" presetID="2" presetClass="entr" presetSubtype="2" decel="525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4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4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4300"/>
                                </p:stCondLst>
                                <p:childTnLst>
                                  <p:par>
                                    <p:cTn id="51" presetID="2" presetClass="entr" presetSubtype="8" decel="525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4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4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4700"/>
                                </p:stCondLst>
                                <p:childTnLst>
                                  <p:par>
                                    <p:cTn id="56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6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9" dur="6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6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5300"/>
                                </p:stCondLst>
                                <p:childTnLst>
                                  <p:par>
                                    <p:cTn id="62" presetID="2" presetClass="entr" presetSubtype="2" decel="525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4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4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5700"/>
                                </p:stCondLst>
                                <p:childTnLst>
                                  <p:par>
                                    <p:cTn id="67" presetID="2" presetClass="entr" presetSubtype="8" decel="525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6100"/>
                                </p:stCondLst>
                                <p:childTnLst>
                                  <p:par>
                                    <p:cTn id="72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4" dur="6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5" dur="6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6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6700"/>
                                </p:stCondLst>
                                <p:childTnLst>
                                  <p:par>
                                    <p:cTn id="78" presetID="2" presetClass="entr" presetSubtype="2" decel="525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4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4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18" grpId="0"/>
          <p:bldP spid="20" grpId="0"/>
          <p:bldP spid="23" grpId="0"/>
          <p:bldP spid="25" grpId="0"/>
          <p:bldP spid="26" grpId="0"/>
          <p:bldP spid="28" grpId="0"/>
          <p:bldP spid="29" grpId="0"/>
          <p:bldP spid="31" grpId="0"/>
          <p:bldP spid="3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" presetClass="entr" presetSubtype="8" decel="525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4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4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24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6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7" dur="6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6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0" presetID="2" presetClass="entr" presetSubtype="2" decel="525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35" presetID="2" presetClass="entr" presetSubtype="8" decel="525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3300"/>
                                </p:stCondLst>
                                <p:childTnLst>
                                  <p:par>
                                    <p:cTn id="40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6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3" dur="6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6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46" presetID="2" presetClass="entr" presetSubtype="2" decel="525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4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4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4300"/>
                                </p:stCondLst>
                                <p:childTnLst>
                                  <p:par>
                                    <p:cTn id="51" presetID="2" presetClass="entr" presetSubtype="8" decel="525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4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4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4700"/>
                                </p:stCondLst>
                                <p:childTnLst>
                                  <p:par>
                                    <p:cTn id="56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6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9" dur="6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6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5300"/>
                                </p:stCondLst>
                                <p:childTnLst>
                                  <p:par>
                                    <p:cTn id="62" presetID="2" presetClass="entr" presetSubtype="2" decel="525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4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4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5700"/>
                                </p:stCondLst>
                                <p:childTnLst>
                                  <p:par>
                                    <p:cTn id="67" presetID="2" presetClass="entr" presetSubtype="8" decel="525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6100"/>
                                </p:stCondLst>
                                <p:childTnLst>
                                  <p:par>
                                    <p:cTn id="72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4" dur="6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5" dur="6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6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6700"/>
                                </p:stCondLst>
                                <p:childTnLst>
                                  <p:par>
                                    <p:cTn id="78" presetID="2" presetClass="entr" presetSubtype="2" decel="525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4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4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18" grpId="0"/>
          <p:bldP spid="20" grpId="0"/>
          <p:bldP spid="23" grpId="0"/>
          <p:bldP spid="25" grpId="0"/>
          <p:bldP spid="26" grpId="0"/>
          <p:bldP spid="28" grpId="0"/>
          <p:bldP spid="29" grpId="0"/>
          <p:bldP spid="31" grpId="0"/>
          <p:bldP spid="32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목표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zh-CN" altLang="en-US" dirty="0"/>
          </a:p>
        </p:txBody>
      </p:sp>
      <p:sp>
        <p:nvSpPr>
          <p:cNvPr id="5" name="五边形 2"/>
          <p:cNvSpPr/>
          <p:nvPr/>
        </p:nvSpPr>
        <p:spPr>
          <a:xfrm flipH="1">
            <a:off x="4944666" y="2546423"/>
            <a:ext cx="7247334" cy="2365442"/>
          </a:xfrm>
          <a:prstGeom prst="homePlate">
            <a:avLst/>
          </a:prstGeom>
          <a:solidFill>
            <a:srgbClr val="0A143A">
              <a:alpha val="76000"/>
            </a:srgb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solidFill>
                  <a:schemeClr val="bg1"/>
                </a:solidFill>
              </a:rPr>
              <a:t>목표 </a:t>
            </a:r>
            <a:r>
              <a:rPr lang="en-US" altLang="ko-KR" sz="4000" dirty="0" smtClean="0">
                <a:solidFill>
                  <a:schemeClr val="bg1"/>
                </a:solidFill>
              </a:rPr>
              <a:t>– MNIST </a:t>
            </a:r>
            <a:r>
              <a:rPr lang="ko-KR" altLang="en-US" sz="4000" dirty="0" smtClean="0">
                <a:solidFill>
                  <a:schemeClr val="bg1"/>
                </a:solidFill>
              </a:rPr>
              <a:t>의 트레이닝 정확도 향상 시키는 방법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200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未知"/>
          <p:cNvSpPr/>
          <p:nvPr/>
        </p:nvSpPr>
        <p:spPr bwMode="auto">
          <a:xfrm>
            <a:off x="3824774" y="3400245"/>
            <a:ext cx="1304755" cy="638175"/>
          </a:xfrm>
          <a:custGeom>
            <a:avLst/>
            <a:gdLst>
              <a:gd name="T0" fmla="*/ 1281113 w 822"/>
              <a:gd name="T1" fmla="*/ 0 h 402"/>
              <a:gd name="T2" fmla="*/ 0 w 822"/>
              <a:gd name="T3" fmla="*/ 447675 h 402"/>
              <a:gd name="T4" fmla="*/ 1304925 w 822"/>
              <a:gd name="T5" fmla="*/ 638175 h 402"/>
              <a:gd name="T6" fmla="*/ 1281113 w 822"/>
              <a:gd name="T7" fmla="*/ 0 h 40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22" h="402">
                <a:moveTo>
                  <a:pt x="807" y="0"/>
                </a:moveTo>
                <a:lnTo>
                  <a:pt x="0" y="282"/>
                </a:lnTo>
                <a:lnTo>
                  <a:pt x="822" y="402"/>
                </a:lnTo>
                <a:lnTo>
                  <a:pt x="807" y="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23997"/>
                </a:schemeClr>
              </a:gs>
              <a:gs pos="100000">
                <a:schemeClr val="bg1">
                  <a:alpha val="1999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未知"/>
          <p:cNvSpPr/>
          <p:nvPr/>
        </p:nvSpPr>
        <p:spPr bwMode="auto">
          <a:xfrm>
            <a:off x="5315243" y="2804932"/>
            <a:ext cx="1295231" cy="728663"/>
          </a:xfrm>
          <a:custGeom>
            <a:avLst/>
            <a:gdLst>
              <a:gd name="T0" fmla="*/ 1293813 w 816"/>
              <a:gd name="T1" fmla="*/ 0 h 459"/>
              <a:gd name="T2" fmla="*/ 0 w 816"/>
              <a:gd name="T3" fmla="*/ 533400 h 459"/>
              <a:gd name="T4" fmla="*/ 1295400 w 816"/>
              <a:gd name="T5" fmla="*/ 728663 h 459"/>
              <a:gd name="T6" fmla="*/ 1293813 w 816"/>
              <a:gd name="T7" fmla="*/ 0 h 45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16" h="459">
                <a:moveTo>
                  <a:pt x="815" y="0"/>
                </a:moveTo>
                <a:lnTo>
                  <a:pt x="0" y="336"/>
                </a:lnTo>
                <a:lnTo>
                  <a:pt x="816" y="459"/>
                </a:lnTo>
                <a:lnTo>
                  <a:pt x="815" y="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23997"/>
                </a:schemeClr>
              </a:gs>
              <a:gs pos="100000">
                <a:schemeClr val="bg1">
                  <a:alpha val="1999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未知"/>
          <p:cNvSpPr/>
          <p:nvPr/>
        </p:nvSpPr>
        <p:spPr bwMode="auto">
          <a:xfrm>
            <a:off x="6777139" y="2262007"/>
            <a:ext cx="1314279" cy="733425"/>
          </a:xfrm>
          <a:custGeom>
            <a:avLst/>
            <a:gdLst>
              <a:gd name="T0" fmla="*/ 1298575 w 828"/>
              <a:gd name="T1" fmla="*/ 0 h 462"/>
              <a:gd name="T2" fmla="*/ 0 w 828"/>
              <a:gd name="T3" fmla="*/ 523875 h 462"/>
              <a:gd name="T4" fmla="*/ 1314450 w 828"/>
              <a:gd name="T5" fmla="*/ 733425 h 462"/>
              <a:gd name="T6" fmla="*/ 1298575 w 828"/>
              <a:gd name="T7" fmla="*/ 0 h 46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28" h="462">
                <a:moveTo>
                  <a:pt x="818" y="0"/>
                </a:moveTo>
                <a:lnTo>
                  <a:pt x="0" y="330"/>
                </a:lnTo>
                <a:lnTo>
                  <a:pt x="828" y="462"/>
                </a:lnTo>
                <a:lnTo>
                  <a:pt x="818" y="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23997"/>
                </a:schemeClr>
              </a:gs>
              <a:gs pos="100000">
                <a:schemeClr val="bg1">
                  <a:alpha val="1999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未知"/>
          <p:cNvSpPr/>
          <p:nvPr/>
        </p:nvSpPr>
        <p:spPr bwMode="auto">
          <a:xfrm>
            <a:off x="8291418" y="1642880"/>
            <a:ext cx="1323803" cy="762000"/>
          </a:xfrm>
          <a:custGeom>
            <a:avLst/>
            <a:gdLst>
              <a:gd name="T0" fmla="*/ 1323975 w 834"/>
              <a:gd name="T1" fmla="*/ 0 h 480"/>
              <a:gd name="T2" fmla="*/ 0 w 834"/>
              <a:gd name="T3" fmla="*/ 566738 h 480"/>
              <a:gd name="T4" fmla="*/ 1323975 w 834"/>
              <a:gd name="T5" fmla="*/ 762000 h 480"/>
              <a:gd name="T6" fmla="*/ 1323975 w 834"/>
              <a:gd name="T7" fmla="*/ 0 h 4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34" h="480">
                <a:moveTo>
                  <a:pt x="834" y="0"/>
                </a:moveTo>
                <a:lnTo>
                  <a:pt x="0" y="357"/>
                </a:lnTo>
                <a:lnTo>
                  <a:pt x="834" y="480"/>
                </a:lnTo>
                <a:lnTo>
                  <a:pt x="834" y="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23997"/>
                </a:schemeClr>
              </a:gs>
              <a:gs pos="100000">
                <a:schemeClr val="bg1">
                  <a:alpha val="1999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0" name="Group 31"/>
          <p:cNvGrpSpPr/>
          <p:nvPr/>
        </p:nvGrpSpPr>
        <p:grpSpPr bwMode="auto">
          <a:xfrm>
            <a:off x="3812075" y="3400244"/>
            <a:ext cx="1331740" cy="1108075"/>
            <a:chOff x="1498" y="2667"/>
            <a:chExt cx="839" cy="698"/>
          </a:xfrm>
        </p:grpSpPr>
        <p:sp>
          <p:nvSpPr>
            <p:cNvPr id="21" name="未知"/>
            <p:cNvSpPr/>
            <p:nvPr/>
          </p:nvSpPr>
          <p:spPr bwMode="auto">
            <a:xfrm>
              <a:off x="1498" y="2667"/>
              <a:ext cx="839" cy="589"/>
            </a:xfrm>
            <a:custGeom>
              <a:avLst/>
              <a:gdLst>
                <a:gd name="T0" fmla="*/ 0 w 963"/>
                <a:gd name="T1" fmla="*/ 280 h 691"/>
                <a:gd name="T2" fmla="*/ 822 w 963"/>
                <a:gd name="T3" fmla="*/ 0 h 691"/>
                <a:gd name="T4" fmla="*/ 839 w 963"/>
                <a:gd name="T5" fmla="*/ 589 h 691"/>
                <a:gd name="T6" fmla="*/ 3 w 963"/>
                <a:gd name="T7" fmla="*/ 589 h 691"/>
                <a:gd name="T8" fmla="*/ 0 w 963"/>
                <a:gd name="T9" fmla="*/ 280 h 6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63" h="691">
                  <a:moveTo>
                    <a:pt x="0" y="328"/>
                  </a:moveTo>
                  <a:lnTo>
                    <a:pt x="944" y="0"/>
                  </a:lnTo>
                  <a:lnTo>
                    <a:pt x="963" y="691"/>
                  </a:lnTo>
                  <a:lnTo>
                    <a:pt x="3" y="691"/>
                  </a:lnTo>
                  <a:lnTo>
                    <a:pt x="0" y="328"/>
                  </a:lnTo>
                  <a:close/>
                </a:path>
              </a:pathLst>
            </a:custGeom>
            <a:solidFill>
              <a:schemeClr val="accent4"/>
            </a:solidFill>
            <a:ln w="28575" cmpd="sng">
              <a:solidFill>
                <a:srgbClr val="C0C0C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17"/>
            <p:cNvSpPr txBox="1">
              <a:spLocks noChangeArrowheads="1"/>
            </p:cNvSpPr>
            <p:nvPr/>
          </p:nvSpPr>
          <p:spPr bwMode="auto">
            <a:xfrm>
              <a:off x="2007" y="2923"/>
              <a:ext cx="31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4000">
                  <a:solidFill>
                    <a:schemeClr val="bg1"/>
                  </a:solidFill>
                  <a:ea typeface="黑体" panose="02010609060101010101" pitchFamily="49" charset="-122"/>
                </a:rPr>
                <a:t>1</a:t>
              </a:r>
            </a:p>
          </p:txBody>
        </p:sp>
      </p:grpSp>
      <p:grpSp>
        <p:nvGrpSpPr>
          <p:cNvPr id="23" name="Group 32"/>
          <p:cNvGrpSpPr/>
          <p:nvPr/>
        </p:nvGrpSpPr>
        <p:grpSpPr bwMode="auto">
          <a:xfrm>
            <a:off x="5299370" y="2798580"/>
            <a:ext cx="1326977" cy="1709738"/>
            <a:chOff x="2435" y="2288"/>
            <a:chExt cx="836" cy="1077"/>
          </a:xfrm>
        </p:grpSpPr>
        <p:sp>
          <p:nvSpPr>
            <p:cNvPr id="24" name="未知"/>
            <p:cNvSpPr/>
            <p:nvPr/>
          </p:nvSpPr>
          <p:spPr bwMode="auto">
            <a:xfrm>
              <a:off x="2435" y="2288"/>
              <a:ext cx="836" cy="968"/>
            </a:xfrm>
            <a:custGeom>
              <a:avLst/>
              <a:gdLst>
                <a:gd name="T0" fmla="*/ 0 w 960"/>
                <a:gd name="T1" fmla="*/ 340 h 1110"/>
                <a:gd name="T2" fmla="*/ 829 w 960"/>
                <a:gd name="T3" fmla="*/ 0 h 1110"/>
                <a:gd name="T4" fmla="*/ 836 w 960"/>
                <a:gd name="T5" fmla="*/ 968 h 1110"/>
                <a:gd name="T6" fmla="*/ 0 w 960"/>
                <a:gd name="T7" fmla="*/ 968 h 1110"/>
                <a:gd name="T8" fmla="*/ 0 w 960"/>
                <a:gd name="T9" fmla="*/ 340 h 11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60" h="1110">
                  <a:moveTo>
                    <a:pt x="0" y="390"/>
                  </a:moveTo>
                  <a:lnTo>
                    <a:pt x="952" y="0"/>
                  </a:lnTo>
                  <a:lnTo>
                    <a:pt x="960" y="1110"/>
                  </a:lnTo>
                  <a:lnTo>
                    <a:pt x="0" y="1110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chemeClr val="accent3"/>
            </a:solidFill>
            <a:ln w="28575" cmpd="sng">
              <a:solidFill>
                <a:srgbClr val="C0C0C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Text Box 18"/>
            <p:cNvSpPr txBox="1">
              <a:spLocks noChangeArrowheads="1"/>
            </p:cNvSpPr>
            <p:nvPr/>
          </p:nvSpPr>
          <p:spPr bwMode="auto">
            <a:xfrm>
              <a:off x="2949" y="2923"/>
              <a:ext cx="31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4000">
                  <a:solidFill>
                    <a:schemeClr val="bg1"/>
                  </a:solidFill>
                  <a:ea typeface="黑体" panose="02010609060101010101" pitchFamily="49" charset="-122"/>
                </a:rPr>
                <a:t>2</a:t>
              </a:r>
            </a:p>
          </p:txBody>
        </p:sp>
      </p:grpSp>
      <p:grpSp>
        <p:nvGrpSpPr>
          <p:cNvPr id="26" name="Group 33"/>
          <p:cNvGrpSpPr/>
          <p:nvPr/>
        </p:nvGrpSpPr>
        <p:grpSpPr bwMode="auto">
          <a:xfrm>
            <a:off x="6773965" y="2249307"/>
            <a:ext cx="1336501" cy="2259013"/>
            <a:chOff x="3364" y="1942"/>
            <a:chExt cx="842" cy="1423"/>
          </a:xfrm>
        </p:grpSpPr>
        <p:sp>
          <p:nvSpPr>
            <p:cNvPr id="27" name="未知"/>
            <p:cNvSpPr/>
            <p:nvPr/>
          </p:nvSpPr>
          <p:spPr bwMode="auto">
            <a:xfrm>
              <a:off x="3364" y="1942"/>
              <a:ext cx="842" cy="1314"/>
            </a:xfrm>
            <a:custGeom>
              <a:avLst/>
              <a:gdLst>
                <a:gd name="T0" fmla="*/ 0 w 967"/>
                <a:gd name="T1" fmla="*/ 332 h 1507"/>
                <a:gd name="T2" fmla="*/ 826 w 967"/>
                <a:gd name="T3" fmla="*/ 0 h 1507"/>
                <a:gd name="T4" fmla="*/ 842 w 967"/>
                <a:gd name="T5" fmla="*/ 1314 h 1507"/>
                <a:gd name="T6" fmla="*/ 6 w 967"/>
                <a:gd name="T7" fmla="*/ 1314 h 1507"/>
                <a:gd name="T8" fmla="*/ 0 w 967"/>
                <a:gd name="T9" fmla="*/ 332 h 15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67" h="1507">
                  <a:moveTo>
                    <a:pt x="0" y="381"/>
                  </a:moveTo>
                  <a:lnTo>
                    <a:pt x="949" y="0"/>
                  </a:lnTo>
                  <a:lnTo>
                    <a:pt x="967" y="1507"/>
                  </a:lnTo>
                  <a:lnTo>
                    <a:pt x="7" y="1507"/>
                  </a:lnTo>
                  <a:lnTo>
                    <a:pt x="0" y="381"/>
                  </a:lnTo>
                  <a:close/>
                </a:path>
              </a:pathLst>
            </a:custGeom>
            <a:solidFill>
              <a:schemeClr val="accent2"/>
            </a:solidFill>
            <a:ln w="28575" cmpd="sng">
              <a:solidFill>
                <a:srgbClr val="C0C0C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Text Box 19"/>
            <p:cNvSpPr txBox="1">
              <a:spLocks noChangeArrowheads="1"/>
            </p:cNvSpPr>
            <p:nvPr/>
          </p:nvSpPr>
          <p:spPr bwMode="auto">
            <a:xfrm>
              <a:off x="3873" y="2923"/>
              <a:ext cx="31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4000">
                  <a:solidFill>
                    <a:schemeClr val="bg1"/>
                  </a:solidFill>
                  <a:ea typeface="黑体" panose="02010609060101010101" pitchFamily="49" charset="-122"/>
                </a:rPr>
                <a:t>3</a:t>
              </a:r>
            </a:p>
          </p:txBody>
        </p:sp>
      </p:grpSp>
      <p:grpSp>
        <p:nvGrpSpPr>
          <p:cNvPr id="29" name="Group 34"/>
          <p:cNvGrpSpPr/>
          <p:nvPr/>
        </p:nvGrpSpPr>
        <p:grpSpPr bwMode="auto">
          <a:xfrm>
            <a:off x="8264434" y="1634945"/>
            <a:ext cx="1358723" cy="2873375"/>
            <a:chOff x="4303" y="1555"/>
            <a:chExt cx="856" cy="1810"/>
          </a:xfrm>
        </p:grpSpPr>
        <p:sp>
          <p:nvSpPr>
            <p:cNvPr id="30" name="未知"/>
            <p:cNvSpPr/>
            <p:nvPr/>
          </p:nvSpPr>
          <p:spPr bwMode="auto">
            <a:xfrm>
              <a:off x="4303" y="1555"/>
              <a:ext cx="856" cy="1702"/>
            </a:xfrm>
            <a:custGeom>
              <a:avLst/>
              <a:gdLst>
                <a:gd name="T0" fmla="*/ 0 w 982"/>
                <a:gd name="T1" fmla="*/ 368 h 1953"/>
                <a:gd name="T2" fmla="*/ 856 w 982"/>
                <a:gd name="T3" fmla="*/ 0 h 1953"/>
                <a:gd name="T4" fmla="*/ 853 w 982"/>
                <a:gd name="T5" fmla="*/ 1702 h 1953"/>
                <a:gd name="T6" fmla="*/ 16 w 982"/>
                <a:gd name="T7" fmla="*/ 1702 h 1953"/>
                <a:gd name="T8" fmla="*/ 0 w 982"/>
                <a:gd name="T9" fmla="*/ 368 h 19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82" h="1953">
                  <a:moveTo>
                    <a:pt x="0" y="422"/>
                  </a:moveTo>
                  <a:lnTo>
                    <a:pt x="982" y="0"/>
                  </a:lnTo>
                  <a:lnTo>
                    <a:pt x="978" y="1953"/>
                  </a:lnTo>
                  <a:lnTo>
                    <a:pt x="18" y="1953"/>
                  </a:lnTo>
                  <a:lnTo>
                    <a:pt x="0" y="422"/>
                  </a:lnTo>
                  <a:close/>
                </a:path>
              </a:pathLst>
            </a:custGeom>
            <a:solidFill>
              <a:schemeClr val="accent1"/>
            </a:solidFill>
            <a:ln w="28575" cmpd="sng">
              <a:solidFill>
                <a:srgbClr val="C0C0C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Text Box 20"/>
            <p:cNvSpPr txBox="1">
              <a:spLocks noChangeArrowheads="1"/>
            </p:cNvSpPr>
            <p:nvPr/>
          </p:nvSpPr>
          <p:spPr bwMode="auto">
            <a:xfrm>
              <a:off x="4833" y="2923"/>
              <a:ext cx="31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4000">
                  <a:solidFill>
                    <a:schemeClr val="bg1"/>
                  </a:solidFill>
                  <a:ea typeface="黑体" panose="02010609060101010101" pitchFamily="49" charset="-122"/>
                </a:rPr>
                <a:t>4</a:t>
              </a:r>
            </a:p>
          </p:txBody>
        </p:sp>
      </p:grpSp>
      <p:sp>
        <p:nvSpPr>
          <p:cNvPr id="32" name="Line 21"/>
          <p:cNvSpPr>
            <a:spLocks noChangeShapeType="1"/>
          </p:cNvSpPr>
          <p:nvPr/>
        </p:nvSpPr>
        <p:spPr bwMode="auto">
          <a:xfrm flipH="1">
            <a:off x="2039070" y="3671705"/>
            <a:ext cx="2828557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Rectangle 22"/>
          <p:cNvSpPr>
            <a:spLocks noChangeArrowheads="1"/>
          </p:cNvSpPr>
          <p:nvPr/>
        </p:nvSpPr>
        <p:spPr bwMode="auto">
          <a:xfrm>
            <a:off x="1950181" y="3341507"/>
            <a:ext cx="3207921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73% </a:t>
            </a:r>
            <a:r>
              <a:rPr lang="ko-KR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레이어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 </a:t>
            </a:r>
            <a:r>
              <a:rPr lang="ko-KR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한층에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 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Xsigmoiud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이용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34" name="Line 23"/>
          <p:cNvSpPr>
            <a:spLocks noChangeShapeType="1"/>
          </p:cNvSpPr>
          <p:nvPr/>
        </p:nvSpPr>
        <p:spPr bwMode="auto">
          <a:xfrm flipH="1">
            <a:off x="2039069" y="3057343"/>
            <a:ext cx="4352358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Rectangle 24"/>
          <p:cNvSpPr>
            <a:spLocks noChangeArrowheads="1"/>
          </p:cNvSpPr>
          <p:nvPr/>
        </p:nvSpPr>
        <p:spPr bwMode="auto">
          <a:xfrm>
            <a:off x="1950181" y="2727145"/>
            <a:ext cx="3130142" cy="326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89% </a:t>
            </a:r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Relu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이용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36" name="Line 25"/>
          <p:cNvSpPr>
            <a:spLocks noChangeShapeType="1"/>
          </p:cNvSpPr>
          <p:nvPr/>
        </p:nvSpPr>
        <p:spPr bwMode="auto">
          <a:xfrm flipH="1">
            <a:off x="2039069" y="2476318"/>
            <a:ext cx="5846001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Rectangle 26"/>
          <p:cNvSpPr>
            <a:spLocks noChangeArrowheads="1"/>
          </p:cNvSpPr>
          <p:nvPr/>
        </p:nvSpPr>
        <p:spPr bwMode="auto">
          <a:xfrm>
            <a:off x="1950181" y="2146120"/>
            <a:ext cx="2709509" cy="35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93% </a:t>
            </a:r>
            <a:r>
              <a:rPr lang="ko-KR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학습률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 조정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38" name="Line 27"/>
          <p:cNvSpPr>
            <a:spLocks noChangeShapeType="1"/>
          </p:cNvSpPr>
          <p:nvPr/>
        </p:nvSpPr>
        <p:spPr bwMode="auto">
          <a:xfrm flipH="1">
            <a:off x="2039069" y="1925455"/>
            <a:ext cx="7369803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Rectangle 28"/>
          <p:cNvSpPr>
            <a:spLocks noChangeArrowheads="1"/>
          </p:cNvSpPr>
          <p:nvPr/>
        </p:nvSpPr>
        <p:spPr bwMode="auto">
          <a:xfrm>
            <a:off x="1950181" y="1285401"/>
            <a:ext cx="3365062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96%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입력 </a:t>
            </a:r>
            <a:r>
              <a:rPr lang="ko-KR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노드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 개수 늘리고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Dropout, </a:t>
            </a:r>
            <a:r>
              <a:rPr lang="ko-KR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학습률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 조정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039070" y="4864434"/>
            <a:ext cx="82361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MNIST 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를 공부하면서 트레이닝 결과를 높이기 위한</a:t>
            </a: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여러가지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기법을 찾아보며 사용하였습니다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가장 큰 효과를 보였던 변경은 </a:t>
            </a: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Sigmoid 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함수를 </a:t>
            </a:r>
            <a:r>
              <a:rPr lang="en-US" altLang="ko-KR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Relu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함수로 </a:t>
            </a:r>
            <a:r>
              <a:rPr lang="ko-KR" alt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변경했을때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입니다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( 73% =&gt; 89% ) </a:t>
            </a: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983433" y="4562760"/>
            <a:ext cx="1026361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트레이닝 결과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500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00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34" grpId="0" animBg="1"/>
      <p:bldP spid="35" grpId="0"/>
      <p:bldP spid="36" grpId="0" animBg="1"/>
      <p:bldP spid="37" grpId="0"/>
      <p:bldP spid="38" grpId="0" animBg="1"/>
      <p:bldP spid="39" grpId="0"/>
      <p:bldP spid="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5"/>
          <p:cNvSpPr/>
          <p:nvPr/>
        </p:nvSpPr>
        <p:spPr bwMode="auto">
          <a:xfrm>
            <a:off x="4607826" y="4633809"/>
            <a:ext cx="3264230" cy="569236"/>
          </a:xfrm>
          <a:custGeom>
            <a:avLst/>
            <a:gdLst/>
            <a:ahLst/>
            <a:cxnLst/>
            <a:rect l="l" t="t" r="r" b="b"/>
            <a:pathLst>
              <a:path w="3265930" h="569236">
                <a:moveTo>
                  <a:pt x="0" y="0"/>
                </a:moveTo>
                <a:lnTo>
                  <a:pt x="2981312" y="0"/>
                </a:lnTo>
                <a:cubicBezTo>
                  <a:pt x="3138502" y="0"/>
                  <a:pt x="3265930" y="127428"/>
                  <a:pt x="3265930" y="284618"/>
                </a:cubicBezTo>
                <a:cubicBezTo>
                  <a:pt x="3265930" y="441808"/>
                  <a:pt x="3138502" y="569236"/>
                  <a:pt x="2981312" y="569236"/>
                </a:cubicBezTo>
                <a:lnTo>
                  <a:pt x="0" y="569236"/>
                </a:lnTo>
                <a:close/>
              </a:path>
            </a:pathLst>
          </a:cu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4607826" y="2146505"/>
            <a:ext cx="3264230" cy="569236"/>
          </a:xfrm>
          <a:custGeom>
            <a:avLst/>
            <a:gdLst/>
            <a:ahLst/>
            <a:cxnLst/>
            <a:rect l="l" t="t" r="r" b="b"/>
            <a:pathLst>
              <a:path w="3265930" h="569236">
                <a:moveTo>
                  <a:pt x="0" y="0"/>
                </a:moveTo>
                <a:lnTo>
                  <a:pt x="2981312" y="0"/>
                </a:lnTo>
                <a:cubicBezTo>
                  <a:pt x="3138502" y="0"/>
                  <a:pt x="3265930" y="127428"/>
                  <a:pt x="3265930" y="284618"/>
                </a:cubicBezTo>
                <a:cubicBezTo>
                  <a:pt x="3265930" y="441808"/>
                  <a:pt x="3138502" y="569236"/>
                  <a:pt x="2981312" y="569236"/>
                </a:cubicBezTo>
                <a:lnTo>
                  <a:pt x="0" y="569236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50442" y="2231068"/>
            <a:ext cx="12197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+mj-ea"/>
                <a:ea typeface="+mj-ea"/>
              </a:rPr>
              <a:t>Dropout</a:t>
            </a:r>
            <a:endParaRPr lang="zh-CN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空心弧 7"/>
          <p:cNvSpPr/>
          <p:nvPr/>
        </p:nvSpPr>
        <p:spPr bwMode="auto">
          <a:xfrm flipV="1">
            <a:off x="2209594" y="1700810"/>
            <a:ext cx="1459871" cy="1460631"/>
          </a:xfrm>
          <a:prstGeom prst="blockArc">
            <a:avLst>
              <a:gd name="adj1" fmla="val 5423681"/>
              <a:gd name="adj2" fmla="val 20860726"/>
              <a:gd name="adj3" fmla="val 17514"/>
            </a:avLst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空心弧 9"/>
          <p:cNvSpPr/>
          <p:nvPr/>
        </p:nvSpPr>
        <p:spPr bwMode="auto">
          <a:xfrm rot="10800000" flipV="1">
            <a:off x="3381241" y="1961482"/>
            <a:ext cx="1459871" cy="1460631"/>
          </a:xfrm>
          <a:prstGeom prst="blockArc">
            <a:avLst>
              <a:gd name="adj1" fmla="val 5423681"/>
              <a:gd name="adj2" fmla="val 20860726"/>
              <a:gd name="adj3" fmla="val 17514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空心弧 10"/>
          <p:cNvSpPr/>
          <p:nvPr/>
        </p:nvSpPr>
        <p:spPr bwMode="auto">
          <a:xfrm rot="4631022" flipV="1">
            <a:off x="3414690" y="3173235"/>
            <a:ext cx="1460631" cy="1459871"/>
          </a:xfrm>
          <a:prstGeom prst="blockArc">
            <a:avLst>
              <a:gd name="adj1" fmla="val 10168821"/>
              <a:gd name="adj2" fmla="val 20860726"/>
              <a:gd name="adj3" fmla="val 17514"/>
            </a:avLst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空心弧 11"/>
          <p:cNvSpPr/>
          <p:nvPr/>
        </p:nvSpPr>
        <p:spPr bwMode="auto">
          <a:xfrm>
            <a:off x="2230927" y="4633811"/>
            <a:ext cx="1459871" cy="1460631"/>
          </a:xfrm>
          <a:prstGeom prst="blockArc">
            <a:avLst>
              <a:gd name="adj1" fmla="val 5423681"/>
              <a:gd name="adj2" fmla="val 20860726"/>
              <a:gd name="adj3" fmla="val 17514"/>
            </a:avLst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空心弧 12"/>
          <p:cNvSpPr/>
          <p:nvPr/>
        </p:nvSpPr>
        <p:spPr bwMode="auto">
          <a:xfrm rot="10800000">
            <a:off x="3402574" y="4373139"/>
            <a:ext cx="1459871" cy="1460631"/>
          </a:xfrm>
          <a:prstGeom prst="blockArc">
            <a:avLst>
              <a:gd name="adj1" fmla="val 5423681"/>
              <a:gd name="adj2" fmla="val 20860726"/>
              <a:gd name="adj3" fmla="val 17514"/>
            </a:avLst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73598" y="2346611"/>
            <a:ext cx="5706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A</a:t>
            </a:r>
            <a:endParaRPr lang="zh-CN" altLang="en-US" sz="40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73598" y="4762265"/>
            <a:ext cx="5354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B</a:t>
            </a:r>
            <a:endParaRPr lang="zh-CN" altLang="en-US" sz="40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18673" y="2882246"/>
            <a:ext cx="51796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입력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layer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나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hidden layer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의 일부 뉴런을 생략하고 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sym typeface="微软雅黑" panose="020B0503020204020204" pitchFamily="34" charset="-122"/>
              </a:rPr>
              <a:t>줄어든 신경망을 통해 학습을 수행한다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sym typeface="微软雅黑" panose="020B0503020204020204" pitchFamily="34" charset="-122"/>
              </a:rPr>
              <a:t>.</a:t>
            </a:r>
            <a:endParaRPr lang="zh-CN" altLang="en-US" sz="14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18673" y="5180756"/>
            <a:ext cx="51796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상수를 통해 중요도를 설정할 수 있음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 </a:t>
            </a:r>
            <a:endParaRPr lang="zh-CN" altLang="en-US" sz="14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50442" y="4728608"/>
            <a:ext cx="19434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+mj-ea"/>
                <a:ea typeface="+mj-ea"/>
              </a:rPr>
              <a:t>Regularization</a:t>
            </a:r>
            <a:endParaRPr lang="zh-CN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Overfitting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3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98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480"/>
                            </p:stCondLst>
                            <p:childTnLst>
                              <p:par>
                                <p:cTn id="4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98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480"/>
                            </p:stCondLst>
                            <p:childTnLst>
                              <p:par>
                                <p:cTn id="5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3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17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Sigmoid </a:t>
            </a:r>
            <a:r>
              <a:rPr lang="ko-KR" altLang="en-US" dirty="0" smtClean="0"/>
              <a:t>이용</a:t>
            </a:r>
            <a:r>
              <a:rPr lang="en-US" altLang="ko-KR" dirty="0" smtClean="0"/>
              <a:t>, hidden layer 1</a:t>
            </a:r>
            <a:r>
              <a:rPr lang="ko-KR" altLang="en-US" dirty="0" smtClean="0"/>
              <a:t>층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en-US" altLang="ko-KR" dirty="0" smtClean="0"/>
              <a:t>input node 500</a:t>
            </a:r>
            <a:r>
              <a:rPr lang="ko-KR" altLang="en-US" dirty="0" smtClean="0"/>
              <a:t>개</a:t>
            </a:r>
            <a:r>
              <a:rPr lang="en-US" altLang="ko-KR" dirty="0" smtClean="0"/>
              <a:t>,  learning rate 0.1</a:t>
            </a:r>
            <a:endParaRPr lang="zh-CN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140" y="1527203"/>
            <a:ext cx="7866931" cy="476306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833740" y="22514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73%</a:t>
            </a:r>
          </a:p>
        </p:txBody>
      </p:sp>
    </p:spTree>
    <p:extLst>
      <p:ext uri="{BB962C8B-B14F-4D97-AF65-F5344CB8AC3E}">
        <p14:creationId xmlns:p14="http://schemas.microsoft.com/office/powerpoint/2010/main" val="3484694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Relu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</a:t>
            </a:r>
            <a:r>
              <a:rPr lang="en-US" altLang="ko-KR" dirty="0"/>
              <a:t>, hidden layer 1</a:t>
            </a:r>
            <a:r>
              <a:rPr lang="ko-KR" altLang="en-US" dirty="0"/>
              <a:t>층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input node 500</a:t>
            </a:r>
            <a:r>
              <a:rPr lang="ko-KR" altLang="en-US" dirty="0"/>
              <a:t>개</a:t>
            </a:r>
            <a:r>
              <a:rPr lang="en-US" altLang="ko-KR" dirty="0"/>
              <a:t>,  learning rate 0.1</a:t>
            </a:r>
            <a:endParaRPr lang="zh-CN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946" y="1527203"/>
            <a:ext cx="7858125" cy="47577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33740" y="22514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89%</a:t>
            </a:r>
          </a:p>
        </p:txBody>
      </p:sp>
    </p:spTree>
    <p:extLst>
      <p:ext uri="{BB962C8B-B14F-4D97-AF65-F5344CB8AC3E}">
        <p14:creationId xmlns:p14="http://schemas.microsoft.com/office/powerpoint/2010/main" val="4944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Relu</a:t>
            </a:r>
            <a:r>
              <a:rPr lang="ko-KR" altLang="en-US" dirty="0" smtClean="0"/>
              <a:t>이용</a:t>
            </a:r>
            <a:r>
              <a:rPr lang="en-US" altLang="ko-KR" dirty="0"/>
              <a:t>, hidden layer 1</a:t>
            </a:r>
            <a:r>
              <a:rPr lang="ko-KR" altLang="en-US" dirty="0"/>
              <a:t>층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input node 500</a:t>
            </a:r>
            <a:r>
              <a:rPr lang="ko-KR" altLang="en-US" dirty="0"/>
              <a:t>개</a:t>
            </a:r>
            <a:r>
              <a:rPr lang="en-US" altLang="ko-KR" dirty="0"/>
              <a:t>,  learning rate </a:t>
            </a:r>
            <a:r>
              <a:rPr lang="en-US" altLang="ko-KR" dirty="0" smtClean="0"/>
              <a:t>0.01</a:t>
            </a:r>
            <a:endParaRPr lang="zh-CN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946" y="1527203"/>
            <a:ext cx="7858125" cy="47577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33740" y="20185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93%</a:t>
            </a:r>
          </a:p>
        </p:txBody>
      </p:sp>
    </p:spTree>
    <p:extLst>
      <p:ext uri="{BB962C8B-B14F-4D97-AF65-F5344CB8AC3E}">
        <p14:creationId xmlns:p14="http://schemas.microsoft.com/office/powerpoint/2010/main" val="89112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Relu</a:t>
            </a:r>
            <a:r>
              <a:rPr lang="ko-KR" altLang="en-US" dirty="0"/>
              <a:t>이용</a:t>
            </a:r>
            <a:r>
              <a:rPr lang="en-US" altLang="ko-KR" dirty="0"/>
              <a:t>, hidden layer 1</a:t>
            </a:r>
            <a:r>
              <a:rPr lang="ko-KR" altLang="en-US" dirty="0"/>
              <a:t>층</a:t>
            </a:r>
            <a:r>
              <a:rPr lang="en-US" altLang="ko-KR" dirty="0" smtClean="0"/>
              <a:t>, dropout 0.7, 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input node </a:t>
            </a:r>
            <a:r>
              <a:rPr lang="en-US" altLang="ko-KR" dirty="0" smtClean="0"/>
              <a:t>700</a:t>
            </a:r>
            <a:r>
              <a:rPr lang="ko-KR" altLang="en-US" dirty="0" smtClean="0"/>
              <a:t>개</a:t>
            </a:r>
            <a:r>
              <a:rPr lang="en-US" altLang="ko-KR" dirty="0"/>
              <a:t>,  learning rate </a:t>
            </a:r>
            <a:r>
              <a:rPr lang="en-US" altLang="ko-KR" dirty="0" smtClean="0"/>
              <a:t>0.001,</a:t>
            </a:r>
            <a:endParaRPr lang="zh-CN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946" y="1527203"/>
            <a:ext cx="7858125" cy="47577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833740" y="213935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96%</a:t>
            </a:r>
          </a:p>
        </p:txBody>
      </p:sp>
    </p:spTree>
    <p:extLst>
      <p:ext uri="{BB962C8B-B14F-4D97-AF65-F5344CB8AC3E}">
        <p14:creationId xmlns:p14="http://schemas.microsoft.com/office/powerpoint/2010/main" val="24292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</p:tagLst>
</file>

<file path=ppt/theme/theme1.xml><?xml version="1.0" encoding="utf-8"?>
<a:theme xmlns:a="http://schemas.openxmlformats.org/drawingml/2006/main" name="Office 主题">
  <a:themeElements>
    <a:clrScheme name="自定义 820">
      <a:dk1>
        <a:sysClr val="windowText" lastClr="000000"/>
      </a:dk1>
      <a:lt1>
        <a:sysClr val="window" lastClr="FFFFFF"/>
      </a:lt1>
      <a:dk2>
        <a:srgbClr val="D04A6D"/>
      </a:dk2>
      <a:lt2>
        <a:srgbClr val="D04A6D"/>
      </a:lt2>
      <a:accent1>
        <a:srgbClr val="0A143A"/>
      </a:accent1>
      <a:accent2>
        <a:srgbClr val="D04A6D"/>
      </a:accent2>
      <a:accent3>
        <a:srgbClr val="0A143A"/>
      </a:accent3>
      <a:accent4>
        <a:srgbClr val="D04A6D"/>
      </a:accent4>
      <a:accent5>
        <a:srgbClr val="0A143A"/>
      </a:accent5>
      <a:accent6>
        <a:srgbClr val="D04A6D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205</Words>
  <Application>Microsoft Office PowerPoint</Application>
  <PresentationFormat>와이드스크린</PresentationFormat>
  <Paragraphs>68</Paragraphs>
  <Slides>12</Slides>
  <Notes>10</Notes>
  <HiddenSlides>0</HiddenSlides>
  <MMClips>1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微软雅黑</vt:lpstr>
      <vt:lpstr>黑体</vt:lpstr>
      <vt:lpstr>宋体</vt:lpstr>
      <vt:lpstr>Arial</vt:lpstr>
      <vt:lpstr>Arial Black</vt:lpstr>
      <vt:lpstr>Calibri</vt:lpstr>
      <vt:lpstr>Impact</vt:lpstr>
      <vt:lpstr>Wingdings</vt:lpstr>
      <vt:lpstr>Office 主题</vt:lpstr>
      <vt:lpstr>PowerPoint 프레젠테이션</vt:lpstr>
      <vt:lpstr>PowerPoint 프레젠테이션</vt:lpstr>
      <vt:lpstr>목표 </vt:lpstr>
      <vt:lpstr>트레이닝 결과</vt:lpstr>
      <vt:lpstr>Overfitting</vt:lpstr>
      <vt:lpstr>Sigmoid 이용, hidden layer 1층,  input node 500개,  learning rate 0.1</vt:lpstr>
      <vt:lpstr>Relu 이용, hidden layer 1층,  input node 500개,  learning rate 0.1</vt:lpstr>
      <vt:lpstr>Relu이용, hidden layer 1층,  input node 500개,  learning rate 0.01</vt:lpstr>
      <vt:lpstr>Relu이용, hidden layer 1층, dropout 0.7,   input node 700개,  learning rate 0.001,</vt:lpstr>
      <vt:lpstr>Code 설명 ( 데이터 학습 횟수 )</vt:lpstr>
      <vt:lpstr>시 연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MICHAEL</dc:creator>
  <cp:lastModifiedBy>admin</cp:lastModifiedBy>
  <cp:revision>49</cp:revision>
  <dcterms:created xsi:type="dcterms:W3CDTF">2015-05-05T08:02:00Z</dcterms:created>
  <dcterms:modified xsi:type="dcterms:W3CDTF">2018-12-21T06:13:43Z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2052-10.1.0.6390</vt:lpwstr>
  </property>
</Properties>
</file>