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302" r:id="rId4"/>
    <p:sldId id="289" r:id="rId5"/>
    <p:sldId id="290" r:id="rId6"/>
    <p:sldId id="303" r:id="rId7"/>
    <p:sldId id="304" r:id="rId8"/>
    <p:sldId id="305" r:id="rId9"/>
    <p:sldId id="306" r:id="rId10"/>
    <p:sldId id="300" r:id="rId11"/>
    <p:sldId id="273" r:id="rId12"/>
    <p:sldId id="29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A6D"/>
    <a:srgbClr val="55143B"/>
    <a:srgbClr val="3689BC"/>
    <a:srgbClr val="0A143A"/>
    <a:srgbClr val="C74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3EB0C-C87C-475F-B8F8-469DF3A467E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0B64C-32D5-47F6-A0E3-D89C1F949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7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  <p:extLst>
      <p:ext uri="{BB962C8B-B14F-4D97-AF65-F5344CB8AC3E}">
        <p14:creationId xmlns:p14="http://schemas.microsoft.com/office/powerpoint/2010/main" val="399208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6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B4767-23C8-455B-A219-511EDE072F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1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9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62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9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9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6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43A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3682" y="204487"/>
            <a:ext cx="10515600" cy="573989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78476"/>
            <a:ext cx="12192000" cy="6079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 flipH="1">
            <a:off x="5041354" y="1977080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30737" y="2686339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+mj-ea"/>
                <a:ea typeface="+mj-ea"/>
              </a:rPr>
              <a:t>MNIST</a:t>
            </a:r>
            <a:endParaRPr lang="zh-CN" altLang="en-US" sz="44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 Box 198"/>
          <p:cNvSpPr txBox="1">
            <a:spLocks noChangeArrowheads="1"/>
          </p:cNvSpPr>
          <p:nvPr/>
        </p:nvSpPr>
        <p:spPr bwMode="ltGray">
          <a:xfrm>
            <a:off x="7968209" y="2182282"/>
            <a:ext cx="3888432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r">
              <a:buFont typeface="Wingdings" panose="05000000000000000000" pitchFamily="2" charset="2"/>
              <a:buChar char="u"/>
            </a:pPr>
            <a:r>
              <a:rPr lang="ko-KR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인공 지능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032" y="3454326"/>
            <a:ext cx="547260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14110088 </a:t>
            </a:r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정건우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cano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09600" y="52324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2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데이터 학습 횟수 </a:t>
            </a:r>
            <a:r>
              <a:rPr lang="en-US" altLang="ko-KR" dirty="0" smtClean="0"/>
              <a:t>)</a:t>
            </a:r>
            <a:endParaRPr lang="zh-CN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40" y="1532534"/>
            <a:ext cx="7858125" cy="4757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76518" y="2407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93%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6519" y="2897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89%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7058" y="36518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73%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76517" y="2038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96%</a:t>
            </a:r>
          </a:p>
        </p:txBody>
      </p:sp>
    </p:spTree>
    <p:extLst>
      <p:ext uri="{BB962C8B-B14F-4D97-AF65-F5344CB8AC3E}">
        <p14:creationId xmlns:p14="http://schemas.microsoft.com/office/powerpoint/2010/main" val="40362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 연</a:t>
            </a:r>
            <a:endParaRPr lang="zh-CN" altLang="en-US" dirty="0"/>
          </a:p>
        </p:txBody>
      </p:sp>
      <p:sp>
        <p:nvSpPr>
          <p:cNvPr id="33" name="五边形 2"/>
          <p:cNvSpPr/>
          <p:nvPr/>
        </p:nvSpPr>
        <p:spPr>
          <a:xfrm flipH="1">
            <a:off x="4944666" y="2546423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600" dirty="0" smtClean="0">
                <a:solidFill>
                  <a:schemeClr val="bg1"/>
                </a:solidFill>
              </a:rPr>
              <a:t>시  연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 flipH="1">
            <a:off x="5041354" y="1977080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50689" y="268633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zh-CN" altLang="en-US" sz="44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 Box 198"/>
          <p:cNvSpPr txBox="1">
            <a:spLocks noChangeArrowheads="1"/>
          </p:cNvSpPr>
          <p:nvPr/>
        </p:nvSpPr>
        <p:spPr bwMode="ltGray">
          <a:xfrm>
            <a:off x="7968209" y="2182282"/>
            <a:ext cx="3888432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r"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032" y="3454326"/>
            <a:ext cx="5472608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발표 마치겠습니다</a:t>
            </a:r>
            <a:r>
              <a:rPr lang="en-US" altLang="ko-KR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r"/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14110088 </a:t>
            </a:r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정건우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51622" y="0"/>
            <a:ext cx="6940378" cy="6858000"/>
          </a:xfrm>
          <a:prstGeom prst="rect">
            <a:avLst/>
          </a:prstGeom>
          <a:gradFill flip="none" rotWithShape="1">
            <a:gsLst>
              <a:gs pos="0">
                <a:srgbClr val="0A143A">
                  <a:alpha val="0"/>
                </a:srgbClr>
              </a:gs>
              <a:gs pos="100000">
                <a:srgbClr val="0A143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22"/>
          <p:cNvSpPr txBox="1"/>
          <p:nvPr/>
        </p:nvSpPr>
        <p:spPr>
          <a:xfrm>
            <a:off x="6672628" y="1371676"/>
            <a:ext cx="1688283" cy="994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86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목차</a:t>
            </a:r>
            <a:endParaRPr lang="zh-CN" altLang="en-US" sz="5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65365" y="1692798"/>
            <a:ext cx="1268296" cy="667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5" dirty="0" smtClean="0">
                <a:solidFill>
                  <a:schemeClr val="bg1">
                    <a:alpha val="42000"/>
                  </a:schemeClr>
                </a:solidFill>
                <a:latin typeface="Impact" panose="020B0806030902050204" pitchFamily="34" charset="0"/>
              </a:rPr>
              <a:t>index</a:t>
            </a:r>
            <a:endParaRPr lang="en-US" altLang="zh-CN" sz="3735" dirty="0">
              <a:solidFill>
                <a:schemeClr val="bg1">
                  <a:alpha val="42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460566" y="2516364"/>
            <a:ext cx="4598737" cy="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层"/>
          <p:cNvSpPr txBox="1"/>
          <p:nvPr/>
        </p:nvSpPr>
        <p:spPr bwMode="auto">
          <a:xfrm>
            <a:off x="7011069" y="2688007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890155" y="2758593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" name="标题层"/>
          <p:cNvSpPr txBox="1"/>
          <p:nvPr/>
        </p:nvSpPr>
        <p:spPr bwMode="auto">
          <a:xfrm>
            <a:off x="7011069" y="3397939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890155" y="3468525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5" name="标题层"/>
          <p:cNvSpPr txBox="1"/>
          <p:nvPr/>
        </p:nvSpPr>
        <p:spPr bwMode="auto">
          <a:xfrm>
            <a:off x="8034676" y="3498677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665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Overffiting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극복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层"/>
          <p:cNvSpPr txBox="1"/>
          <p:nvPr/>
        </p:nvSpPr>
        <p:spPr bwMode="auto">
          <a:xfrm>
            <a:off x="7011069" y="4107871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890155" y="4178457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8" name="标题层"/>
          <p:cNvSpPr txBox="1"/>
          <p:nvPr/>
        </p:nvSpPr>
        <p:spPr bwMode="auto">
          <a:xfrm>
            <a:off x="8034676" y="4170751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코드 설명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标题层"/>
          <p:cNvSpPr txBox="1"/>
          <p:nvPr/>
        </p:nvSpPr>
        <p:spPr bwMode="auto">
          <a:xfrm>
            <a:off x="7011069" y="4817803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7890155" y="4888389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标题层"/>
          <p:cNvSpPr txBox="1"/>
          <p:nvPr/>
        </p:nvSpPr>
        <p:spPr bwMode="auto">
          <a:xfrm>
            <a:off x="8034676" y="4896253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시연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层"/>
          <p:cNvSpPr txBox="1"/>
          <p:nvPr/>
        </p:nvSpPr>
        <p:spPr bwMode="auto">
          <a:xfrm>
            <a:off x="8034676" y="2796304"/>
            <a:ext cx="3360252" cy="50244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트레이닝 결과</a:t>
            </a:r>
            <a:endParaRPr lang="en-US" altLang="ko-KR" sz="2665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5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6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6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51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6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6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2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7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7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6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8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0" grpId="0"/>
          <p:bldP spid="23" grpId="0"/>
          <p:bldP spid="25" grpId="0"/>
          <p:bldP spid="26" grpId="0"/>
          <p:bldP spid="28" grpId="0"/>
          <p:bldP spid="29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5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6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6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51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6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6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2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7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7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6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8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0" grpId="0"/>
          <p:bldP spid="23" grpId="0"/>
          <p:bldP spid="25" grpId="0"/>
          <p:bldP spid="26" grpId="0"/>
          <p:bldP spid="28" grpId="0"/>
          <p:bldP spid="29" grpId="0"/>
          <p:bldP spid="31" grpId="0"/>
          <p:bldP spid="3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zh-CN" altLang="en-US" dirty="0"/>
          </a:p>
        </p:txBody>
      </p:sp>
      <p:sp>
        <p:nvSpPr>
          <p:cNvPr id="5" name="五边形 2"/>
          <p:cNvSpPr/>
          <p:nvPr/>
        </p:nvSpPr>
        <p:spPr>
          <a:xfrm flipH="1">
            <a:off x="4944666" y="2546423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</a:rPr>
              <a:t>목표 </a:t>
            </a:r>
            <a:r>
              <a:rPr lang="en-US" altLang="ko-KR" sz="4000" dirty="0" smtClean="0">
                <a:solidFill>
                  <a:schemeClr val="bg1"/>
                </a:solidFill>
              </a:rPr>
              <a:t>– MNIST </a:t>
            </a:r>
            <a:r>
              <a:rPr lang="ko-KR" altLang="en-US" sz="4000" dirty="0" smtClean="0">
                <a:solidFill>
                  <a:schemeClr val="bg1"/>
                </a:solidFill>
              </a:rPr>
              <a:t>의 트레이닝 정확도 향상 시키는 방법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0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未知"/>
          <p:cNvSpPr/>
          <p:nvPr/>
        </p:nvSpPr>
        <p:spPr bwMode="auto">
          <a:xfrm>
            <a:off x="3824774" y="3400245"/>
            <a:ext cx="1304755" cy="638175"/>
          </a:xfrm>
          <a:custGeom>
            <a:avLst/>
            <a:gdLst>
              <a:gd name="T0" fmla="*/ 1281113 w 822"/>
              <a:gd name="T1" fmla="*/ 0 h 402"/>
              <a:gd name="T2" fmla="*/ 0 w 822"/>
              <a:gd name="T3" fmla="*/ 447675 h 402"/>
              <a:gd name="T4" fmla="*/ 1304925 w 822"/>
              <a:gd name="T5" fmla="*/ 638175 h 402"/>
              <a:gd name="T6" fmla="*/ 1281113 w 822"/>
              <a:gd name="T7" fmla="*/ 0 h 4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2" h="402">
                <a:moveTo>
                  <a:pt x="807" y="0"/>
                </a:moveTo>
                <a:lnTo>
                  <a:pt x="0" y="282"/>
                </a:lnTo>
                <a:lnTo>
                  <a:pt x="822" y="402"/>
                </a:lnTo>
                <a:lnTo>
                  <a:pt x="807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未知"/>
          <p:cNvSpPr/>
          <p:nvPr/>
        </p:nvSpPr>
        <p:spPr bwMode="auto">
          <a:xfrm>
            <a:off x="5315243" y="2804932"/>
            <a:ext cx="1295231" cy="728663"/>
          </a:xfrm>
          <a:custGeom>
            <a:avLst/>
            <a:gdLst>
              <a:gd name="T0" fmla="*/ 1293813 w 816"/>
              <a:gd name="T1" fmla="*/ 0 h 459"/>
              <a:gd name="T2" fmla="*/ 0 w 816"/>
              <a:gd name="T3" fmla="*/ 533400 h 459"/>
              <a:gd name="T4" fmla="*/ 1295400 w 816"/>
              <a:gd name="T5" fmla="*/ 728663 h 459"/>
              <a:gd name="T6" fmla="*/ 1293813 w 816"/>
              <a:gd name="T7" fmla="*/ 0 h 4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459">
                <a:moveTo>
                  <a:pt x="815" y="0"/>
                </a:moveTo>
                <a:lnTo>
                  <a:pt x="0" y="336"/>
                </a:lnTo>
                <a:lnTo>
                  <a:pt x="816" y="459"/>
                </a:lnTo>
                <a:lnTo>
                  <a:pt x="815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未知"/>
          <p:cNvSpPr/>
          <p:nvPr/>
        </p:nvSpPr>
        <p:spPr bwMode="auto">
          <a:xfrm>
            <a:off x="6777139" y="2262007"/>
            <a:ext cx="1314279" cy="733425"/>
          </a:xfrm>
          <a:custGeom>
            <a:avLst/>
            <a:gdLst>
              <a:gd name="T0" fmla="*/ 1298575 w 828"/>
              <a:gd name="T1" fmla="*/ 0 h 462"/>
              <a:gd name="T2" fmla="*/ 0 w 828"/>
              <a:gd name="T3" fmla="*/ 523875 h 462"/>
              <a:gd name="T4" fmla="*/ 1314450 w 828"/>
              <a:gd name="T5" fmla="*/ 733425 h 462"/>
              <a:gd name="T6" fmla="*/ 1298575 w 828"/>
              <a:gd name="T7" fmla="*/ 0 h 4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8" h="462">
                <a:moveTo>
                  <a:pt x="818" y="0"/>
                </a:moveTo>
                <a:lnTo>
                  <a:pt x="0" y="330"/>
                </a:lnTo>
                <a:lnTo>
                  <a:pt x="828" y="462"/>
                </a:lnTo>
                <a:lnTo>
                  <a:pt x="818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未知"/>
          <p:cNvSpPr/>
          <p:nvPr/>
        </p:nvSpPr>
        <p:spPr bwMode="auto">
          <a:xfrm>
            <a:off x="8291418" y="1642880"/>
            <a:ext cx="1323803" cy="762000"/>
          </a:xfrm>
          <a:custGeom>
            <a:avLst/>
            <a:gdLst>
              <a:gd name="T0" fmla="*/ 1323975 w 834"/>
              <a:gd name="T1" fmla="*/ 0 h 480"/>
              <a:gd name="T2" fmla="*/ 0 w 834"/>
              <a:gd name="T3" fmla="*/ 566738 h 480"/>
              <a:gd name="T4" fmla="*/ 1323975 w 834"/>
              <a:gd name="T5" fmla="*/ 762000 h 480"/>
              <a:gd name="T6" fmla="*/ 1323975 w 83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4" h="480">
                <a:moveTo>
                  <a:pt x="834" y="0"/>
                </a:moveTo>
                <a:lnTo>
                  <a:pt x="0" y="357"/>
                </a:lnTo>
                <a:lnTo>
                  <a:pt x="834" y="480"/>
                </a:lnTo>
                <a:lnTo>
                  <a:pt x="834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31"/>
          <p:cNvGrpSpPr/>
          <p:nvPr/>
        </p:nvGrpSpPr>
        <p:grpSpPr bwMode="auto">
          <a:xfrm>
            <a:off x="3812075" y="3400244"/>
            <a:ext cx="1331740" cy="1108075"/>
            <a:chOff x="1498" y="2667"/>
            <a:chExt cx="839" cy="698"/>
          </a:xfrm>
        </p:grpSpPr>
        <p:sp>
          <p:nvSpPr>
            <p:cNvPr id="21" name="未知"/>
            <p:cNvSpPr/>
            <p:nvPr/>
          </p:nvSpPr>
          <p:spPr bwMode="auto">
            <a:xfrm>
              <a:off x="1498" y="2667"/>
              <a:ext cx="839" cy="589"/>
            </a:xfrm>
            <a:custGeom>
              <a:avLst/>
              <a:gdLst>
                <a:gd name="T0" fmla="*/ 0 w 963"/>
                <a:gd name="T1" fmla="*/ 280 h 691"/>
                <a:gd name="T2" fmla="*/ 822 w 963"/>
                <a:gd name="T3" fmla="*/ 0 h 691"/>
                <a:gd name="T4" fmla="*/ 839 w 963"/>
                <a:gd name="T5" fmla="*/ 589 h 691"/>
                <a:gd name="T6" fmla="*/ 3 w 963"/>
                <a:gd name="T7" fmla="*/ 589 h 691"/>
                <a:gd name="T8" fmla="*/ 0 w 963"/>
                <a:gd name="T9" fmla="*/ 280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chemeClr val="accent4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007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</p:grpSp>
      <p:grpSp>
        <p:nvGrpSpPr>
          <p:cNvPr id="23" name="Group 32"/>
          <p:cNvGrpSpPr/>
          <p:nvPr/>
        </p:nvGrpSpPr>
        <p:grpSpPr bwMode="auto">
          <a:xfrm>
            <a:off x="5299370" y="2798580"/>
            <a:ext cx="1326977" cy="1709738"/>
            <a:chOff x="2435" y="2288"/>
            <a:chExt cx="836" cy="1077"/>
          </a:xfrm>
        </p:grpSpPr>
        <p:sp>
          <p:nvSpPr>
            <p:cNvPr id="24" name="未知"/>
            <p:cNvSpPr/>
            <p:nvPr/>
          </p:nvSpPr>
          <p:spPr bwMode="auto">
            <a:xfrm>
              <a:off x="2435" y="2288"/>
              <a:ext cx="836" cy="968"/>
            </a:xfrm>
            <a:custGeom>
              <a:avLst/>
              <a:gdLst>
                <a:gd name="T0" fmla="*/ 0 w 960"/>
                <a:gd name="T1" fmla="*/ 340 h 1110"/>
                <a:gd name="T2" fmla="*/ 829 w 960"/>
                <a:gd name="T3" fmla="*/ 0 h 1110"/>
                <a:gd name="T4" fmla="*/ 836 w 960"/>
                <a:gd name="T5" fmla="*/ 968 h 1110"/>
                <a:gd name="T6" fmla="*/ 0 w 960"/>
                <a:gd name="T7" fmla="*/ 968 h 1110"/>
                <a:gd name="T8" fmla="*/ 0 w 960"/>
                <a:gd name="T9" fmla="*/ 340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2949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2</a:t>
              </a:r>
            </a:p>
          </p:txBody>
        </p:sp>
      </p:grpSp>
      <p:grpSp>
        <p:nvGrpSpPr>
          <p:cNvPr id="26" name="Group 33"/>
          <p:cNvGrpSpPr/>
          <p:nvPr/>
        </p:nvGrpSpPr>
        <p:grpSpPr bwMode="auto">
          <a:xfrm>
            <a:off x="6773965" y="2249307"/>
            <a:ext cx="1336501" cy="2259013"/>
            <a:chOff x="3364" y="1942"/>
            <a:chExt cx="842" cy="1423"/>
          </a:xfrm>
        </p:grpSpPr>
        <p:sp>
          <p:nvSpPr>
            <p:cNvPr id="27" name="未知"/>
            <p:cNvSpPr/>
            <p:nvPr/>
          </p:nvSpPr>
          <p:spPr bwMode="auto">
            <a:xfrm>
              <a:off x="3364" y="1942"/>
              <a:ext cx="842" cy="1314"/>
            </a:xfrm>
            <a:custGeom>
              <a:avLst/>
              <a:gdLst>
                <a:gd name="T0" fmla="*/ 0 w 967"/>
                <a:gd name="T1" fmla="*/ 332 h 1507"/>
                <a:gd name="T2" fmla="*/ 826 w 967"/>
                <a:gd name="T3" fmla="*/ 0 h 1507"/>
                <a:gd name="T4" fmla="*/ 842 w 967"/>
                <a:gd name="T5" fmla="*/ 1314 h 1507"/>
                <a:gd name="T6" fmla="*/ 6 w 967"/>
                <a:gd name="T7" fmla="*/ 1314 h 1507"/>
                <a:gd name="T8" fmla="*/ 0 w 967"/>
                <a:gd name="T9" fmla="*/ 332 h 15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873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3</a:t>
              </a:r>
            </a:p>
          </p:txBody>
        </p:sp>
      </p:grpSp>
      <p:grpSp>
        <p:nvGrpSpPr>
          <p:cNvPr id="29" name="Group 34"/>
          <p:cNvGrpSpPr/>
          <p:nvPr/>
        </p:nvGrpSpPr>
        <p:grpSpPr bwMode="auto">
          <a:xfrm>
            <a:off x="8264434" y="1634945"/>
            <a:ext cx="1358723" cy="2873375"/>
            <a:chOff x="4303" y="1555"/>
            <a:chExt cx="856" cy="1810"/>
          </a:xfrm>
        </p:grpSpPr>
        <p:sp>
          <p:nvSpPr>
            <p:cNvPr id="30" name="未知"/>
            <p:cNvSpPr/>
            <p:nvPr/>
          </p:nvSpPr>
          <p:spPr bwMode="auto">
            <a:xfrm>
              <a:off x="4303" y="1555"/>
              <a:ext cx="856" cy="1702"/>
            </a:xfrm>
            <a:custGeom>
              <a:avLst/>
              <a:gdLst>
                <a:gd name="T0" fmla="*/ 0 w 982"/>
                <a:gd name="T1" fmla="*/ 368 h 1953"/>
                <a:gd name="T2" fmla="*/ 856 w 982"/>
                <a:gd name="T3" fmla="*/ 0 h 1953"/>
                <a:gd name="T4" fmla="*/ 853 w 982"/>
                <a:gd name="T5" fmla="*/ 1702 h 1953"/>
                <a:gd name="T6" fmla="*/ 16 w 982"/>
                <a:gd name="T7" fmla="*/ 1702 h 1953"/>
                <a:gd name="T8" fmla="*/ 0 w 982"/>
                <a:gd name="T9" fmla="*/ 368 h 19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chemeClr val="accent1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833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4</a:t>
              </a:r>
            </a:p>
          </p:txBody>
        </p:sp>
      </p:grpSp>
      <p:sp>
        <p:nvSpPr>
          <p:cNvPr id="32" name="Line 21"/>
          <p:cNvSpPr>
            <a:spLocks noChangeShapeType="1"/>
          </p:cNvSpPr>
          <p:nvPr/>
        </p:nvSpPr>
        <p:spPr bwMode="auto">
          <a:xfrm flipH="1">
            <a:off x="2039070" y="3671705"/>
            <a:ext cx="282855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1950181" y="3341507"/>
            <a:ext cx="320792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73%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레이어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한층에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Xsigmoiud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이용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H="1">
            <a:off x="2039069" y="3057343"/>
            <a:ext cx="435235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1950181" y="2727145"/>
            <a:ext cx="3130142" cy="32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89%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Relu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이용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2039069" y="2476318"/>
            <a:ext cx="5846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1950181" y="2146120"/>
            <a:ext cx="2709509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93%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학습률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조정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 flipH="1">
            <a:off x="2039069" y="1925455"/>
            <a:ext cx="736980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950181" y="1285401"/>
            <a:ext cx="336506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96%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입력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노드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개수 늘리고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Dropout,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학습률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조정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039070" y="4864434"/>
            <a:ext cx="8236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를 공부하면서 트레이닝 결과를 높이기 위한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여러가지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기법을 찾아보며 사용하였습니다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가장 큰 효과를 보였던 변경은 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함수를 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함수로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변경했을때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입니다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( 73% =&gt; 89% ) 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83433" y="4562760"/>
            <a:ext cx="102636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트레이닝 결과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5"/>
          <p:cNvSpPr/>
          <p:nvPr/>
        </p:nvSpPr>
        <p:spPr bwMode="auto">
          <a:xfrm>
            <a:off x="4607826" y="4633809"/>
            <a:ext cx="3264230" cy="569236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607826" y="2146505"/>
            <a:ext cx="3264230" cy="569236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0442" y="2231068"/>
            <a:ext cx="1219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Dropout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空心弧 7"/>
          <p:cNvSpPr/>
          <p:nvPr/>
        </p:nvSpPr>
        <p:spPr bwMode="auto">
          <a:xfrm flipV="1">
            <a:off x="2209594" y="1700810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空心弧 9"/>
          <p:cNvSpPr/>
          <p:nvPr/>
        </p:nvSpPr>
        <p:spPr bwMode="auto">
          <a:xfrm rot="10800000" flipV="1">
            <a:off x="3381241" y="1961482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空心弧 10"/>
          <p:cNvSpPr/>
          <p:nvPr/>
        </p:nvSpPr>
        <p:spPr bwMode="auto">
          <a:xfrm rot="4631022" flipV="1">
            <a:off x="3414690" y="3173235"/>
            <a:ext cx="1460631" cy="1459871"/>
          </a:xfrm>
          <a:prstGeom prst="blockArc">
            <a:avLst>
              <a:gd name="adj1" fmla="val 10168821"/>
              <a:gd name="adj2" fmla="val 20860726"/>
              <a:gd name="adj3" fmla="val 17514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空心弧 11"/>
          <p:cNvSpPr/>
          <p:nvPr/>
        </p:nvSpPr>
        <p:spPr bwMode="auto">
          <a:xfrm>
            <a:off x="2230927" y="4633811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空心弧 12"/>
          <p:cNvSpPr/>
          <p:nvPr/>
        </p:nvSpPr>
        <p:spPr bwMode="auto">
          <a:xfrm rot="10800000">
            <a:off x="3402574" y="4373139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73598" y="2346611"/>
            <a:ext cx="570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73598" y="4762265"/>
            <a:ext cx="53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8673" y="2882246"/>
            <a:ext cx="5179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입력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layer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나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hidden layer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의 일부 뉴런을 생략하고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微软雅黑" panose="020B0503020204020204" pitchFamily="34" charset="-122"/>
              </a:rPr>
              <a:t>줄어든 신경망을 통해 학습을 수행한다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8673" y="5180756"/>
            <a:ext cx="5179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상수를 통해 중요도를 설정할 수 있음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0442" y="4728608"/>
            <a:ext cx="1943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Regularization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Overfitting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8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8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8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8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17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Sigmoid </a:t>
            </a:r>
            <a:r>
              <a:rPr lang="ko-KR" altLang="en-US" dirty="0" smtClean="0"/>
              <a:t>이용</a:t>
            </a:r>
            <a:endParaRPr lang="zh-CN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40" y="1527203"/>
            <a:ext cx="7866931" cy="47630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33740" y="2251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73%</a:t>
            </a:r>
          </a:p>
        </p:txBody>
      </p:sp>
    </p:spTree>
    <p:extLst>
      <p:ext uri="{BB962C8B-B14F-4D97-AF65-F5344CB8AC3E}">
        <p14:creationId xmlns:p14="http://schemas.microsoft.com/office/powerpoint/2010/main" val="34846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 smtClean="0"/>
              <a:t>Relu</a:t>
            </a:r>
            <a:r>
              <a:rPr lang="en-US" altLang="zh-CN" dirty="0" smtClean="0"/>
              <a:t> </a:t>
            </a:r>
            <a:r>
              <a:rPr lang="ko-KR" altLang="en-US" dirty="0" smtClean="0"/>
              <a:t>이용</a:t>
            </a:r>
            <a:endParaRPr lang="zh-CN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46" y="1527203"/>
            <a:ext cx="7858125" cy="4757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3740" y="2251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89%</a:t>
            </a:r>
          </a:p>
        </p:txBody>
      </p:sp>
    </p:spTree>
    <p:extLst>
      <p:ext uri="{BB962C8B-B14F-4D97-AF65-F5344CB8AC3E}">
        <p14:creationId xmlns:p14="http://schemas.microsoft.com/office/powerpoint/2010/main" val="4944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학습률</a:t>
            </a:r>
            <a:r>
              <a:rPr lang="ko-KR" altLang="en-US" dirty="0" smtClean="0"/>
              <a:t> 조정</a:t>
            </a:r>
            <a:endParaRPr lang="zh-CN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46" y="1527203"/>
            <a:ext cx="7858125" cy="4757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3740" y="2018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93%</a:t>
            </a:r>
          </a:p>
        </p:txBody>
      </p:sp>
    </p:spTree>
    <p:extLst>
      <p:ext uri="{BB962C8B-B14F-4D97-AF65-F5344CB8AC3E}">
        <p14:creationId xmlns:p14="http://schemas.microsoft.com/office/powerpoint/2010/main" val="89112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입력노드개수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학습률</a:t>
            </a:r>
            <a:r>
              <a:rPr lang="ko-KR" altLang="en-US" dirty="0" smtClean="0"/>
              <a:t> 조정</a:t>
            </a:r>
            <a:r>
              <a:rPr lang="en-US" altLang="ko-KR" dirty="0" smtClean="0"/>
              <a:t>, Dropout</a:t>
            </a:r>
            <a:endParaRPr lang="zh-CN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46" y="1527203"/>
            <a:ext cx="7858125" cy="4757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33740" y="2139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96%</a:t>
            </a:r>
          </a:p>
        </p:txBody>
      </p:sp>
    </p:spTree>
    <p:extLst>
      <p:ext uri="{BB962C8B-B14F-4D97-AF65-F5344CB8AC3E}">
        <p14:creationId xmlns:p14="http://schemas.microsoft.com/office/powerpoint/2010/main" val="2429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">
  <a:themeElements>
    <a:clrScheme name="自定义 820">
      <a:dk1>
        <a:sysClr val="windowText" lastClr="000000"/>
      </a:dk1>
      <a:lt1>
        <a:sysClr val="window" lastClr="FFFFFF"/>
      </a:lt1>
      <a:dk2>
        <a:srgbClr val="D04A6D"/>
      </a:dk2>
      <a:lt2>
        <a:srgbClr val="D04A6D"/>
      </a:lt2>
      <a:accent1>
        <a:srgbClr val="0A143A"/>
      </a:accent1>
      <a:accent2>
        <a:srgbClr val="D04A6D"/>
      </a:accent2>
      <a:accent3>
        <a:srgbClr val="0A143A"/>
      </a:accent3>
      <a:accent4>
        <a:srgbClr val="D04A6D"/>
      </a:accent4>
      <a:accent5>
        <a:srgbClr val="0A143A"/>
      </a:accent5>
      <a:accent6>
        <a:srgbClr val="D04A6D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182</Words>
  <Application>Microsoft Office PowerPoint</Application>
  <PresentationFormat>와이드스크린</PresentationFormat>
  <Paragraphs>68</Paragraphs>
  <Slides>12</Slides>
  <Notes>10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微软雅黑</vt:lpstr>
      <vt:lpstr>黑体</vt:lpstr>
      <vt:lpstr>宋体</vt:lpstr>
      <vt:lpstr>Arial</vt:lpstr>
      <vt:lpstr>Arial Black</vt:lpstr>
      <vt:lpstr>Calibri</vt:lpstr>
      <vt:lpstr>Impact</vt:lpstr>
      <vt:lpstr>Wingdings</vt:lpstr>
      <vt:lpstr>Office 主题</vt:lpstr>
      <vt:lpstr>PowerPoint 프레젠테이션</vt:lpstr>
      <vt:lpstr>PowerPoint 프레젠테이션</vt:lpstr>
      <vt:lpstr>목표 </vt:lpstr>
      <vt:lpstr>트레이닝 결과</vt:lpstr>
      <vt:lpstr>Overfitting</vt:lpstr>
      <vt:lpstr>Sigmoid 이용</vt:lpstr>
      <vt:lpstr>Relu 이용</vt:lpstr>
      <vt:lpstr>학습률 조정</vt:lpstr>
      <vt:lpstr>입력노드개수, 학습률 조정, Dropout</vt:lpstr>
      <vt:lpstr>Code 설명 ( 데이터 학습 횟수 )</vt:lpstr>
      <vt:lpstr>시 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Administrator</cp:lastModifiedBy>
  <cp:revision>45</cp:revision>
  <dcterms:created xsi:type="dcterms:W3CDTF">2015-05-05T08:02:00Z</dcterms:created>
  <dcterms:modified xsi:type="dcterms:W3CDTF">2018-12-21T04:08:37Z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