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6" r:id="rId5"/>
    <p:sldId id="267" r:id="rId6"/>
    <p:sldId id="268" r:id="rId7"/>
    <p:sldId id="261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651"/>
    <a:srgbClr val="96B1AD"/>
    <a:srgbClr val="A2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41C38-0042-9C21-6B68-E3E3771589EE}" v="889" dt="2024-05-29T01:08:41.930"/>
    <p1510:client id="{57627842-811A-612E-2000-E742E5AE3A72}" v="20" dt="2024-05-29T10:42:57.413"/>
    <p1510:client id="{A8B82B7F-DBD6-55BD-882B-E9441BFA9E37}" v="199" dt="2024-05-29T10:21:13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242" r="-1" b="413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8" name="Picture 7" descr="A red and blue logo&#10;&#10;Description automatically generated">
            <a:extLst>
              <a:ext uri="{FF2B5EF4-FFF2-40B4-BE49-F238E27FC236}">
                <a16:creationId xmlns:a16="http://schemas.microsoft.com/office/drawing/2014/main" id="{61978177-575D-1F5D-D687-315A012AC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12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Εργασία εαρινού εξαμήνου 2023-2024 </a:t>
            </a:r>
          </a:p>
          <a:p>
            <a:pPr algn="l"/>
            <a:r>
              <a:rPr lang="en-US" sz="3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Συστήματα υποστήριξης αποφάσεων</a:t>
            </a:r>
          </a:p>
          <a:p>
            <a:pPr algn="l"/>
            <a:r>
              <a:rPr lang="en-US" sz="3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Διδάσκων : Θ. Έξαρχος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D2C08-22CB-9C29-6834-89D59522A48C}"/>
              </a:ext>
            </a:extLst>
          </p:cNvPr>
          <p:cNvSpPr txBox="1"/>
          <p:nvPr/>
        </p:nvSpPr>
        <p:spPr>
          <a:xfrm>
            <a:off x="838200" y="3902075"/>
            <a:ext cx="5395912" cy="1655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Γκεόργκι Χρίστοβ inf2021248</a:t>
            </a:r>
            <a:endParaRPr lang="en-US" sz="20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551DCD6-25BF-4C0E-5AFE-1049C1C8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8529" y="5270576"/>
            <a:ext cx="1665515" cy="16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ΠΡΟΒΛΕΨΗ ΤΡΑΠΕΖΙΚΟΥ ΣΥΣΤΗΜΑΤΟΣ ΔΑΝΙΟΥ</a:t>
            </a:r>
            <a:endParaRPr lang="en-US" sz="4000" b="1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2301118"/>
            <a:ext cx="9482666" cy="2800767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Δημιούργησ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μι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ιστοσελίδ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α,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στην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οπ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οί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έν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ας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χρήστης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έχει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την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δυν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τότητ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 να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εισάγει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20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στοιχεί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α.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Μετά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την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υποβ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ολή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των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στοιχείων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του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 και πα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τώντ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ας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το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κουμ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πί υποβ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ολής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η 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ιστοσελίδ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 πα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ρέχει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το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 απ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οτέλεσμ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 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σχετικά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με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το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εάν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είν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αι επ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ιλέξιμος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ή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όχι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γι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 δα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νειοληψί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 από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τη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συγκεκριμένη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τρά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π</a:t>
            </a:r>
            <a:r>
              <a:rPr lang="en-US" sz="2400" dirty="0" err="1">
                <a:solidFill>
                  <a:srgbClr val="ECECEC"/>
                </a:solidFill>
                <a:latin typeface="Calibri"/>
                <a:cs typeface="Calibri"/>
              </a:rPr>
              <a:t>εζ</a:t>
            </a:r>
            <a:r>
              <a:rPr lang="en-US" sz="2400" dirty="0">
                <a:solidFill>
                  <a:srgbClr val="ECECEC"/>
                </a:solidFill>
                <a:latin typeface="Calibri"/>
                <a:cs typeface="Calibri"/>
              </a:rPr>
              <a:t>α.</a:t>
            </a:r>
            <a:endParaRPr lang="en-US" sz="2400" dirty="0">
              <a:solidFill>
                <a:srgbClr val="ECECEC"/>
              </a:solidFill>
            </a:endParaRPr>
          </a:p>
          <a:p>
            <a:endParaRPr lang="en-US" sz="28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ΓΛΩΣΣΑ ΠΡΟΓΡΑΜΑΤΙΣΜΟΥ ΚΑΙ ΒΙΒΛΙΟΘΗΚΕΣ</a:t>
            </a:r>
            <a:r>
              <a:rPr lang="en-US" sz="4000" cap="all" dirty="0">
                <a:latin typeface="Calibri"/>
                <a:cs typeface="Calibri"/>
              </a:rPr>
              <a:t>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1587499"/>
            <a:ext cx="9482666" cy="4401205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Η </a:t>
            </a:r>
            <a:r>
              <a:rPr lang="en-US" sz="2800" dirty="0" err="1">
                <a:latin typeface="Calibri"/>
                <a:cs typeface="Calibri"/>
              </a:rPr>
              <a:t>γλώσσ</a:t>
            </a:r>
            <a:r>
              <a:rPr lang="en-US" sz="2800" dirty="0">
                <a:latin typeface="Calibri"/>
                <a:cs typeface="Calibri"/>
              </a:rPr>
              <a:t>α π</a:t>
            </a:r>
            <a:r>
              <a:rPr lang="en-US" sz="2800" dirty="0" err="1">
                <a:latin typeface="Calibri"/>
                <a:cs typeface="Calibri"/>
              </a:rPr>
              <a:t>ρογρ</a:t>
            </a:r>
            <a:r>
              <a:rPr lang="en-US" sz="2800" dirty="0">
                <a:latin typeface="Calibri"/>
                <a:cs typeface="Calibri"/>
              </a:rPr>
              <a:t>α</a:t>
            </a:r>
            <a:r>
              <a:rPr lang="en-US" sz="2800" dirty="0" err="1">
                <a:latin typeface="Calibri"/>
                <a:cs typeface="Calibri"/>
              </a:rPr>
              <a:t>μμ</a:t>
            </a:r>
            <a:r>
              <a:rPr lang="en-US" sz="2800" dirty="0">
                <a:latin typeface="Calibri"/>
                <a:cs typeface="Calibri"/>
              </a:rPr>
              <a:t>α</a:t>
            </a:r>
            <a:r>
              <a:rPr lang="en-US" sz="2800" dirty="0" err="1">
                <a:latin typeface="Calibri"/>
                <a:cs typeface="Calibri"/>
              </a:rPr>
              <a:t>τισμού</a:t>
            </a:r>
            <a:r>
              <a:rPr lang="en-US" sz="2800" dirty="0">
                <a:latin typeface="Calibri"/>
                <a:cs typeface="Calibri"/>
              </a:rPr>
              <a:t> π</a:t>
            </a:r>
            <a:r>
              <a:rPr lang="en-US" sz="2800" dirty="0" err="1">
                <a:latin typeface="Calibri"/>
                <a:cs typeface="Calibri"/>
              </a:rPr>
              <a:t>ου</a:t>
            </a:r>
            <a:r>
              <a:rPr lang="en-US" sz="2800" dirty="0">
                <a:latin typeface="Calibri"/>
                <a:cs typeface="Calibri"/>
              </a:rPr>
              <a:t> επ</a:t>
            </a:r>
            <a:r>
              <a:rPr lang="en-US" sz="2800" dirty="0" err="1">
                <a:latin typeface="Calibri"/>
                <a:cs typeface="Calibri"/>
              </a:rPr>
              <a:t>έλεξ</a:t>
            </a:r>
            <a:r>
              <a:rPr lang="en-US" sz="2800" dirty="0">
                <a:latin typeface="Calibri"/>
                <a:cs typeface="Calibri"/>
              </a:rPr>
              <a:t>α </a:t>
            </a:r>
            <a:r>
              <a:rPr lang="en-US" sz="2800" dirty="0" err="1">
                <a:latin typeface="Calibri"/>
                <a:cs typeface="Calibri"/>
              </a:rPr>
              <a:t>είν</a:t>
            </a:r>
            <a:r>
              <a:rPr lang="en-US" sz="2800" dirty="0">
                <a:latin typeface="Calibri"/>
                <a:cs typeface="Calibri"/>
              </a:rPr>
              <a:t>αι η Python και 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χρησιμο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οιήσ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 err="1">
                <a:latin typeface="Calibri"/>
                <a:cs typeface="Calibri"/>
              </a:rPr>
              <a:t>τις</a:t>
            </a:r>
            <a:r>
              <a:rPr lang="en-US" sz="2800" dirty="0">
                <a:latin typeface="Calibri"/>
                <a:cs typeface="Calibri"/>
              </a:rPr>
              <a:t> παρα</a:t>
            </a:r>
            <a:r>
              <a:rPr lang="en-US" sz="2800" dirty="0" err="1">
                <a:latin typeface="Calibri"/>
                <a:cs typeface="Calibri"/>
              </a:rPr>
              <a:t>κάτω</a:t>
            </a:r>
            <a:r>
              <a:rPr lang="en-US" sz="2800" dirty="0">
                <a:latin typeface="Calibri"/>
                <a:cs typeface="Calibri"/>
              </a:rPr>
              <a:t> 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βιβ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λιοθήκες</a:t>
            </a:r>
            <a:r>
              <a:rPr lang="en-US" sz="2800" dirty="0">
                <a:latin typeface="Calibri"/>
                <a:cs typeface="Calibri"/>
              </a:rPr>
              <a:t> :</a:t>
            </a:r>
            <a:endParaRPr lang="en-US" dirty="0"/>
          </a:p>
          <a:p>
            <a:endParaRPr lang="en-US" sz="2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dirty="0" err="1">
                <a:latin typeface="Calibri"/>
                <a:cs typeface="Calibri"/>
              </a:rPr>
              <a:t>Streamlit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err="1">
                <a:latin typeface="Calibri"/>
                <a:cs typeface="Calibri"/>
              </a:rPr>
              <a:t>Numpy</a:t>
            </a:r>
            <a:endParaRPr lang="en-US" sz="2800">
              <a:latin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Pandas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Scikit-learn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Matplotlib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err="1">
                <a:latin typeface="Calibri"/>
                <a:cs typeface="Calibri"/>
              </a:rPr>
              <a:t>Joblib</a:t>
            </a:r>
            <a:endParaRPr lang="en-US" sz="2800">
              <a:latin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dirty="0">
                <a:latin typeface="Calibri"/>
                <a:cs typeface="Calibri"/>
              </a:rPr>
              <a:t>Seaborn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22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Pre-processing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2301118"/>
            <a:ext cx="9482666" cy="2677656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Τα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δεδομέν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ου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μου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δόθηκ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ήτ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 τα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υτόχρον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ριθμητικά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και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μη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ριθμητικά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. Ο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φάκελος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εριείχε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έν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ρχείο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επ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εξεργ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σμέν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δεδομέν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λλά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τελικά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ήτ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λάθος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. Επ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ομένως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έκ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ανα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εγώ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το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 preprocess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τον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Label Encoding.</a:t>
            </a:r>
          </a:p>
          <a:p>
            <a:endParaRPr lang="en-US" sz="28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532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CLASSIFICATION ALGORITHMS</a:t>
            </a:r>
            <a:endParaRPr lang="en-US" sz="4000" b="1" cap="all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1865689"/>
            <a:ext cx="9482666" cy="4401205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Στη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συνέχει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α, έπ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ρε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πε να επ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ιλέξω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έν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τα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ξινόμησης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, οπ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ότε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δοκίμ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ασα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τους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εξής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:</a:t>
            </a:r>
          </a:p>
          <a:p>
            <a:endParaRPr lang="en-US" sz="2800" dirty="0">
              <a:solidFill>
                <a:srgbClr val="ECECEC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XGBoost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endParaRPr lang="en-US" sz="2800" err="1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Random Forest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endParaRPr lang="en-US" sz="2800" err="1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Support Vector Machines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endParaRPr lang="en-US" sz="2800" err="1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Gradient Boosting Machines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endParaRPr lang="en-US" sz="2800" err="1"/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ECECEC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Ο κα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λύτερος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λγόριθμος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β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γήκε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ο Random Forest 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με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κρί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β</a:t>
            </a:r>
            <a:r>
              <a:rPr lang="en-US" sz="2800" err="1">
                <a:solidFill>
                  <a:srgbClr val="ECECEC"/>
                </a:solidFill>
                <a:ea typeface="+mn-lt"/>
                <a:cs typeface="+mn-lt"/>
              </a:rPr>
              <a:t>ει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 96%.</a:t>
            </a:r>
            <a:endParaRPr lang="en-US" sz="2800" dirty="0">
              <a:solidFill>
                <a:srgbClr val="ECECEC"/>
              </a:solidFill>
              <a:latin typeface="Apto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537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ΑΠΟΤΕΛΕΣΜΑΤΑ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1345594"/>
            <a:ext cx="9482666" cy="954107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Αφού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έκ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ανα train και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μετά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test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τον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λγόριθμο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μου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πα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ρουσιάστηκ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αν τα παρα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κάτω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 απ</a:t>
            </a:r>
            <a:r>
              <a:rPr lang="en-US" sz="2800" dirty="0" err="1">
                <a:solidFill>
                  <a:srgbClr val="ECECEC"/>
                </a:solidFill>
                <a:ea typeface="+mn-lt"/>
                <a:cs typeface="+mn-lt"/>
              </a:rPr>
              <a:t>οτελέσμ</a:t>
            </a:r>
            <a:r>
              <a:rPr lang="en-US" sz="2800" dirty="0">
                <a:solidFill>
                  <a:srgbClr val="ECECEC"/>
                </a:solidFill>
                <a:ea typeface="+mn-lt"/>
                <a:cs typeface="+mn-lt"/>
              </a:rPr>
              <a:t>ατα :</a:t>
            </a:r>
            <a:endParaRPr lang="en-US" sz="2800" dirty="0">
              <a:solidFill>
                <a:srgbClr val="FFFFFF"/>
              </a:solidFill>
              <a:latin typeface="Calibri"/>
              <a:ea typeface="+mn-lt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A0F77-CBA7-52BF-49B5-8BEDD939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5191"/>
            <a:ext cx="6096000" cy="3930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CD33EC-DCD4-7FE3-62DD-89C843D2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5191"/>
            <a:ext cx="6096000" cy="391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9EF11-5A14-A4C6-63B6-0EDC4439F152}"/>
              </a:ext>
            </a:extLst>
          </p:cNvPr>
          <p:cNvSpPr txBox="1"/>
          <p:nvPr/>
        </p:nvSpPr>
        <p:spPr>
          <a:xfrm>
            <a:off x="2654905" y="2552096"/>
            <a:ext cx="7157355" cy="369332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Feature Importance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56E4873-C8C8-81E0-C6E6-0312348E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CONFUSION MATRIX</a:t>
            </a:r>
            <a:endParaRPr lang="en-US" sz="4000" b="1" cap="all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C04900B1-0CA4-84B1-DB1A-6538BAE2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74" y="1263651"/>
            <a:ext cx="7411357" cy="52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658249-9462-B886-6163-CEF55E689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ea typeface="Calibri"/>
                <a:cs typeface="Calibri"/>
              </a:rPr>
              <a:t>CLASIFICATION REPORT</a:t>
            </a:r>
          </a:p>
        </p:txBody>
      </p:sp>
      <p:pic>
        <p:nvPicPr>
          <p:cNvPr id="2" name="Picture 1" descr="A green background with numbers and text&#10;&#10;Description automatically generated">
            <a:extLst>
              <a:ext uri="{FF2B5EF4-FFF2-40B4-BE49-F238E27FC236}">
                <a16:creationId xmlns:a16="http://schemas.microsoft.com/office/drawing/2014/main" id="{BFD1DBB9-89CA-5352-21DD-F5231CF9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20" y="1997378"/>
            <a:ext cx="7107160" cy="28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7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A13DA43A-C07E-2470-6BBA-27BDC7B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96"/>
            <a:ext cx="12192000" cy="1122518"/>
          </a:xfrm>
          <a:solidFill>
            <a:srgbClr val="0F6651"/>
          </a:solidFill>
        </p:spPr>
        <p:txBody>
          <a:bodyPr>
            <a:normAutofit/>
          </a:bodyPr>
          <a:lstStyle/>
          <a:p>
            <a:r>
              <a:rPr lang="en-US" sz="4000" b="1" cap="all" dirty="0">
                <a:latin typeface="Calibri"/>
                <a:cs typeface="Calibri"/>
              </a:rPr>
              <a:t>ΠΑΡΑΤΙΡΗΣΕΙΣ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9C70F-4712-FBB3-4DDE-3D1EB3EE09B0}"/>
              </a:ext>
            </a:extLst>
          </p:cNvPr>
          <p:cNvSpPr txBox="1"/>
          <p:nvPr/>
        </p:nvSpPr>
        <p:spPr>
          <a:xfrm>
            <a:off x="1354666" y="1587499"/>
            <a:ext cx="9482666" cy="5078313"/>
          </a:xfrm>
          <a:prstGeom prst="rect">
            <a:avLst/>
          </a:prstGeom>
          <a:solidFill>
            <a:srgbClr val="0F665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Κα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νέν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 χαρα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κτηριστικό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(feature)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δεν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φερέθηκε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άρ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 κα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νέν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δεν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θεωρήθηκε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σύμ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ντο</a:t>
            </a:r>
            <a:endParaRPr lang="en-US" sz="2700" dirty="0" err="1">
              <a:solidFill>
                <a:srgbClr val="ECECEC"/>
              </a:solidFill>
            </a:endParaRPr>
          </a:p>
          <a:p>
            <a:pPr>
              <a:buFont typeface="Arial"/>
              <a:buChar char="•"/>
            </a:pPr>
            <a:endParaRPr lang="en-US" sz="2700" dirty="0">
              <a:solidFill>
                <a:srgbClr val="ECECEC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Παρα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τηρήθηκε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σημ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ντική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δι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φορά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στη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σημ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σί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των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χαρα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κτηριστικών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,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με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4 από 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υτά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να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είν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αι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τουλάχιστον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δύο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φορές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π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ιο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σημ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ντικά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από τα υπ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όλοι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πα.</a:t>
            </a:r>
            <a:endParaRPr lang="en-US" sz="2700">
              <a:solidFill>
                <a:srgbClr val="ECECEC"/>
              </a:solidFill>
            </a:endParaRPr>
          </a:p>
          <a:p>
            <a:pPr>
              <a:buFont typeface="Arial"/>
              <a:buChar char="•"/>
            </a:pPr>
            <a:endParaRPr lang="en-US" sz="2700" dirty="0">
              <a:solidFill>
                <a:srgbClr val="ECECEC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Το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σύνολο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δεδομένων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ήτ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αν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μεγάλο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(1000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δείγμ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ατα) και ο 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λγόριθμος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π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έτυχε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υψηλή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κρί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β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ει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 (96%).</a:t>
            </a:r>
            <a:endParaRPr lang="en-US" sz="2700">
              <a:solidFill>
                <a:srgbClr val="ECECEC"/>
              </a:solidFill>
            </a:endParaRPr>
          </a:p>
          <a:p>
            <a:pPr>
              <a:buFont typeface="Arial"/>
              <a:buChar char="•"/>
            </a:pPr>
            <a:endParaRPr lang="en-US" sz="2700" dirty="0">
              <a:solidFill>
                <a:srgbClr val="ECECEC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 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Δεν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απα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ιτήθηκε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η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χρήση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άλλης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γλώσσ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ας π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ρογρ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μμ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α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τισμού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εκτός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από </a:t>
            </a:r>
            <a:r>
              <a:rPr lang="en-US" sz="2700" dirty="0" err="1">
                <a:solidFill>
                  <a:srgbClr val="ECECEC"/>
                </a:solidFill>
                <a:ea typeface="+mn-lt"/>
                <a:cs typeface="+mn-lt"/>
              </a:rPr>
              <a:t>την</a:t>
            </a:r>
            <a:r>
              <a:rPr lang="en-US" sz="2700" dirty="0">
                <a:solidFill>
                  <a:srgbClr val="ECECEC"/>
                </a:solidFill>
                <a:ea typeface="+mn-lt"/>
                <a:cs typeface="+mn-lt"/>
              </a:rPr>
              <a:t> Python.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017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Εργασία εαρινού εξαμήνου 2023-2024  Συστήματα υποστήριξης αποφάσεων Διδάσκων : Θ. Έξαρχος</vt:lpstr>
      <vt:lpstr>ΠΡΟΒΛΕΨΗ ΤΡΑΠΕΖΙΚΟΥ ΣΥΣΤΗΜΑΤΟΣ ΔΑΝΙΟΥ</vt:lpstr>
      <vt:lpstr>ΓΛΩΣΣΑ ΠΡΟΓΡΑΜΑΤΙΣΜΟΥ ΚΑΙ ΒΙΒΛΙΟΘΗΚΕΣ </vt:lpstr>
      <vt:lpstr>Pre-processing</vt:lpstr>
      <vt:lpstr>CLASSIFICATION ALGORITHMS</vt:lpstr>
      <vt:lpstr>ΑΠΟΤΕΛΕΣΜΑΤΑ</vt:lpstr>
      <vt:lpstr>CONFUSION MATRIX</vt:lpstr>
      <vt:lpstr>CLASIFICATION REPORT</vt:lpstr>
      <vt:lpstr>ΠΑΡΑΤΙΡΗΣΕΙΣ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383</cp:revision>
  <dcterms:created xsi:type="dcterms:W3CDTF">2024-05-28T22:21:58Z</dcterms:created>
  <dcterms:modified xsi:type="dcterms:W3CDTF">2024-05-29T10:43:06Z</dcterms:modified>
</cp:coreProperties>
</file>