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5" r:id="rId13"/>
    <p:sldId id="282" r:id="rId14"/>
    <p:sldId id="283" r:id="rId15"/>
    <p:sldId id="276" r:id="rId16"/>
    <p:sldId id="277" r:id="rId17"/>
    <p:sldId id="278" r:id="rId18"/>
    <p:sldId id="279" r:id="rId19"/>
    <p:sldId id="284" r:id="rId20"/>
    <p:sldId id="285" r:id="rId21"/>
    <p:sldId id="286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81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 Nguyễn" initials="KN" lastIdx="1" clrIdx="0">
    <p:extLst>
      <p:ext uri="{19B8F6BF-5375-455C-9EA6-DF929625EA0E}">
        <p15:presenceInfo xmlns:p15="http://schemas.microsoft.com/office/powerpoint/2012/main" userId="3c66d5ee4f0196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E7A72-0EDB-459A-94B6-7650C1E4FB88}" type="datetimeFigureOut">
              <a:rPr lang="en-US" smtClean="0"/>
              <a:t>16/5/2023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B4B21-49CD-4D2E-AB3D-DD45858B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F2A70B-78F2-4DCF-B53B-C990D2FAFB8A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19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10545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33079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622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45802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0015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35591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06833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46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7479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F2A70B-78F2-4DCF-B53B-C990D2FAFB8A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19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92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8498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85057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8874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2027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6976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58442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72152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32035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51070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49334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1488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98660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30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609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5891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2049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9752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20308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5283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8170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2810" y="1905000"/>
            <a:ext cx="9146382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grpSp>
        <p:nvGrpSpPr>
          <p:cNvPr id="256" name="dòng" descr="Đồ họa dòng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Hình tự do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8" name="Hình tự do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9" name="Hình tự do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0" name="Hình tự do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1" name="Hình tự do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2" name="Hình tự do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3" name="Hình tự do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4" name="Hình tự do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5" name="Hình tự do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6" name="Hình tự do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7" name="Hình tự do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8" name="Hình tự do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9" name="Hình tự do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0" name="Hình tự do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1" name="Hình tự do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2" name="Hình tự do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3" name="Hình tự do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4" name="Hình tự do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5" name="Hình tự do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6" name="Hình tự do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7" name="Hình tự do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8" name="Hình tự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9" name="Hình tự do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0" name="Hình tự do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1" name="Hình tự do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2" name="Hình tự do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3" name="Hình tự do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4" name="Hình tự do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5" name="Hình tự do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6" name="Hình tự do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7" name="Hình tự do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8" name="Hình tự do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9" name="Hình tự do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0" name="Hình tự do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1" name="Hình tự do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2" name="Hình tự do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3" name="Hình tự do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4" name="Hình tự do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5" name="Hình tự do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6" name="Hình tự do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7" name="Hình tự do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8" name="Hình tự do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9" name="Hình tự do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0" name="Hình tự do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1" name="Hình tự do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2" name="Hình tự do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3" name="Hình tự do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4" name="Hình tự do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5" name="Hình tự do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6" name="Hình tự do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7" name="Hình tự do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8" name="Hình tự do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9" name="Hình tự do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0" name="Hình tự do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1" name="Hình tự do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2" name="Hình tự do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3" name="Hình tự do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4" name="Hình tự do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5" name="Hình tự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6" name="Hình tự do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7" name="Hình tự do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8" name="Hình tự do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9" name="Hình tự do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0" name="Hình tự do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1" name="Hình tự do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2" name="Hình tự do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3" name="Hình tự do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4" name="Hình tự do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5" name="Hình tự do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6" name="Hình tự do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7" name="Hình tự do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8" name="Hình tự do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9" name="Hình tự do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0" name="Hình tự do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1" name="Hình tự do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2" name="Hình tự do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3" name="Hình tự do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4" name="Hình tự do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5" name="Hình tự do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6" name="Hình tự do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7" name="Hình tự do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8" name="Hình tự do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9" name="Hình tự do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0" name="Hình tự do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1" name="Hình tự do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2" name="Hình tự do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Hình tự do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Hình tự do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5" name="Hình tự do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6" name="Hình tự do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7" name="Hình tự do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8" name="Hình tự do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9" name="Hình tự do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Hình tự do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1" name="Hình tự do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2" name="Hình tự do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3" name="Hình tự do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4" name="Hình tự do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5" name="Hình tự do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6" name="Hình tự do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7" name="Hình tự do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8" name="Hình tự do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9" name="Hình tự do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0" name="Hình tự do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1" name="Hình tự do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2" name="Hình tự do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3" name="Hình tự do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4" name="Hình tự do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5" name="Hình tự do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6" name="Hình tự do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7" name="Hình tự do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8" name="Hình tự do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9" name="Hình tự do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0" name="Hình tự do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1" name="Hình tự do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2" name="Hình tự do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3" name="Hình tự do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4" name="Hình tự do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5" name="Hình tự do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6" name="Hình tự do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7" name="Hình tự do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8" name="Hình tự do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9" name="Hình tự do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Tiêu đề phụ 2"/>
          <p:cNvSpPr>
            <a:spLocks noGrp="1"/>
          </p:cNvSpPr>
          <p:nvPr>
            <p:ph type="subTitle" idx="1" hasCustomPrompt="1"/>
          </p:nvPr>
        </p:nvSpPr>
        <p:spPr>
          <a:xfrm>
            <a:off x="1522810" y="5105400"/>
            <a:ext cx="9146381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grpSp>
        <p:nvGrpSpPr>
          <p:cNvPr id="7" name="dòng" descr="Đồ họa dòng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Hình tự do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Hình tự do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Hình tự do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Hình tự do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Hình tự do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Hình tự do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Hình tự do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Hình tự do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Hình tự do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Hình tự do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Hình tự do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Hình tự do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Hình tự do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Hình tự do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Hình tự do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Hình tự do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Hình tự do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Hình tự do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Hình tự do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Hình tự do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Hình tự do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Hình tự do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Hình tự do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Hình tự do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Hình tự do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Hình tự do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" name="Hình tự do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Hình tự do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" name="Hình tự do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Hình tự do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8" name="Hình tự do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9" name="Hình tự do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0" name="Hình tự do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Hình tự do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2" name="Hình tự do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3" name="Hình tự do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Hình tự do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Hình tự do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Hình tự do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Hình tự do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8" name="Hình tự do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9" name="Hình tự do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Hình tự do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1" name="Hình tự do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Hình tự do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Hình tự do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Hình tự do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Hình tự do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Hình tự do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Hình tự do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Hình tự do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Hình tự do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Hình tự do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Hình tự do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Hình tự do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Hình tự do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Hình tự do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Hình tự do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Hình tự do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Hình tự do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Hình tự do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Hình tự do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Hình tự do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Hình tự do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3" name="Hình tự do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4" name="Hình tự do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5" name="Hình tự do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6" name="Hình tự do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Hình tự do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Hình tự do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Hình tự do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Hình tự do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Hình tự do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6419BD0-8024-439A-99DD-04231873004C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10364311" y="274640"/>
            <a:ext cx="1371957" cy="5901747"/>
          </a:xfrm>
        </p:spPr>
        <p:txBody>
          <a:bodyPr vert="eaVert" rtlCol="0"/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grpSp>
        <p:nvGrpSpPr>
          <p:cNvPr id="7" name="dòng" descr="Đồ họa dòng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Hình tự do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Hình tự do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Hình tự do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Hình tự do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Hình tự do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Hình tự do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Hình tự do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Hình tự do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Hình tự do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Hình tự do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Hình tự do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Hình tự do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Hình tự do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Hình tự do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Hình tự do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Hình tự do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Hình tự do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Hình tự do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Hình tự do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Hình tự do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Hình tự do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Hình tự do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Hình tự do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Hình tự do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Hình tự do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Hình tự do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" name="Hình tự do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Hình tự do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" name="Hình tự do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Hình tự do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8" name="Hình tự do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9" name="Hình tự do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0" name="Hình tự do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Hình tự do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2" name="Hình tự do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3" name="Hình tự do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Hình tự do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Hình tự do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Hình tự do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Hình tự do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8" name="Hình tự do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9" name="Hình tự do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Hình tự do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1" name="Hình tự do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Hình tự do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Hình tự do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Hình tự do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Hình tự do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Hình tự do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Hình tự do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Hình tự do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Hình tự do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Hình tự do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Hình tự do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Hình tự do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Hình tự do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Hình tự do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Hình tự do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Hình tự do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Hình tự do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Hình tự do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Hình tự do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Hình tự do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Hình tự do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3" name="Hình tự do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4" name="Hình tự do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5" name="Hình tự do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6" name="Hình tự do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Hình tự do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Hình tự do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Hình tự do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Hình tự do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Hình tự do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 rtlCol="0"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5922D09-E966-4F38-B7ED-E6C3D5CAC0A3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grpSp>
        <p:nvGrpSpPr>
          <p:cNvPr id="167" name="dòng" descr="Đồ họa dòng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Hình tự do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9" name="Hình tự do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0" name="Hình tự do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1" name="Hình tự do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2" name="Hình tự do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Hình tự do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Hình tự do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5" name="Hình tự do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6" name="Hình tự do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7" name="Hình tự do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8" name="Hình tự do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9" name="Hình tự do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0" name="Hình tự do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1" name="Hình tự do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2" name="Hình tự do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3" name="Hình tự do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4" name="Hình tự do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5" name="Hình tự do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6" name="Hình tự do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7" name="Hình tự do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8" name="Hình tự do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9" name="Hình tự do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0" name="Hình tự do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1" name="Hình tự do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2" name="Hình tự do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3" name="Hình tự do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4" name="Hình tự do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5" name="Hình tự do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6" name="Hình tự do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7" name="Hình tự do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8" name="Hình tự do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9" name="Hình tự do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0" name="Hình tự do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1" name="Hình tự do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2" name="Hình tự do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3" name="Hình tự do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4" name="Hình tự do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5" name="Hình tự do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6" name="Hình tự do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7" name="Hình tự do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8" name="Hình tự do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9" name="Hình tự do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0" name="Hình tự do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1" name="Hình tự do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2" name="Hình tự do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3" name="Hình tự do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4" name="Hình tự do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5" name="Hình tự do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6" name="Hình tự do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7" name="Hình tự do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9" name="Hình tự do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0" name="Hình tự do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1" name="Hình tự do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2" name="Hình tự do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3" name="Hình tự do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4" name="Hình tự do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5" name="Hình tự do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6" name="Hình tự do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7" name="Hình tự do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8" name="Hình tự do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9" name="Hình tự do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0" name="Hình tự do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1" name="Hình tự do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2" name="Hình tự do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3" name="Hình tự do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4" name="Hình tự do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5" name="Hình tự do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6" name="Hình tự do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7" name="Hình tự do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8" name="Hình tự do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9" name="Hình tự do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40" name="Hình tự do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41" name="Hình tự do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8E4058-0B18-4860-8809-EAD46F4942A3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522810" y="1905000"/>
            <a:ext cx="9146382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grpSp>
        <p:nvGrpSpPr>
          <p:cNvPr id="255" name="dòng" descr="Đồ họa dòng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Hình tự do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7" name="Hình tự do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8" name="Hình tự do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9" name="Hình tự do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0" name="Hình tự do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1" name="Hình tự do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2" name="Hình tự do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3" name="Hình tự do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4" name="Hình tự do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5" name="Hình tự do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6" name="Hình tự do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7" name="Hình tự do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8" name="Hình tự do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9" name="Hình tự do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0" name="Hình tự do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1" name="Hình tự do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2" name="Hình tự do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3" name="Hình tự do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4" name="Hình tự do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5" name="Hình tự do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6" name="Hình tự do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7" name="Hình tự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8" name="Hình tự do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9" name="Hình tự do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0" name="Hình tự do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1" name="Hình tự do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2" name="Hình tự do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3" name="Hình tự do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4" name="Hình tự do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5" name="Hình tự do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6" name="Hình tự do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7" name="Hình tự do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8" name="Hình tự do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9" name="Hình tự do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0" name="Hình tự do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1" name="Hình tự do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2" name="Hình tự do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3" name="Hình tự do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4" name="Hình tự do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5" name="Hình tự do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6" name="Hình tự do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7" name="Hình tự do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8" name="Hình tự do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9" name="Hình tự do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0" name="Hình tự do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1" name="Hình tự do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2" name="Hình tự do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3" name="Hình tự do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4" name="Hình tự do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5" name="Hình tự do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6" name="Hình tự do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7" name="Hình tự do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8" name="Hình tự do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9" name="Hình tự do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0" name="Hình tự do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1" name="Hình tự do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2" name="Hình tự do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3" name="Hình tự do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4" name="Hình tự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5" name="Hình tự do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6" name="Hình tự do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7" name="Hình tự do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8" name="Hình tự do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9" name="Hình tự do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0" name="Hình tự do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1" name="Hình tự do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2" name="Hình tự do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3" name="Hình tự do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4" name="Hình tự do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5" name="Hình tự do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6" name="Hình tự do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7" name="Hình tự do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8" name="Hình tự do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29" name="Hình tự do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0" name="Hình tự do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1" name="Hình tự do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2" name="Hình tự do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3" name="Hình tự do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4" name="Hình tự do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5" name="Hình tự do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6" name="Hình tự do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7" name="Hình tự do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8" name="Hình tự do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39" name="Hình tự do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0" name="Hình tự do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1" name="Hình tự do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2" name="Hình tự do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Hình tự do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Hình tự do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5" name="Hình tự do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6" name="Hình tự do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7" name="Hình tự do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8" name="Hình tự do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49" name="Hình tự do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Hình tự do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1" name="Hình tự do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2" name="Hình tự do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3" name="Hình tự do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4" name="Hình tự do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5" name="Hình tự do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6" name="Hình tự do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7" name="Hình tự do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8" name="Hình tự do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59" name="Hình tự do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0" name="Hình tự do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1" name="Hình tự do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2" name="Hình tự do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3" name="Hình tự do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4" name="Hình tự do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5" name="Hình tự do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6" name="Hình tự do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7" name="Hình tự do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8" name="Hình tự do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69" name="Hình tự do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0" name="Hình tự do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1" name="Hình tự do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2" name="Hình tự do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3" name="Hình tự do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4" name="Hình tự do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5" name="Hình tự do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6" name="Hình tự do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7" name="Hình tự do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78" name="Hình tự do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Chỗ dành sẵ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522810" y="5102526"/>
            <a:ext cx="9146381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E1D992-2488-4C20-870B-9C55A72D973C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grpSp>
        <p:nvGrpSpPr>
          <p:cNvPr id="158" name="dòng" descr="Đồ họa dòng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Hình tự do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0" name="Hình tự do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1" name="Hình tự do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2" name="Hình tự do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3" name="Hình tự do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4" name="Hình tự do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5" name="Hình tự do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6" name="Hình tự do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7" name="Hình tự do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8" name="Hình tự do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9" name="Hình tự do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0" name="Hình tự do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1" name="Hình tự do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2" name="Hình tự do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Hình tự do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Hình tự do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5" name="Hình tự do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6" name="Hình tự do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7" name="Hình tự do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8" name="Hình tự do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9" name="Hình tự do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0" name="Hình tự do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1" name="Hình tự do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2" name="Hình tự do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3" name="Hình tự do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4" name="Hình tự do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5" name="Hình tự do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6" name="Hình tự do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7" name="Hình tự do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8" name="Hình tự do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9" name="Hình tự do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0" name="Hình tự do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1" name="Hình tự do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2" name="Hình tự do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3" name="Hình tự do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4" name="Hình tự do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5" name="Hình tự do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6" name="Hình tự do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7" name="Hình tự do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8" name="Hình tự do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9" name="Hình tự do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0" name="Hình tự do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1" name="Hình tự do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2" name="Hình tự do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3" name="Hình tự do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4" name="Hình tự do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5" name="Hình tự do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6" name="Hình tự do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7" name="Hình tự do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8" name="Hình tự do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9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0" name="Hình tự do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1" name="Hình tự do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2" name="Hình tự do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3" name="Hình tự do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4" name="Hình tự do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5" name="Hình tự do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6" name="Hình tự do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7" name="Hình tự do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8" name="Hình tự do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9" name="Hình tự do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0" name="Hình tự do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1" name="Hình tự do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2" name="Hình tự do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3" name="Hình tự do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4" name="Hình tự do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5" name="Hình tự do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6" name="Hình tự do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7" name="Hình tự do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8" name="Hình tự do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9" name="Hình tự do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0" name="Hình tự do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1" name="Hình tự do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2" name="Hình tự do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Chỗ dành sẵn cho Nội dung 2"/>
          <p:cNvSpPr>
            <a:spLocks noGrp="1"/>
          </p:cNvSpPr>
          <p:nvPr>
            <p:ph sz="half" idx="1" hasCustomPrompt="1"/>
          </p:nvPr>
        </p:nvSpPr>
        <p:spPr>
          <a:xfrm>
            <a:off x="1522810" y="1905000"/>
            <a:ext cx="4420750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6248442" y="1905000"/>
            <a:ext cx="442074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EE03F6-2E6D-4108-9504-1FB4CD86BF78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grpSp>
        <p:nvGrpSpPr>
          <p:cNvPr id="160" name="dòng" descr="Đồ họa dòng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Hình tự do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2" name="Hình tự do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3" name="Hình tự do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4" name="Hình tự do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5" name="Hình tự do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6" name="Hình tự do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7" name="Hình tự do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8" name="Hình tự do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9" name="Hình tự do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0" name="Hình tự do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1" name="Hình tự do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2" name="Hình tự do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Hình tự do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Hình tự do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5" name="Hình tự do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6" name="Hình tự do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7" name="Hình tự do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8" name="Hình tự do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9" name="Hình tự do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0" name="Hình tự do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1" name="Hình tự do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2" name="Hình tự do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3" name="Hình tự do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4" name="Hình tự do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5" name="Hình tự do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6" name="Hình tự do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7" name="Hình tự do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8" name="Hình tự do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9" name="Hình tự do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0" name="Hình tự do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1" name="Hình tự do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2" name="Hình tự do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3" name="Hình tự do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4" name="Hình tự do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5" name="Hình tự do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6" name="Hình tự do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7" name="Hình tự do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8" name="Hình tự do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9" name="Hình tự do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0" name="Hình tự do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1" name="Hình tự do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2" name="Hình tự do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3" name="Hình tự do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4" name="Hình tự do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5" name="Hình tự do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6" name="Hình tự do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7" name="Hình tự do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8" name="Hình tự do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9" name="Hình tự do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0" name="Hình tự do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1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2" name="Hình tự do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3" name="Hình tự do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4" name="Hình tự do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5" name="Hình tự do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6" name="Hình tự do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7" name="Hình tự do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8" name="Hình tự do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9" name="Hình tự do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0" name="Hình tự do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1" name="Hình tự do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2" name="Hình tự do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3" name="Hình tự do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4" name="Hình tự do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5" name="Hình tự do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6" name="Hình tự do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7" name="Hình tự do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8" name="Hình tự do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9" name="Hình tự do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0" name="Hình tự do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1" name="Hình tự do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2" name="Hình tự do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3" name="Hình tự do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4" name="Hình tự do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Chỗ dành sẵ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522810" y="1905000"/>
            <a:ext cx="441770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1522810" y="2819400"/>
            <a:ext cx="441770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251488" y="1905000"/>
            <a:ext cx="441770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AA061C-F451-454E-A9FD-8A9C6F486F58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Chỗ dành sẵn cho Số Trang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5" name="Chỗ dành sẵn cho Nội dung 3"/>
          <p:cNvSpPr>
            <a:spLocks noGrp="1"/>
          </p:cNvSpPr>
          <p:nvPr>
            <p:ph sz="half" idx="13" hasCustomPrompt="1"/>
          </p:nvPr>
        </p:nvSpPr>
        <p:spPr>
          <a:xfrm>
            <a:off x="6251488" y="2819401"/>
            <a:ext cx="441770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grpSp>
        <p:nvGrpSpPr>
          <p:cNvPr id="156" name="dòng" descr="Đồ họa dòng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Hình tự do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8" name="Hình tự do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9" name="Hình tự do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0" name="Hình tự do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1" name="Hình tự do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2" name="Hình tự do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3" name="Hình tự do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4" name="Hình tự do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5" name="Hình tự do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6" name="Hình tự do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7" name="Hình tự do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8" name="Hình tự do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9" name="Hình tự do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0" name="Hình tự do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1" name="Hình tự do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2" name="Hình tự do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Hình tự do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Hình tự do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5" name="Hình tự do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6" name="Hình tự do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7" name="Hình tự do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8" name="Hình tự do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9" name="Hình tự do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0" name="Hình tự do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1" name="Hình tự do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2" name="Hình tự do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3" name="Hình tự do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4" name="Hình tự do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5" name="Hình tự do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6" name="Hình tự do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7" name="Hình tự do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8" name="Hình tự do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9" name="Hình tự do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0" name="Hình tự do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1" name="Hình tự do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2" name="Hình tự do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3" name="Hình tự do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4" name="Hình tự do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5" name="Hình tự do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6" name="Hình tự do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7" name="Hình tự do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8" name="Hình tự do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9" name="Hình tự do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0" name="Hình tự do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1" name="Hình tự do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2" name="Hình tự do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3" name="Hình tự do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4" name="Hình tự do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5" name="Hình tự do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6" name="Hình tự do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7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8" name="Hình tự do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9" name="Hình tự do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0" name="Hình tự do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1" name="Hình tự do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2" name="Hình tự do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3" name="Hình tự do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4" name="Hình tự do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5" name="Hình tự do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6" name="Hình tự do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7" name="Hình tự do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8" name="Hình tự do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9" name="Hình tự do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0" name="Hình tự do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1" name="Hình tự do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2" name="Hình tự do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3" name="Hình tự do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4" name="Hình tự do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5" name="Hình tự do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6" name="Hình tự do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7" name="Hình tự do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8" name="Hình tự do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9" name="Hình tự do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0" name="Hình tự do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E5366A-6445-48DB-98AD-C61ECB7EDED0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hỗ dành sẵn cho Số Trang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2FF7B1-4C87-4DA7-B01B-F07EEC33FFB1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Chỗ dành sẵn cho Số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522809" y="3429000"/>
            <a:ext cx="2743915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>
          <a:xfrm>
            <a:off x="4711249" y="1905000"/>
            <a:ext cx="5670757" cy="4038600"/>
          </a:xfrm>
        </p:spPr>
        <p:txBody>
          <a:bodyPr rtlCol="0">
            <a:normAutofit/>
          </a:bodyPr>
          <a:lstStyle>
            <a:lvl1pPr>
              <a:defRPr sz="2400">
                <a:latin typeface="Corbel" panose="020B0503020204020204" pitchFamily="34" charset="0"/>
              </a:defRPr>
            </a:lvl1pPr>
            <a:lvl2pPr>
              <a:defRPr sz="2000">
                <a:latin typeface="Corbel" panose="020B0503020204020204" pitchFamily="34" charset="0"/>
              </a:defRPr>
            </a:lvl2pPr>
            <a:lvl3pPr>
              <a:defRPr sz="1800">
                <a:latin typeface="Corbel" panose="020B0503020204020204" pitchFamily="34" charset="0"/>
              </a:defRPr>
            </a:lvl3pPr>
            <a:lvl4pPr>
              <a:defRPr sz="1600">
                <a:latin typeface="Corbel" panose="020B0503020204020204" pitchFamily="34" charset="0"/>
              </a:defRPr>
            </a:lvl4pPr>
            <a:lvl5pPr>
              <a:defRPr sz="1600">
                <a:latin typeface="Corbel" panose="020B0503020204020204" pitchFamily="34" charset="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grpSp>
        <p:nvGrpSpPr>
          <p:cNvPr id="615" name="khung" descr="Đồ họa hộp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Nhóm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Nhóm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Hình tự do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Hình tự do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Hình tự do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Hình tự do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Hình tự do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Hình tự do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Hình tự do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Hình tự do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Hình tự do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Hình tự do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Hình tự do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Hình tự do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Hình tự do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Hình tự do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Hình tự do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Hình tự do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Hình tự do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Hình tự do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Hình tự do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Hình tự do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Hình tự do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Hình tự do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Hình tự do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Hình tự do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Hình tự do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Hình tự do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Hình tự do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Hình tự do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Hình tự do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Hình tự do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Hình tự do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Hình tự do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Hình tự do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Hình tự do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Hình tự do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Hình tự do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Hình tự do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Hình tự do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Hình tự do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Hình tự do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Hình tự do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Hình tự do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Hình tự do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Hình tự do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Hình tự do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Hình tự do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Hình tự do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Hình tự do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Hình tự do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3" name="Hình tự do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Hình tự do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Hình tự do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Hình tự do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Hình tự do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Hình tự do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Hình tự do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Hình tự do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Hình tự do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Hình tự do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Hình tự do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Hình tự do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Hình tự do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Hình tự do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Hình tự do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Hình tự do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Hình tự do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Hình tự do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Hình tự do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Hình tự do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Hình tự do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Hình tự do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Hình tự do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Hình tự do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Nhóm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Hình tự do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Hình tự do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Hình tự do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Hình tự do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Hình tự do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Hình tự do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Hình tự do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Hình tự do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Hình tự do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Hình tự do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Hình tự do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Hình tự do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Hình tự do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Hình tự do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Hình tự do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Hình tự do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Hình tự do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Hình tự do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Hình tự do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Hình tự do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Hình tự do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Hình tự do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Hình tự do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Hình tự do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Hình tự do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Hình tự do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Hình tự do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Hình tự do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Hình tự do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Hình tự do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Hình tự do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Hình tự do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Hình tự do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Hình tự do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Hình tự do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Hình tự do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Hình tự do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Hình tự do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Hình tự do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Hình tự do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Hình tự do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Hình tự do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Hình tự do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Hình tự do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Hình tự do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Hình tự do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Hình tự do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Hình tự do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Hình tự do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9" name="Hình tự do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Hình tự do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Hình tự do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Hình tự do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Hình tự do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Hình tự do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Hình tự do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Hình tự do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Hình tự do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Hình tự do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Hình tự do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Hình tự do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Hình tự do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Hình tự do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Hình tự do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Hình tự do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Hình tự do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Hình tự do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Hình tự do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Hình tự do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Hình tự do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Hình tự do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Hình tự do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Hình tự do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Nhóm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Nhóm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Hình tự do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Hình tự do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Hình tự do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Hình tự do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Hình tự do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Hình tự do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Hình tự do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Hình tự do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Hình tự do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Hình tự do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Hình tự do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Hình tự do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Hình tự do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Hình tự do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Hình tự do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Hình tự do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Hình tự do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Hình tự do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Hình tự do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Hình tự do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Hình tự do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Hình tự do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Hình tự do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Hình tự do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Hình tự do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Hình tự do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Hình tự do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Hình tự do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Hình tự do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Hình tự do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Hình tự do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Hình tự do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Hình tự do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Hình tự do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Hình tự do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Hình tự do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Hình tự do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Hình tự do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Hình tự do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Hình tự do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Hình tự do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Hình tự do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Hình tự do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Hình tự do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Hình tự do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Hình tự do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Hình tự do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Hình tự do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Hình tự do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Hình tự do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Hình tự do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Hình tự do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Hình tự do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Hình tự do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Hình tự do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Hình tự do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Hình tự do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Hình tự do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Hình tự do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Hình tự do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Hình tự do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Hình tự do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Hình tự do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Hình tự do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Hình tự do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Hình tự do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Hình tự do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Hình tự do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Hình tự do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Hình tự do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Hình tự do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Hình tự do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Hình tự do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Nhóm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Hình tự do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Hình tự do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Hình tự do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Hình tự do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Hình tự do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Hình tự do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Hình tự do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Hình tự do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Hình tự do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Hình tự do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Hình tự do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Hình tự do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Hình tự do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Hình tự do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Hình tự do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Hình tự do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Hình tự do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Hình tự do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Hình tự do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Hình tự do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Hình tự do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Hình tự do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Hình tự do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Hình tự do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Hình tự do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Hình tự do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Hình tự do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Hình tự do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Hình tự do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Hình tự do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Hình tự do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Hình tự do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Hình tự do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Hình tự do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Hình tự do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Hình tự do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Hình tự do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Hình tự do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Hình tự do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Hình tự do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Hình tự do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Hình tự do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Hình tự do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Hình tự do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Hình tự do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Hình tự do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Hình tự do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Hình tự do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Hình tự do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Hình tự do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Hình tự do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Hình tự do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Hình tự do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Hình tự do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Hình tự do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Hình tự do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Hình tự do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Hình tự do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Hình tự do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Hình tự do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Hình tự do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Hình tự do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Hình tự do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Hình tự do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Hình tự do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Hình tự do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Hình tự do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Hình tự do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Hình tự do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Hình tự do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Hình tự do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Hình tự do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Hình tự do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3338A38A-C783-4C31-8C1D-2B4556039975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522811" y="274638"/>
            <a:ext cx="9146380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 hasCustomPrompt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Corbel" panose="020B05030202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</a:t>
            </a:r>
            <a:r>
              <a:rPr lang="vi-VN" dirty="0" err="1"/>
              <a:t>ảnh</a:t>
            </a:r>
            <a:endParaRPr lang="vi-VN" dirty="0"/>
          </a:p>
        </p:txBody>
      </p:sp>
      <p:grpSp>
        <p:nvGrpSpPr>
          <p:cNvPr id="614" name="khung" descr="Đồ họa hộp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Nhóm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Nhóm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Hình tự do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Hình tự do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Hình tự do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Hình tự do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Hình tự do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Hình tự do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Hình tự do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Hình tự do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Hình tự do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Hình tự do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Hình tự do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Hình tự do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Hình tự do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Hình tự do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Hình tự do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Hình tự do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Hình tự do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Hình tự do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Hình tự do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Hình tự do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Hình tự do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Hình tự do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Hình tự do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Hình tự do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Hình tự do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Hình tự do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Hình tự do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Hình tự do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Hình tự do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Hình tự do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Hình tự do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Hình tự do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Hình tự do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Hình tự do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Hình tự do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Hình tự do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Hình tự do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Hình tự do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Hình tự do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Hình tự do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Hình tự do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Hình tự do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Hình tự do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Hình tự do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Hình tự do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Hình tự do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Hình tự do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Hình tự do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Hình tự do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Hình tự do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3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Hình tự do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Hình tự do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Hình tự do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Hình tự do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Hình tự do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Hình tự do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Hình tự do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Hình tự do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Hình tự do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Hình tự do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Hình tự do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Hình tự do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Hình tự do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Hình tự do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Hình tự do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Hình tự do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Hình tự do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Hình tự do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Hình tự do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Hình tự do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Hình tự do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Hình tự do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Hình tự do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Nhóm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Hình tự do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Hình tự do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Hình tự do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Hình tự do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Hình tự do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Hình tự do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Hình tự do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Hình tự do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Hình tự do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Hình tự do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Hình tự do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Hình tự do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Hình tự do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Hình tự do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Hình tự do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Hình tự do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Hình tự do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Hình tự do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Hình tự do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Hình tự do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Hình tự do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Hình tự do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Hình tự do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Hình tự do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Hình tự do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Hình tự do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Hình tự do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Hình tự do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Hình tự do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Hình tự do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Hình tự do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Hình tự do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Hình tự do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Hình tự do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Hình tự do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Hình tự do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Hình tự do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Hình tự do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Hình tự do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Hình tự do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Hình tự do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Hình tự do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Hình tự do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Hình tự do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Hình tự do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Hình tự do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Hình tự do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Hình tự do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Hình tự do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Hình tự do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9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Hình tự do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Hình tự do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Hình tự do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Hình tự do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Hình tự do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Hình tự do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Hình tự do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Hình tự do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Hình tự do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Hình tự do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Hình tự do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Hình tự do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Hình tự do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Hình tự do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Hình tự do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Hình tự do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Hình tự do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Hình tự do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Hình tự do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Hình tự do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Hình tự do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Hình tự do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Hình tự do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Nhóm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Nhóm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Hình tự do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Hình tự do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Hình tự do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Hình tự do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Hình tự do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Hình tự do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Hình tự do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Hình tự do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Hình tự do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Hình tự do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Hình tự do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Hình tự do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Hình tự do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Hình tự do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Hình tự do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Hình tự do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Hình tự do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Hình tự do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Hình tự do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Hình tự do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Hình tự do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Hình tự do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Hình tự do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Hình tự do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Hình tự do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Hình tự do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Hình tự do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Hình tự do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Hình tự do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Hình tự do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Hình tự do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Hình tự do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Hình tự do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Hình tự do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Hình tự do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Hình tự do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Hình tự do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Hình tự do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Hình tự do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Hình tự do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Hình tự do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Hình tự do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Hình tự do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Hình tự do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Hình tự do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Hình tự do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Hình tự do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Hình tự do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Hình tự do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Hình tự do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Hình tự do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Hình tự do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Hình tự do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Hình tự do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Hình tự do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Hình tự do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Hình tự do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Hình tự do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Hình tự do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Hình tự do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Hình tự do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Hình tự do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Hình tự do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Hình tự do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Hình tự do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Hình tự do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Hình tự do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Hình tự do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Hình tự do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Hình tự do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Hình tự do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Hình tự do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Hình tự do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Nhóm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Hình tự do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Hình tự do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Hình tự do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Hình tự do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Hình tự do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Hình tự do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Hình tự do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Hình tự do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Hình tự do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Hình tự do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Hình tự do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Hình tự do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Hình tự do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Hình tự do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Hình tự do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Hình tự do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Hình tự do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Hình tự do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Hình tự do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Hình tự do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Hình tự do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Hình tự do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Hình tự do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Hình tự do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Hình tự do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Hình tự do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Hình tự do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Hình tự do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Hình tự do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Hình tự do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Hình tự do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Hình tự do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Hình tự do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Hình tự do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Hình tự do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Hình tự do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Hình tự do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Hình tự do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Hình tự do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Hình tự do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Hình tự do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Hình tự do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Hình tự do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Hình tự do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Hình tự do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Hình tự do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Hình tự do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Hình tự do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Hình tự do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Hình tự do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Hình tự do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Hình tự do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Hình tự do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Hình tự do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Hình tự do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Hình tự do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Hình tự do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Hình tự do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Hình tự do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Hình tự do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Hình tự do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Hình tự do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Hình tự do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Hình tự do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Hình tự do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Hình tự do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Hình tự do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Hình tự do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Hình tự do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Hình tự do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Hình tự do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Hình tự do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Hình tự do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Hình tự do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7908018" y="3411748"/>
            <a:ext cx="2743915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6478DEF-98FC-4E5C-B39D-B42941231E10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67CDE23F-C819-4F90-A36E-4AECD95B2FC5}" type="datetime1">
              <a:rPr lang="vi-VN" smtClean="0">
                <a:solidFill>
                  <a:prstClr val="white">
                    <a:tint val="75000"/>
                  </a:prstClr>
                </a:solidFill>
              </a:rPr>
              <a:t>16/05/2023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vi-VN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chinelearningcoban.com/tabml_book/ch_model/decision_tree.html" TargetMode="External"/><Relationship Id="rId4" Type="http://schemas.openxmlformats.org/officeDocument/2006/relationships/hyperlink" Target="https://machinelearningcoban.com/tabml_book/ch_model/random_fores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2810" y="3657596"/>
            <a:ext cx="9433212" cy="909327"/>
          </a:xfrm>
        </p:spPr>
        <p:txBody>
          <a:bodyPr rtlCol="0"/>
          <a:lstStyle/>
          <a:p>
            <a:pPr algn="ctr" rtl="0"/>
            <a:r>
              <a:rPr lang="en-US" sz="4800" b="1" dirty="0">
                <a:latin typeface="Montserrat" panose="00000500000000000000" pitchFamily="2" charset="0"/>
                <a:cs typeface="Segoe UI" panose="020B0502040204020203" pitchFamily="34" charset="0"/>
              </a:rPr>
              <a:t>Thuật </a:t>
            </a:r>
            <a:r>
              <a:rPr lang="en-US" sz="4800" b="1" dirty="0" err="1">
                <a:latin typeface="Montserrat" panose="00000500000000000000" pitchFamily="2" charset="0"/>
                <a:cs typeface="Segoe UI" panose="020B0502040204020203" pitchFamily="34" charset="0"/>
              </a:rPr>
              <a:t>toán</a:t>
            </a:r>
            <a:r>
              <a:rPr lang="en-US" sz="4800" b="1" dirty="0">
                <a:latin typeface="Montserrat" panose="00000500000000000000" pitchFamily="2" charset="0"/>
                <a:cs typeface="Segoe UI" panose="020B0502040204020203" pitchFamily="34" charset="0"/>
              </a:rPr>
              <a:t> Random Forest</a:t>
            </a:r>
            <a:endParaRPr lang="vi-VN" sz="4800" b="1" dirty="0"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476693"/>
          </a:xfrm>
        </p:spPr>
        <p:txBody>
          <a:bodyPr rtlCol="0"/>
          <a:lstStyle/>
          <a:p>
            <a:pPr algn="ctr" rtl="0"/>
            <a:r>
              <a:rPr lang="en-US" dirty="0">
                <a:latin typeface="Montserrat" panose="00000500000000000000" pitchFamily="2" charset="0"/>
              </a:rPr>
              <a:t>Giảng </a:t>
            </a:r>
            <a:r>
              <a:rPr lang="en-US" dirty="0" smtClean="0">
                <a:latin typeface="Montserrat" panose="00000500000000000000" pitchFamily="2" charset="0"/>
              </a:rPr>
              <a:t>viên hướng </a:t>
            </a:r>
            <a:r>
              <a:rPr lang="en-US" dirty="0" err="1" smtClean="0">
                <a:latin typeface="Montserrat" panose="00000500000000000000" pitchFamily="2" charset="0"/>
              </a:rPr>
              <a:t>dẫn</a:t>
            </a:r>
            <a:r>
              <a:rPr lang="en-US" dirty="0" smtClean="0">
                <a:latin typeface="Montserrat" panose="00000500000000000000" pitchFamily="2" charset="0"/>
              </a:rPr>
              <a:t>: </a:t>
            </a:r>
            <a:r>
              <a:rPr lang="en-US" dirty="0" err="1">
                <a:latin typeface="Montserrat" panose="00000500000000000000" pitchFamily="2" charset="0"/>
              </a:rPr>
              <a:t>Nguyễn</a:t>
            </a:r>
            <a:r>
              <a:rPr lang="en-US" dirty="0">
                <a:latin typeface="Montserrat" panose="00000500000000000000" pitchFamily="2" charset="0"/>
              </a:rPr>
              <a:t> Thị </a:t>
            </a:r>
            <a:r>
              <a:rPr lang="en-US" dirty="0" err="1">
                <a:latin typeface="Montserrat" panose="00000500000000000000" pitchFamily="2" charset="0"/>
              </a:rPr>
              <a:t>Tuyết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Hải</a:t>
            </a:r>
            <a:endParaRPr lang="vi-VN" dirty="0">
              <a:latin typeface="Montserrat" panose="00000500000000000000" pitchFamily="2" charset="0"/>
            </a:endParaRPr>
          </a:p>
        </p:txBody>
      </p:sp>
      <p:pic>
        <p:nvPicPr>
          <p:cNvPr id="1026" name="Picture 2" descr="Random Forest — A Concise Technical Overview | by Tanmayee W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41" y="354816"/>
            <a:ext cx="9029318" cy="317559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b="1" dirty="0" err="1">
                <a:latin typeface="Montserrat" panose="00000500000000000000" pitchFamily="2" charset="0"/>
              </a:rPr>
              <a:t>Ưu</a:t>
            </a:r>
            <a:r>
              <a:rPr lang="en-US" b="1" dirty="0">
                <a:latin typeface="Montserrat" panose="00000500000000000000" pitchFamily="2" charset="0"/>
              </a:rPr>
              <a:t> </a:t>
            </a:r>
            <a:r>
              <a:rPr lang="en-US" b="1" dirty="0" err="1">
                <a:latin typeface="Montserrat" panose="00000500000000000000" pitchFamily="2" charset="0"/>
              </a:rPr>
              <a:t>nhược</a:t>
            </a:r>
            <a:r>
              <a:rPr lang="en-US" b="1" dirty="0">
                <a:latin typeface="Montserrat" panose="00000500000000000000" pitchFamily="2" charset="0"/>
              </a:rPr>
              <a:t> điểm của Random Forest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203828" y="1935125"/>
            <a:ext cx="5228864" cy="4417957"/>
          </a:xfrm>
        </p:spPr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điểm</a:t>
            </a:r>
          </a:p>
          <a:p>
            <a:pPr algn="just"/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Nó có khả năng xử lý các tập dữ liệu lớn với kích thước cao và nhiều biến đầu vào.</a:t>
            </a:r>
          </a:p>
          <a:p>
            <a:pPr algn="just"/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Nó có độ chính xác cao và ổn định, không bị ảnh hưởng nhiều bởi nhiễu hoặc các giá trị thiếu.</a:t>
            </a:r>
          </a:p>
          <a:p>
            <a:pPr algn="just"/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Nó không bị vấn đề quá khớp (overfitting) vì nó lấy trung bình của nhiều cây quyết định khác nhau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(hồi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số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phiếu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(phân loại).</a:t>
            </a:r>
            <a:endParaRPr lang="vi-V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Nó có thể đánh giá được mức độ quan trọng của các thuộc tính trong việc dự đoán kết quả.</a:t>
            </a:r>
          </a:p>
          <a:p>
            <a:pPr algn="just" rtl="0"/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294967295"/>
          </p:nvPr>
        </p:nvSpPr>
        <p:spPr>
          <a:xfrm>
            <a:off x="7027665" y="1998921"/>
            <a:ext cx="4416552" cy="3895045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điểm</a:t>
            </a:r>
          </a:p>
          <a:p>
            <a:pPr algn="just"/>
            <a:r>
              <a:rPr lang="vi-VN" sz="2000" dirty="0"/>
              <a:t>Nó khá phức tạp và tốn nhiều tài nguyên tính toán khi xây dựng nhiều cây quyết định.</a:t>
            </a:r>
          </a:p>
          <a:p>
            <a:pPr algn="just"/>
            <a:r>
              <a:rPr lang="vi-VN" sz="2000" dirty="0"/>
              <a:t>Nó khó để diễn giải và trực quan hóa so với một cây quyết định đơn lẻ.</a:t>
            </a:r>
          </a:p>
          <a:p>
            <a:pPr algn="just"/>
            <a:r>
              <a:rPr lang="vi-VN" sz="2000" dirty="0"/>
              <a:t>Nó có thể mất nhiều thời gian để huấn luyện và dự đoán, đặc biệt khi số lượng cây quyết định lớn.</a:t>
            </a:r>
          </a:p>
          <a:p>
            <a:pPr algn="just" rtl="0"/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691116"/>
            <a:ext cx="9146380" cy="604284"/>
          </a:xfrm>
        </p:spPr>
        <p:txBody>
          <a:bodyPr rtlCol="0"/>
          <a:lstStyle/>
          <a:p>
            <a:pPr algn="ctr" rtl="0"/>
            <a:r>
              <a:rPr lang="en-US" b="1" dirty="0" smtClean="0">
                <a:latin typeface="Montserrat" panose="00000500000000000000" pitchFamily="2" charset="0"/>
              </a:rPr>
              <a:t>Các </a:t>
            </a:r>
            <a:r>
              <a:rPr lang="en-US" b="1" dirty="0" err="1" smtClean="0">
                <a:latin typeface="Montserrat" panose="00000500000000000000" pitchFamily="2" charset="0"/>
              </a:rPr>
              <a:t>bước</a:t>
            </a:r>
            <a:r>
              <a:rPr lang="en-US" b="1" dirty="0" smtClean="0">
                <a:latin typeface="Montserrat" panose="00000500000000000000" pitchFamily="2" charset="0"/>
              </a:rPr>
              <a:t> của thuật </a:t>
            </a:r>
            <a:r>
              <a:rPr lang="en-US" b="1" dirty="0" err="1" smtClean="0">
                <a:latin typeface="Montserrat" panose="00000500000000000000" pitchFamily="2" charset="0"/>
              </a:rPr>
              <a:t>toán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5540" y="2965753"/>
            <a:ext cx="2500732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Phân loại: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và 1</a:t>
            </a: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Các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trưng: 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400" baseline="-2500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, x</a:t>
            </a:r>
            <a:r>
              <a:rPr lang="en-US" sz="2400" baseline="-2500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, x</a:t>
            </a:r>
            <a:r>
              <a:rPr lang="en-US" sz="2400" baseline="-2500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, x</a:t>
            </a:r>
            <a:r>
              <a:rPr lang="en-US" sz="2400" baseline="-2500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, x</a:t>
            </a:r>
            <a:r>
              <a:rPr lang="en-US" sz="2400" baseline="-2500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04" y="2418200"/>
            <a:ext cx="6524625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1" y="531628"/>
            <a:ext cx="9146380" cy="763772"/>
          </a:xfrm>
        </p:spPr>
        <p:txBody>
          <a:bodyPr rtlCol="0"/>
          <a:lstStyle/>
          <a:p>
            <a:pPr algn="ctr" rtl="0"/>
            <a:r>
              <a:rPr lang="en-US" b="1" dirty="0" smtClean="0">
                <a:latin typeface="Montserrat" panose="00000500000000000000" pitchFamily="2" charset="0"/>
              </a:rPr>
              <a:t>Các </a:t>
            </a:r>
            <a:r>
              <a:rPr lang="en-US" b="1" dirty="0" err="1" smtClean="0">
                <a:latin typeface="Montserrat" panose="00000500000000000000" pitchFamily="2" charset="0"/>
              </a:rPr>
              <a:t>bước</a:t>
            </a:r>
            <a:r>
              <a:rPr lang="en-US" b="1" dirty="0" smtClean="0">
                <a:latin typeface="Montserrat" panose="00000500000000000000" pitchFamily="2" charset="0"/>
              </a:rPr>
              <a:t> của thuật </a:t>
            </a:r>
            <a:r>
              <a:rPr lang="en-US" b="1" dirty="0" err="1" smtClean="0">
                <a:latin typeface="Montserrat" panose="00000500000000000000" pitchFamily="2" charset="0"/>
              </a:rPr>
              <a:t>toán</a:t>
            </a:r>
            <a:endParaRPr lang="vi-VN" b="1" dirty="0">
              <a:latin typeface="Montserrat" panose="00000500000000000000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291" y="2287221"/>
            <a:ext cx="1117103" cy="3611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8924" y="2656776"/>
            <a:ext cx="556190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Dùng kĩ thuật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boostrapping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để lấy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6 dòng dữ liệu với các dòng có thể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trùng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lặp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Đồng thời chọn 2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tính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là x0 và x1 để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chiếu trên cột các dữ liệu</a:t>
            </a:r>
          </a:p>
        </p:txBody>
      </p:sp>
      <p:sp>
        <p:nvSpPr>
          <p:cNvPr id="2" name="Tiêu đề 12">
            <a:extLst>
              <a:ext uri="{FF2B5EF4-FFF2-40B4-BE49-F238E27FC236}">
                <a16:creationId xmlns:a16="http://schemas.microsoft.com/office/drawing/2014/main" id="{5D95E91A-F8A5-27AF-13A9-C57DE227DB62}"/>
              </a:ext>
            </a:extLst>
          </p:cNvPr>
          <p:cNvSpPr txBox="1">
            <a:spLocks/>
          </p:cNvSpPr>
          <p:nvPr/>
        </p:nvSpPr>
        <p:spPr>
          <a:xfrm>
            <a:off x="1543066" y="1634738"/>
            <a:ext cx="9146380" cy="554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</a:lstStyle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Bước 1: Chọn tập dữ liệu ngẫu nhiên</a:t>
            </a:r>
            <a:endParaRPr lang="vi-V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646" y="2992391"/>
            <a:ext cx="2619741" cy="447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646" y="3851628"/>
            <a:ext cx="2619741" cy="447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45" y="3440128"/>
            <a:ext cx="2619741" cy="46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645" y="4297611"/>
            <a:ext cx="2657846" cy="4477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3355" y="4710865"/>
            <a:ext cx="2648320" cy="49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3355" y="5158602"/>
            <a:ext cx="2648320" cy="495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7386" y="2978101"/>
            <a:ext cx="905001" cy="4763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7385" y="3854614"/>
            <a:ext cx="905001" cy="4763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7383" y="3422010"/>
            <a:ext cx="895475" cy="4667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0479" y="4258175"/>
            <a:ext cx="905001" cy="45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1913" y="4713108"/>
            <a:ext cx="885949" cy="4667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82090" y="5172891"/>
            <a:ext cx="885949" cy="466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7645" y="2544654"/>
            <a:ext cx="895475" cy="476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9305" y="2529164"/>
            <a:ext cx="1771897" cy="4953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87624" y="2544654"/>
            <a:ext cx="914528" cy="47631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821858" y="5034116"/>
            <a:ext cx="5258967" cy="9832"/>
          </a:xfrm>
          <a:prstGeom prst="straightConnector1">
            <a:avLst/>
          </a:prstGeom>
          <a:ln w="762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1" y="1574103"/>
            <a:ext cx="9146380" cy="641437"/>
          </a:xfrm>
        </p:spPr>
        <p:txBody>
          <a:bodyPr rtlCol="0">
            <a:normAutofit/>
          </a:bodyPr>
          <a:lstStyle/>
          <a:p>
            <a:pPr rtl="0"/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cây bằng Decision Tree</a:t>
            </a:r>
            <a:endParaRPr lang="vi-V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4578" y="2215540"/>
            <a:ext cx="82504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khi có dữ liệu, ta bắt đầu dùng thuật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Decision Tree để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cấu trúc cây phân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đã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có.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êu đề 12">
            <a:extLst>
              <a:ext uri="{FF2B5EF4-FFF2-40B4-BE49-F238E27FC236}">
                <a16:creationId xmlns:a16="http://schemas.microsoft.com/office/drawing/2014/main" id="{7625C52A-A590-0933-B400-9A66FBE3C3A2}"/>
              </a:ext>
            </a:extLst>
          </p:cNvPr>
          <p:cNvSpPr txBox="1">
            <a:spLocks/>
          </p:cNvSpPr>
          <p:nvPr/>
        </p:nvSpPr>
        <p:spPr>
          <a:xfrm>
            <a:off x="1522811" y="531628"/>
            <a:ext cx="9146380" cy="763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</a:lstStyle>
          <a:p>
            <a:pPr algn="ctr"/>
            <a:r>
              <a:rPr lang="en-US" b="1" dirty="0" smtClean="0">
                <a:latin typeface="Montserrat" panose="00000500000000000000" pitchFamily="2" charset="0"/>
              </a:rPr>
              <a:t>Các </a:t>
            </a:r>
            <a:r>
              <a:rPr lang="en-US" b="1" dirty="0" err="1" smtClean="0">
                <a:latin typeface="Montserrat" panose="00000500000000000000" pitchFamily="2" charset="0"/>
              </a:rPr>
              <a:t>bước</a:t>
            </a:r>
            <a:r>
              <a:rPr lang="en-US" b="1" dirty="0" smtClean="0">
                <a:latin typeface="Montserrat" panose="00000500000000000000" pitchFamily="2" charset="0"/>
              </a:rPr>
              <a:t> của thuật </a:t>
            </a:r>
            <a:r>
              <a:rPr lang="en-US" b="1" dirty="0" err="1" smtClean="0">
                <a:latin typeface="Montserrat" panose="00000500000000000000" pitchFamily="2" charset="0"/>
              </a:rPr>
              <a:t>toán</a:t>
            </a:r>
            <a:endParaRPr lang="vi-VN" b="1" dirty="0">
              <a:latin typeface="Montserrat" panose="000005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02" y="3454251"/>
            <a:ext cx="2619741" cy="447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02" y="4313488"/>
            <a:ext cx="2619741" cy="4477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01" y="3901988"/>
            <a:ext cx="2619741" cy="4667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101" y="4759471"/>
            <a:ext cx="2657846" cy="4477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811" y="5172725"/>
            <a:ext cx="2648320" cy="495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811" y="5620462"/>
            <a:ext cx="2648320" cy="495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842" y="3439961"/>
            <a:ext cx="905001" cy="4763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841" y="4316474"/>
            <a:ext cx="905001" cy="476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839" y="3883870"/>
            <a:ext cx="895475" cy="4667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935" y="4720035"/>
            <a:ext cx="905001" cy="4572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1369" y="5174968"/>
            <a:ext cx="885949" cy="4667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1546" y="5634751"/>
            <a:ext cx="885949" cy="4667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7101" y="3006514"/>
            <a:ext cx="895475" cy="4763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8761" y="2991024"/>
            <a:ext cx="1771897" cy="4953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7080" y="3006514"/>
            <a:ext cx="914528" cy="476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5497" y="3097161"/>
            <a:ext cx="4886632" cy="346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Lần </a:t>
            </a:r>
            <a:r>
              <a:rPr lang="en-US" sz="2400" dirty="0" err="1" smtClean="0"/>
              <a:t>xét</a:t>
            </a:r>
            <a:r>
              <a:rPr lang="en-US" sz="2400" dirty="0" smtClean="0"/>
              <a:t> thứ nhất ta có: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X0: 2.7 – entropy=1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X0: 4.3 – entropy=0.8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X0: 6.5 – entropy=1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X1: 2.9 – entropy=0.8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X1: 4.8 – entropy=0.91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X1: 4.9 – entropy=0.54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X1: 6.7 – entropy = 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=&gt; </a:t>
            </a:r>
            <a:r>
              <a:rPr lang="en-US" sz="2400" dirty="0" err="1" smtClean="0"/>
              <a:t>Vì</a:t>
            </a:r>
            <a:r>
              <a:rPr lang="en-US" sz="2400" dirty="0" smtClean="0"/>
              <a:t> thế ta lấy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tính X1 với giá </a:t>
            </a:r>
            <a:r>
              <a:rPr lang="en-US" sz="2400" dirty="0" err="1" smtClean="0"/>
              <a:t>trị</a:t>
            </a:r>
            <a:r>
              <a:rPr lang="en-US" sz="2400" dirty="0" smtClean="0"/>
              <a:t> là 4.9 để tạo nút phân chia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5958348" y="5102942"/>
            <a:ext cx="3264310" cy="39329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1" y="1574103"/>
            <a:ext cx="9146380" cy="641437"/>
          </a:xfrm>
        </p:spPr>
        <p:txBody>
          <a:bodyPr rtlCol="0">
            <a:normAutofit/>
          </a:bodyPr>
          <a:lstStyle/>
          <a:p>
            <a:pPr rtl="0"/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cây bằng Decision Tree</a:t>
            </a:r>
            <a:endParaRPr lang="vi-V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êu đề 12">
            <a:extLst>
              <a:ext uri="{FF2B5EF4-FFF2-40B4-BE49-F238E27FC236}">
                <a16:creationId xmlns:a16="http://schemas.microsoft.com/office/drawing/2014/main" id="{7625C52A-A590-0933-B400-9A66FBE3C3A2}"/>
              </a:ext>
            </a:extLst>
          </p:cNvPr>
          <p:cNvSpPr txBox="1">
            <a:spLocks/>
          </p:cNvSpPr>
          <p:nvPr/>
        </p:nvSpPr>
        <p:spPr>
          <a:xfrm>
            <a:off x="1522811" y="531628"/>
            <a:ext cx="9146380" cy="763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</a:lstStyle>
          <a:p>
            <a:pPr algn="ctr"/>
            <a:r>
              <a:rPr lang="en-US" b="1" dirty="0" smtClean="0">
                <a:latin typeface="Montserrat" panose="00000500000000000000" pitchFamily="2" charset="0"/>
              </a:rPr>
              <a:t>Các </a:t>
            </a:r>
            <a:r>
              <a:rPr lang="en-US" b="1" dirty="0" err="1" smtClean="0">
                <a:latin typeface="Montserrat" panose="00000500000000000000" pitchFamily="2" charset="0"/>
              </a:rPr>
              <a:t>bước</a:t>
            </a:r>
            <a:r>
              <a:rPr lang="en-US" b="1" dirty="0" smtClean="0">
                <a:latin typeface="Montserrat" panose="00000500000000000000" pitchFamily="2" charset="0"/>
              </a:rPr>
              <a:t> của thuật </a:t>
            </a:r>
            <a:r>
              <a:rPr lang="en-US" b="1" dirty="0" err="1" smtClean="0">
                <a:latin typeface="Montserrat" panose="00000500000000000000" pitchFamily="2" charset="0"/>
              </a:rPr>
              <a:t>toán</a:t>
            </a:r>
            <a:endParaRPr lang="vi-VN" b="1" dirty="0">
              <a:latin typeface="Montserrat" panose="000005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02" y="3454251"/>
            <a:ext cx="2619741" cy="447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02" y="4313488"/>
            <a:ext cx="2619741" cy="4477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01" y="3901988"/>
            <a:ext cx="2619741" cy="4667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101" y="4759471"/>
            <a:ext cx="2657846" cy="4477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811" y="5172725"/>
            <a:ext cx="2648320" cy="495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811" y="5620462"/>
            <a:ext cx="2648320" cy="495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842" y="3439961"/>
            <a:ext cx="905001" cy="4763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841" y="4316474"/>
            <a:ext cx="905001" cy="476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839" y="3883870"/>
            <a:ext cx="895475" cy="4667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935" y="4720035"/>
            <a:ext cx="905001" cy="4572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1369" y="5174968"/>
            <a:ext cx="885949" cy="4667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1546" y="5634751"/>
            <a:ext cx="885949" cy="4667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7101" y="3006514"/>
            <a:ext cx="895475" cy="4763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8761" y="2991024"/>
            <a:ext cx="1771897" cy="4953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7080" y="3006514"/>
            <a:ext cx="914528" cy="476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6839" y="2615381"/>
            <a:ext cx="496529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Với những dữ liệu x1&gt;4.9: ta có nút </a:t>
            </a:r>
            <a:r>
              <a:rPr lang="en-US" sz="2400" dirty="0" err="1" smtClean="0"/>
              <a:t>lá</a:t>
            </a:r>
            <a:r>
              <a:rPr lang="en-US" sz="2400" dirty="0" smtClean="0"/>
              <a:t> với phân loại đồng nhất là 1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Lần </a:t>
            </a:r>
            <a:r>
              <a:rPr lang="en-US" sz="2400" dirty="0" err="1" smtClean="0"/>
              <a:t>xét</a:t>
            </a:r>
            <a:r>
              <a:rPr lang="en-US" sz="2400" dirty="0" smtClean="0"/>
              <a:t> phân chia thứ </a:t>
            </a:r>
            <a:r>
              <a:rPr lang="en-US" sz="2400" dirty="0" err="1" smtClean="0"/>
              <a:t>hai</a:t>
            </a:r>
            <a:r>
              <a:rPr lang="en-US" sz="2400" dirty="0" smtClean="0"/>
              <a:t> ta chỉ lấy x0 và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với dòng dữ liệu X1&lt;=4.9: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X0: 2.7 – entropy=0.5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X0: 4.3 – </a:t>
            </a:r>
            <a:r>
              <a:rPr lang="en-US" sz="2400" dirty="0" smtClean="0"/>
              <a:t>entropy=0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X0: 6.5 – </a:t>
            </a:r>
            <a:r>
              <a:rPr lang="en-US" sz="2400" dirty="0" smtClean="0"/>
              <a:t>entropy=0.81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=&gt; </a:t>
            </a:r>
            <a:r>
              <a:rPr lang="en-US" sz="2400" dirty="0" err="1" smtClean="0"/>
              <a:t>Vì</a:t>
            </a:r>
            <a:r>
              <a:rPr lang="en-US" sz="2400" dirty="0" smtClean="0"/>
              <a:t> thế ta lấy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tính X0 với giá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smtClean="0"/>
              <a:t>là </a:t>
            </a:r>
            <a:r>
              <a:rPr lang="en-US" sz="2400" smtClean="0"/>
              <a:t>4.3 </a:t>
            </a:r>
            <a:r>
              <a:rPr lang="en-US" sz="2400" dirty="0" smtClean="0"/>
              <a:t>để tạo nút phân chia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2811" y="3006514"/>
            <a:ext cx="3538797" cy="2200694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23024" y="4601061"/>
            <a:ext cx="2831690" cy="38345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1" y="1574103"/>
            <a:ext cx="9146380" cy="641437"/>
          </a:xfrm>
        </p:spPr>
        <p:txBody>
          <a:bodyPr rtlCol="0">
            <a:normAutofit/>
          </a:bodyPr>
          <a:lstStyle/>
          <a:p>
            <a:pPr rtl="0"/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cây bằng Decision Tree</a:t>
            </a:r>
            <a:endParaRPr lang="vi-V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2462" y="2440784"/>
            <a:ext cx="1117103" cy="311081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5243338" y="3864709"/>
            <a:ext cx="1405253" cy="0"/>
          </a:xfrm>
          <a:prstGeom prst="straightConnector1">
            <a:avLst/>
          </a:prstGeom>
          <a:ln w="762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770" y="2396497"/>
            <a:ext cx="2211381" cy="2936424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4" name="Tiêu đề 12">
            <a:extLst>
              <a:ext uri="{FF2B5EF4-FFF2-40B4-BE49-F238E27FC236}">
                <a16:creationId xmlns:a16="http://schemas.microsoft.com/office/drawing/2014/main" id="{7625C52A-A590-0933-B400-9A66FBE3C3A2}"/>
              </a:ext>
            </a:extLst>
          </p:cNvPr>
          <p:cNvSpPr txBox="1">
            <a:spLocks/>
          </p:cNvSpPr>
          <p:nvPr/>
        </p:nvSpPr>
        <p:spPr>
          <a:xfrm>
            <a:off x="1522811" y="531628"/>
            <a:ext cx="9146380" cy="763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</a:lstStyle>
          <a:p>
            <a:pPr algn="ctr"/>
            <a:r>
              <a:rPr lang="en-US" b="1" dirty="0" smtClean="0">
                <a:latin typeface="Montserrat" panose="00000500000000000000" pitchFamily="2" charset="0"/>
              </a:rPr>
              <a:t>Các </a:t>
            </a:r>
            <a:r>
              <a:rPr lang="en-US" b="1" dirty="0" err="1" smtClean="0">
                <a:latin typeface="Montserrat" panose="00000500000000000000" pitchFamily="2" charset="0"/>
              </a:rPr>
              <a:t>bước</a:t>
            </a:r>
            <a:r>
              <a:rPr lang="en-US" b="1" dirty="0" smtClean="0">
                <a:latin typeface="Montserrat" panose="00000500000000000000" pitchFamily="2" charset="0"/>
              </a:rPr>
              <a:t> của thuật </a:t>
            </a:r>
            <a:r>
              <a:rPr lang="en-US" b="1" dirty="0" err="1" smtClean="0">
                <a:latin typeface="Montserrat" panose="00000500000000000000" pitchFamily="2" charset="0"/>
              </a:rPr>
              <a:t>toán</a:t>
            </a:r>
            <a:endParaRPr lang="vi-VN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0" y="1595709"/>
            <a:ext cx="9146380" cy="617922"/>
          </a:xfrm>
        </p:spPr>
        <p:txBody>
          <a:bodyPr rtlCol="0">
            <a:normAutofit/>
          </a:bodyPr>
          <a:lstStyle/>
          <a:p>
            <a:pPr rtl="0"/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3: Kết hợp các cây tạo thành rừng</a:t>
            </a:r>
            <a:endParaRPr lang="vi-V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0701" y="3051401"/>
            <a:ext cx="524985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hợp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lặp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lại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 và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2 để tạo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số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cây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muốn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50" y="2574566"/>
            <a:ext cx="4551650" cy="3397766"/>
          </a:xfrm>
          <a:prstGeom prst="rect">
            <a:avLst/>
          </a:prstGeom>
        </p:spPr>
      </p:pic>
      <p:sp>
        <p:nvSpPr>
          <p:cNvPr id="2" name="Tiêu đề 12">
            <a:extLst>
              <a:ext uri="{FF2B5EF4-FFF2-40B4-BE49-F238E27FC236}">
                <a16:creationId xmlns:a16="http://schemas.microsoft.com/office/drawing/2014/main" id="{FF09DDC4-3C07-2233-6621-3F48492C2644}"/>
              </a:ext>
            </a:extLst>
          </p:cNvPr>
          <p:cNvSpPr txBox="1">
            <a:spLocks/>
          </p:cNvSpPr>
          <p:nvPr/>
        </p:nvSpPr>
        <p:spPr>
          <a:xfrm>
            <a:off x="1522811" y="531628"/>
            <a:ext cx="9146380" cy="763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</a:lstStyle>
          <a:p>
            <a:pPr algn="ctr"/>
            <a:r>
              <a:rPr lang="en-US" b="1" dirty="0" smtClean="0">
                <a:latin typeface="Montserrat" panose="00000500000000000000" pitchFamily="2" charset="0"/>
              </a:rPr>
              <a:t>Các </a:t>
            </a:r>
            <a:r>
              <a:rPr lang="en-US" b="1" dirty="0" err="1" smtClean="0">
                <a:latin typeface="Montserrat" panose="00000500000000000000" pitchFamily="2" charset="0"/>
              </a:rPr>
              <a:t>bước</a:t>
            </a:r>
            <a:r>
              <a:rPr lang="en-US" b="1" dirty="0" smtClean="0">
                <a:latin typeface="Montserrat" panose="00000500000000000000" pitchFamily="2" charset="0"/>
              </a:rPr>
              <a:t> của thuật </a:t>
            </a:r>
            <a:r>
              <a:rPr lang="en-US" b="1" dirty="0" err="1" smtClean="0">
                <a:latin typeface="Montserrat" panose="00000500000000000000" pitchFamily="2" charset="0"/>
              </a:rPr>
              <a:t>toán</a:t>
            </a:r>
            <a:endParaRPr lang="vi-VN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09" y="2072082"/>
            <a:ext cx="5775573" cy="43114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27" y="2447780"/>
            <a:ext cx="4734586" cy="838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727" y="1786854"/>
            <a:ext cx="36995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 lấy 1 dòng dữ liệu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để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727" y="3615655"/>
            <a:ext cx="473458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Kết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Cây 1: 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Cây 2: 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Cây 3: 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Cây 4: 1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là bài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phân loại nên thuật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sẽ lấy kết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chiếm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số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là 1</a:t>
            </a:r>
          </a:p>
        </p:txBody>
      </p:sp>
      <p:sp>
        <p:nvSpPr>
          <p:cNvPr id="9" name="Tiêu đề 12">
            <a:extLst>
              <a:ext uri="{FF2B5EF4-FFF2-40B4-BE49-F238E27FC236}">
                <a16:creationId xmlns:a16="http://schemas.microsoft.com/office/drawing/2014/main" id="{C959EBC8-02CD-9573-B4AC-2E5746B7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1" y="531628"/>
            <a:ext cx="9146380" cy="763772"/>
          </a:xfrm>
        </p:spPr>
        <p:txBody>
          <a:bodyPr rtlCol="0"/>
          <a:lstStyle/>
          <a:p>
            <a:pPr algn="ctr" rtl="0"/>
            <a:r>
              <a:rPr lang="en-US" b="1" dirty="0" smtClean="0">
                <a:latin typeface="Montserrat" panose="00000500000000000000" pitchFamily="2" charset="0"/>
              </a:rPr>
              <a:t>Các </a:t>
            </a:r>
            <a:r>
              <a:rPr lang="en-US" b="1" dirty="0" err="1" smtClean="0">
                <a:latin typeface="Montserrat" panose="00000500000000000000" pitchFamily="2" charset="0"/>
              </a:rPr>
              <a:t>bước</a:t>
            </a:r>
            <a:r>
              <a:rPr lang="en-US" b="1" dirty="0" smtClean="0">
                <a:latin typeface="Montserrat" panose="00000500000000000000" pitchFamily="2" charset="0"/>
              </a:rPr>
              <a:t> của thuật </a:t>
            </a:r>
            <a:r>
              <a:rPr lang="en-US" b="1" dirty="0" err="1" smtClean="0">
                <a:latin typeface="Montserrat" panose="00000500000000000000" pitchFamily="2" charset="0"/>
              </a:rPr>
              <a:t>toán</a:t>
            </a:r>
            <a:endParaRPr lang="vi-VN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74158"/>
            <a:ext cx="9146380" cy="721242"/>
          </a:xfrm>
        </p:spPr>
        <p:txBody>
          <a:bodyPr rtlCol="0"/>
          <a:lstStyle/>
          <a:p>
            <a:pPr algn="ctr" rtl="0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Demo chương trình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hủy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phòng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54141" y="2017770"/>
            <a:ext cx="6029799" cy="4012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2810" y="3657596"/>
            <a:ext cx="9433212" cy="909327"/>
          </a:xfrm>
        </p:spPr>
        <p:txBody>
          <a:bodyPr rtlCol="0"/>
          <a:lstStyle/>
          <a:p>
            <a:pPr algn="ctr" rtl="0"/>
            <a:r>
              <a:rPr lang="en-US" sz="4800" b="1" dirty="0" err="1">
                <a:latin typeface="Montserrat" panose="00000500000000000000" pitchFamily="2" charset="0"/>
                <a:cs typeface="Segoe UI" panose="020B0502040204020203" pitchFamily="34" charset="0"/>
              </a:rPr>
              <a:t>Thuật</a:t>
            </a:r>
            <a:r>
              <a:rPr lang="en-US" sz="4800" b="1" dirty="0">
                <a:latin typeface="Montserrat" panose="00000500000000000000" pitchFamily="2" charset="0"/>
                <a:cs typeface="Segoe UI" panose="020B0502040204020203" pitchFamily="34" charset="0"/>
              </a:rPr>
              <a:t> </a:t>
            </a:r>
            <a:r>
              <a:rPr lang="en-US" sz="4800" b="1" dirty="0" err="1" smtClean="0">
                <a:latin typeface="Montserrat" panose="00000500000000000000" pitchFamily="2" charset="0"/>
                <a:cs typeface="Segoe UI" panose="020B0502040204020203" pitchFamily="34" charset="0"/>
              </a:rPr>
              <a:t>toán</a:t>
            </a:r>
            <a:r>
              <a:rPr lang="en-US" sz="4800" b="1" dirty="0" smtClean="0">
                <a:latin typeface="Montserrat" panose="00000500000000000000" pitchFamily="2" charset="0"/>
                <a:cs typeface="Segoe UI" panose="020B0502040204020203" pitchFamily="34" charset="0"/>
              </a:rPr>
              <a:t> A*</a:t>
            </a:r>
            <a:endParaRPr lang="vi-VN" sz="4800" b="1" dirty="0"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476693"/>
          </a:xfrm>
        </p:spPr>
        <p:txBody>
          <a:bodyPr rtlCol="0"/>
          <a:lstStyle/>
          <a:p>
            <a:pPr algn="ctr" rtl="0"/>
            <a:r>
              <a:rPr lang="en-US" dirty="0">
                <a:latin typeface="Montserrat" panose="00000500000000000000" pitchFamily="2" charset="0"/>
              </a:rPr>
              <a:t>Giảng </a:t>
            </a:r>
            <a:r>
              <a:rPr lang="en-US" dirty="0" smtClean="0">
                <a:latin typeface="Montserrat" panose="00000500000000000000" pitchFamily="2" charset="0"/>
              </a:rPr>
              <a:t>viên hướng </a:t>
            </a:r>
            <a:r>
              <a:rPr lang="en-US" dirty="0" err="1" smtClean="0">
                <a:latin typeface="Montserrat" panose="00000500000000000000" pitchFamily="2" charset="0"/>
              </a:rPr>
              <a:t>dẫn</a:t>
            </a:r>
            <a:r>
              <a:rPr lang="en-US" dirty="0" smtClean="0">
                <a:latin typeface="Montserrat" panose="00000500000000000000" pitchFamily="2" charset="0"/>
              </a:rPr>
              <a:t>: </a:t>
            </a:r>
            <a:r>
              <a:rPr lang="en-US" dirty="0" err="1">
                <a:latin typeface="Montserrat" panose="00000500000000000000" pitchFamily="2" charset="0"/>
              </a:rPr>
              <a:t>Nguyễn</a:t>
            </a:r>
            <a:r>
              <a:rPr lang="en-US" dirty="0">
                <a:latin typeface="Montserrat" panose="00000500000000000000" pitchFamily="2" charset="0"/>
              </a:rPr>
              <a:t> Thị </a:t>
            </a:r>
            <a:r>
              <a:rPr lang="en-US" dirty="0" err="1">
                <a:latin typeface="Montserrat" panose="00000500000000000000" pitchFamily="2" charset="0"/>
              </a:rPr>
              <a:t>Tuyết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Hải</a:t>
            </a:r>
            <a:endParaRPr lang="vi-VN" dirty="0">
              <a:latin typeface="Montserrat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75" y="732262"/>
            <a:ext cx="4480882" cy="28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1" y="595422"/>
            <a:ext cx="9146380" cy="699977"/>
          </a:xfrm>
        </p:spPr>
        <p:txBody>
          <a:bodyPr rtlCol="0"/>
          <a:lstStyle/>
          <a:p>
            <a:pPr algn="ctr" rtl="0"/>
            <a:r>
              <a:rPr lang="en-US" b="1" dirty="0">
                <a:latin typeface="Montserrat" panose="00000500000000000000" pitchFamily="2" charset="0"/>
              </a:rPr>
              <a:t>Thành viên nhóm 9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1522809" y="2630674"/>
            <a:ext cx="9146382" cy="1596653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N20DCCN031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N20DCCN034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Lâm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N20DCCN035    Trần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853666" y="591160"/>
            <a:ext cx="9146380" cy="636864"/>
          </a:xfrm>
        </p:spPr>
        <p:txBody>
          <a:bodyPr rtlCol="0"/>
          <a:lstStyle/>
          <a:p>
            <a:pPr algn="ctr" rtl="0"/>
            <a:r>
              <a:rPr lang="en-US" b="1" dirty="0" err="1">
                <a:latin typeface="Montserrat" panose="00000500000000000000" pitchFamily="2" charset="0"/>
              </a:rPr>
              <a:t>Định</a:t>
            </a:r>
            <a:r>
              <a:rPr lang="en-US" b="1" dirty="0">
                <a:latin typeface="Montserrat" panose="00000500000000000000" pitchFamily="2" charset="0"/>
              </a:rPr>
              <a:t> </a:t>
            </a:r>
            <a:r>
              <a:rPr lang="en-US" b="1" dirty="0" err="1" smtClean="0">
                <a:latin typeface="Montserrat" panose="00000500000000000000" pitchFamily="2" charset="0"/>
              </a:rPr>
              <a:t>nghĩa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8290043" y="2313067"/>
            <a:ext cx="3498834" cy="2231922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Thuật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A* là một thuật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tìm kiếm đồ thị bằng cách sử dụng hàm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ước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khoảng cách heuristic và chi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phí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đi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ngắn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nhất để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chọn hướng đi tối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9" y="1936956"/>
            <a:ext cx="7563925" cy="3833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6051" y="4194971"/>
            <a:ext cx="260681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(n) = g(n) + h(n)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77084" y="4778478"/>
            <a:ext cx="284152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Hàm f(n) của một nút càng </a:t>
            </a:r>
            <a:r>
              <a:rPr lang="en-US" sz="2400" dirty="0" err="1" smtClean="0"/>
              <a:t>lớn</a:t>
            </a:r>
            <a:r>
              <a:rPr lang="en-US" sz="2400" dirty="0" smtClean="0"/>
              <a:t> thì độ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sẽ càng </a:t>
            </a:r>
            <a:r>
              <a:rPr lang="en-US" sz="2400" dirty="0" err="1" smtClean="0"/>
              <a:t>lớn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45477"/>
            <a:ext cx="9146380" cy="609600"/>
          </a:xfrm>
        </p:spPr>
        <p:txBody>
          <a:bodyPr rtlCol="0"/>
          <a:lstStyle/>
          <a:p>
            <a:pPr algn="ctr" rtl="0"/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1" y="2664995"/>
            <a:ext cx="4420750" cy="150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373DC-BE9F-4E0B-6710-3792A2F9C935}"/>
              </a:ext>
            </a:extLst>
          </p:cNvPr>
          <p:cNvCxnSpPr>
            <a:cxnSpLocks/>
          </p:cNvCxnSpPr>
          <p:nvPr/>
        </p:nvCxnSpPr>
        <p:spPr>
          <a:xfrm>
            <a:off x="6211501" y="2129422"/>
            <a:ext cx="0" cy="2317450"/>
          </a:xfrm>
          <a:prstGeom prst="line">
            <a:avLst/>
          </a:prstGeom>
          <a:ln w="25400">
            <a:solidFill>
              <a:srgbClr val="5BC8F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0308" y="2742799"/>
            <a:ext cx="45238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nhớ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heuristic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5171" y="5159141"/>
            <a:ext cx="993327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=&gt;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ngắn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30245" y="1681172"/>
            <a:ext cx="164820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 smtClean="0"/>
              <a:t>Ưu</a:t>
            </a:r>
            <a:r>
              <a:rPr lang="en-US" sz="3200" dirty="0" smtClean="0"/>
              <a:t> điểm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49497" y="1681172"/>
            <a:ext cx="230063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 smtClean="0"/>
              <a:t>Nhược</a:t>
            </a:r>
            <a:r>
              <a:rPr lang="en-US" sz="3200" dirty="0" smtClean="0"/>
              <a:t> điểm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14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45477"/>
            <a:ext cx="9146380" cy="609600"/>
          </a:xfrm>
        </p:spPr>
        <p:txBody>
          <a:bodyPr rtlCol="0"/>
          <a:lstStyle/>
          <a:p>
            <a:pPr algn="ctr" rtl="0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Các bài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A*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4" y="1887897"/>
            <a:ext cx="5401507" cy="2847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967" y="3573555"/>
            <a:ext cx="5070981" cy="25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45477"/>
            <a:ext cx="9146380" cy="609600"/>
          </a:xfrm>
        </p:spPr>
        <p:txBody>
          <a:bodyPr rtlCol="0"/>
          <a:lstStyle/>
          <a:p>
            <a:pPr algn="ctr" rtl="0"/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thuật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A*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An Introduction to Problem-Solving using Search Algorithms for Begin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22" y="2426946"/>
            <a:ext cx="5958671" cy="32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4193" y="2939274"/>
            <a:ext cx="454250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Ở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đầu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các đỉnh kề với đỉnh bắt đầu A: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B: g=1, h=3 =&gt; f=4,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(B)=A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H: g=7, h=0 =&gt; f=7,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(H)=A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C: g=2, h=4 =&gt; f=6,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(C)=A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Ta bỏ các đỉnh kề của A vào </a:t>
            </a:r>
            <a:r>
              <a:rPr lang="en-US" sz="2400" dirty="0" err="1" smtClean="0"/>
              <a:t>danh</a:t>
            </a:r>
            <a:r>
              <a:rPr lang="en-US" sz="2400" dirty="0" smtClean="0"/>
              <a:t> sách </a:t>
            </a:r>
            <a:r>
              <a:rPr lang="en-US" sz="2400" dirty="0" err="1" smtClean="0"/>
              <a:t>chờ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thứ tự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f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B-&gt;C-&gt;H</a:t>
            </a:r>
          </a:p>
        </p:txBody>
      </p:sp>
      <p:sp>
        <p:nvSpPr>
          <p:cNvPr id="3" name="Oval 2"/>
          <p:cNvSpPr/>
          <p:nvPr/>
        </p:nvSpPr>
        <p:spPr>
          <a:xfrm>
            <a:off x="2772698" y="4994786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23187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193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2811" y="1645120"/>
            <a:ext cx="86830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Cho đồ thị như </a:t>
            </a:r>
            <a:r>
              <a:rPr lang="en-US" sz="2400" dirty="0" err="1" smtClean="0"/>
              <a:t>sau</a:t>
            </a:r>
            <a:r>
              <a:rPr lang="en-US" sz="2400" dirty="0" smtClean="0"/>
              <a:t>. Tìm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đi tối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A đến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5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45477"/>
            <a:ext cx="9146380" cy="609600"/>
          </a:xfrm>
        </p:spPr>
        <p:txBody>
          <a:bodyPr rtlCol="0"/>
          <a:lstStyle/>
          <a:p>
            <a:pPr algn="ctr" rtl="0"/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thuật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A*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An Introduction to Problem-Solving using Search Algorithms for Begin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22" y="2426946"/>
            <a:ext cx="5958671" cy="32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7091" y="2370832"/>
            <a:ext cx="4748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Bước</a:t>
            </a:r>
            <a:r>
              <a:rPr lang="en-US" sz="2400" dirty="0" smtClean="0"/>
              <a:t> kế ta lấy đỉnh đầu trong </a:t>
            </a:r>
            <a:r>
              <a:rPr lang="en-US" sz="2400" dirty="0" err="1" smtClean="0"/>
              <a:t>danh</a:t>
            </a:r>
            <a:r>
              <a:rPr lang="en-US" sz="2400" dirty="0" smtClean="0"/>
              <a:t> sách </a:t>
            </a:r>
            <a:r>
              <a:rPr lang="en-US" sz="2400" dirty="0" err="1" smtClean="0"/>
              <a:t>chờ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để </a:t>
            </a:r>
            <a:r>
              <a:rPr lang="en-US" sz="2400" dirty="0" err="1" smtClean="0"/>
              <a:t>xét</a:t>
            </a:r>
            <a:r>
              <a:rPr lang="en-US" sz="2400" dirty="0" smtClean="0"/>
              <a:t> các đỉnh kề của nó.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Ta sẽ lấy </a:t>
            </a:r>
            <a:r>
              <a:rPr lang="en-US" sz="2400" dirty="0" err="1" smtClean="0"/>
              <a:t>ra</a:t>
            </a:r>
            <a:r>
              <a:rPr lang="en-US" sz="2400" dirty="0" smtClean="0"/>
              <a:t> B với f nhỏ nhất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Xét</a:t>
            </a:r>
            <a:r>
              <a:rPr lang="en-US" sz="2400" dirty="0" smtClean="0"/>
              <a:t> kề B: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D: g=5, h=2 =&gt; f=7,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(D)=B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E: g=7, h=6 =&gt; f=13,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(E)=B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Bỏ D, E vào </a:t>
            </a:r>
            <a:r>
              <a:rPr lang="en-US" sz="2400" dirty="0" err="1" smtClean="0"/>
              <a:t>danh</a:t>
            </a:r>
            <a:r>
              <a:rPr lang="en-US" sz="2400" dirty="0" smtClean="0"/>
              <a:t> sách </a:t>
            </a:r>
            <a:r>
              <a:rPr lang="en-US" sz="2400" dirty="0" err="1" smtClean="0"/>
              <a:t>chờ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C-&gt;H-&gt;D-&gt;E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3" name="Oval 2"/>
          <p:cNvSpPr/>
          <p:nvPr/>
        </p:nvSpPr>
        <p:spPr>
          <a:xfrm>
            <a:off x="2772698" y="4994786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23187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193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2811" y="1645120"/>
            <a:ext cx="86830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Cho đồ thị như </a:t>
            </a:r>
            <a:r>
              <a:rPr lang="en-US" sz="2400" dirty="0" err="1" smtClean="0"/>
              <a:t>sau</a:t>
            </a:r>
            <a:r>
              <a:rPr lang="en-US" sz="2400" dirty="0" smtClean="0"/>
              <a:t>. Tìm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đi tối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A đến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82298" y="5208111"/>
            <a:ext cx="3161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0885" y="3001810"/>
            <a:ext cx="3465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4209" y="3035629"/>
            <a:ext cx="3433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708193" y="3460361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5317" y="4256611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43433" y="4233220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45477"/>
            <a:ext cx="9146380" cy="609600"/>
          </a:xfrm>
        </p:spPr>
        <p:txBody>
          <a:bodyPr rtlCol="0"/>
          <a:lstStyle/>
          <a:p>
            <a:pPr algn="ctr" rtl="0"/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thuật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A*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An Introduction to Problem-Solving using Search Algorithms for Begin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22" y="2426946"/>
            <a:ext cx="5958671" cy="32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7091" y="2370832"/>
            <a:ext cx="4748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Vì</a:t>
            </a:r>
            <a:r>
              <a:rPr lang="en-US" sz="2400" dirty="0" smtClean="0"/>
              <a:t> f của C nhỏ nhất trong </a:t>
            </a:r>
            <a:r>
              <a:rPr lang="en-US" sz="2400" dirty="0" err="1" smtClean="0"/>
              <a:t>danh</a:t>
            </a:r>
            <a:r>
              <a:rPr lang="en-US" sz="2400" dirty="0" smtClean="0"/>
              <a:t> sách nên ta chọn 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Xét</a:t>
            </a:r>
            <a:r>
              <a:rPr lang="en-US" sz="2400" dirty="0" smtClean="0"/>
              <a:t> kề C: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F: g=5, h=3</a:t>
            </a:r>
            <a:r>
              <a:rPr lang="en-US" sz="2400" dirty="0"/>
              <a:t> </a:t>
            </a:r>
            <a:r>
              <a:rPr lang="en-US" sz="2400" dirty="0" smtClean="0"/>
              <a:t>=&gt; f=8,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(F)=C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G: g=4, h=1 =&gt; f=5,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(G)=C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Vậy </a:t>
            </a:r>
            <a:r>
              <a:rPr lang="en-US" sz="2400" dirty="0" err="1" smtClean="0"/>
              <a:t>danh</a:t>
            </a:r>
            <a:r>
              <a:rPr lang="en-US" sz="2400" dirty="0" smtClean="0"/>
              <a:t> sách là: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G-&gt;H-</a:t>
            </a:r>
            <a:r>
              <a:rPr lang="en-US" sz="2400" dirty="0"/>
              <a:t>&gt;</a:t>
            </a:r>
            <a:r>
              <a:rPr lang="en-US" sz="2400" dirty="0" smtClean="0"/>
              <a:t>D-&gt;F-&gt;E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3" name="Oval 2"/>
          <p:cNvSpPr/>
          <p:nvPr/>
        </p:nvSpPr>
        <p:spPr>
          <a:xfrm>
            <a:off x="2772698" y="4994786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23187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193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2811" y="1645120"/>
            <a:ext cx="86830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Cho đồ thị như </a:t>
            </a:r>
            <a:r>
              <a:rPr lang="en-US" sz="2400" dirty="0" err="1" smtClean="0"/>
              <a:t>sau</a:t>
            </a:r>
            <a:r>
              <a:rPr lang="en-US" sz="2400" dirty="0" smtClean="0"/>
              <a:t>. Tìm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đi tối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A đến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40826" y="4782420"/>
            <a:ext cx="454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0885" y="3001810"/>
            <a:ext cx="3465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4209" y="3035629"/>
            <a:ext cx="3433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708193" y="3460361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5317" y="4256611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43433" y="4233220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10966" y="4813324"/>
            <a:ext cx="3161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5059" y="5284838"/>
            <a:ext cx="3161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3652496" y="3443451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144" y="4256611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90057" y="4252397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45477"/>
            <a:ext cx="9146380" cy="609600"/>
          </a:xfrm>
        </p:spPr>
        <p:txBody>
          <a:bodyPr rtlCol="0"/>
          <a:lstStyle/>
          <a:p>
            <a:pPr algn="ctr" rtl="0"/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thuật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A*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An Introduction to Problem-Solving using Search Algorithms for Begin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22" y="2426946"/>
            <a:ext cx="5958671" cy="32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7091" y="2370832"/>
            <a:ext cx="4748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Chọn G: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H: g=6, h=0 =&gt; f=6,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(H)=G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Vì</a:t>
            </a:r>
            <a:r>
              <a:rPr lang="en-US" sz="2400" dirty="0"/>
              <a:t> </a:t>
            </a:r>
            <a:r>
              <a:rPr lang="en-US" sz="2400" dirty="0" smtClean="0"/>
              <a:t>H hiện tại có f nhỏ hơn H trong </a:t>
            </a:r>
            <a:r>
              <a:rPr lang="en-US" sz="2400" dirty="0" err="1" smtClean="0"/>
              <a:t>danh</a:t>
            </a:r>
            <a:r>
              <a:rPr lang="en-US" sz="2400" dirty="0" smtClean="0"/>
              <a:t> sách nên ta bỏ H trong </a:t>
            </a:r>
            <a:r>
              <a:rPr lang="en-US" sz="2400" dirty="0" err="1" smtClean="0"/>
              <a:t>danh</a:t>
            </a:r>
            <a:r>
              <a:rPr lang="en-US" sz="2400" dirty="0" smtClean="0"/>
              <a:t> sách </a:t>
            </a:r>
            <a:r>
              <a:rPr lang="en-US" sz="2400" dirty="0" err="1" smtClean="0"/>
              <a:t>ra</a:t>
            </a:r>
            <a:r>
              <a:rPr lang="en-US" sz="2400" dirty="0" smtClean="0"/>
              <a:t> và them H hiện tại vào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H-</a:t>
            </a:r>
            <a:r>
              <a:rPr lang="en-US" sz="2400" dirty="0"/>
              <a:t>&gt;D-&gt;F-&gt;E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3" name="Oval 2"/>
          <p:cNvSpPr/>
          <p:nvPr/>
        </p:nvSpPr>
        <p:spPr>
          <a:xfrm>
            <a:off x="2772698" y="4994786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23187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193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2811" y="1645120"/>
            <a:ext cx="86830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Cho đồ thị như </a:t>
            </a:r>
            <a:r>
              <a:rPr lang="en-US" sz="2400" dirty="0" err="1" smtClean="0"/>
              <a:t>sau</a:t>
            </a:r>
            <a:r>
              <a:rPr lang="en-US" sz="2400" dirty="0" smtClean="0"/>
              <a:t>. Tìm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đi tối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A đến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40826" y="4782420"/>
            <a:ext cx="454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0885" y="3001810"/>
            <a:ext cx="3465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4209" y="3035629"/>
            <a:ext cx="3433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708193" y="3460361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5317" y="4256611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43433" y="4233220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10966" y="4813324"/>
            <a:ext cx="3161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8793" y="5224437"/>
            <a:ext cx="3161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3652496" y="3443451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144" y="4256611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90057" y="4252397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37100" y="3895303"/>
            <a:ext cx="332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9744" y="3970719"/>
            <a:ext cx="3433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4096770" y="4236135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45477"/>
            <a:ext cx="9146380" cy="609600"/>
          </a:xfrm>
        </p:spPr>
        <p:txBody>
          <a:bodyPr rtlCol="0"/>
          <a:lstStyle/>
          <a:p>
            <a:pPr algn="ctr" rtl="0"/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thuật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A*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An Introduction to Problem-Solving using Search Algorithms for Begin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22" y="2426946"/>
            <a:ext cx="5958671" cy="32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7091" y="2370832"/>
            <a:ext cx="4748981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Lúc này ta thấy H có f nhỏ nhất trong </a:t>
            </a:r>
            <a:r>
              <a:rPr lang="en-US" sz="2400" dirty="0" err="1" smtClean="0"/>
              <a:t>danh</a:t>
            </a:r>
            <a:r>
              <a:rPr lang="en-US" sz="2400" dirty="0" smtClean="0"/>
              <a:t> sách nên ta lấy H </a:t>
            </a:r>
            <a:r>
              <a:rPr lang="en-US" sz="2400" dirty="0" err="1" smtClean="0"/>
              <a:t>ra.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Khi chọn H đồng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với kết </a:t>
            </a:r>
            <a:r>
              <a:rPr lang="en-US" sz="2400" dirty="0" err="1" smtClean="0"/>
              <a:t>thúc</a:t>
            </a:r>
            <a:r>
              <a:rPr lang="en-US" sz="2400" dirty="0" smtClean="0"/>
              <a:t> thuật </a:t>
            </a:r>
            <a:r>
              <a:rPr lang="en-US" sz="2400" dirty="0" err="1" smtClean="0"/>
              <a:t>toán</a:t>
            </a:r>
            <a:r>
              <a:rPr lang="en-US" sz="2400" dirty="0" smtClean="0"/>
              <a:t> và ta đã tìm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đi tối </a:t>
            </a:r>
            <a:r>
              <a:rPr lang="en-US" sz="2400" dirty="0" err="1" smtClean="0"/>
              <a:t>ưu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A-&gt;C-&gt;G-&gt;H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3" name="Oval 2"/>
          <p:cNvSpPr/>
          <p:nvPr/>
        </p:nvSpPr>
        <p:spPr>
          <a:xfrm>
            <a:off x="2772698" y="4994786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23187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193" y="3426542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2811" y="1645120"/>
            <a:ext cx="86830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Cho đồ thị như </a:t>
            </a:r>
            <a:r>
              <a:rPr lang="en-US" sz="2400" dirty="0" err="1" smtClean="0"/>
              <a:t>sau</a:t>
            </a:r>
            <a:r>
              <a:rPr lang="en-US" sz="2400" dirty="0" smtClean="0"/>
              <a:t>. Tìm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đi tối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A đến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40826" y="4782420"/>
            <a:ext cx="454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0885" y="3001810"/>
            <a:ext cx="3465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4209" y="3035629"/>
            <a:ext cx="3433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708193" y="3460361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5317" y="4256611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43433" y="4233220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10966" y="4813324"/>
            <a:ext cx="3161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8793" y="5224437"/>
            <a:ext cx="3465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Multiply 16"/>
          <p:cNvSpPr/>
          <p:nvPr/>
        </p:nvSpPr>
        <p:spPr>
          <a:xfrm>
            <a:off x="3652496" y="3443451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144" y="4256611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90057" y="4252397"/>
            <a:ext cx="658761" cy="58010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37100" y="3895303"/>
            <a:ext cx="332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9744" y="3970719"/>
            <a:ext cx="3433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4096770" y="4236135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2772697" y="5039898"/>
            <a:ext cx="658761" cy="546285"/>
          </a:xfrm>
          <a:prstGeom prst="mathMultiply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74158"/>
            <a:ext cx="9146380" cy="721242"/>
          </a:xfrm>
        </p:spPr>
        <p:txBody>
          <a:bodyPr rtlCol="0"/>
          <a:lstStyle/>
          <a:p>
            <a:pPr algn="ctr" rtl="0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thuật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A* áp dụng 8 ô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28" y="2106892"/>
            <a:ext cx="3696139" cy="36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2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ay, Viết, Bút Bi, Giấy, Cảm Ơn Bạ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1" y="658536"/>
            <a:ext cx="9146380" cy="636864"/>
          </a:xfrm>
        </p:spPr>
        <p:txBody>
          <a:bodyPr rtlCol="0"/>
          <a:lstStyle/>
          <a:p>
            <a:pPr algn="ctr" rtl="0"/>
            <a:r>
              <a:rPr lang="en-US" b="1" dirty="0">
                <a:latin typeface="Montserrat" panose="00000500000000000000" pitchFamily="2" charset="0"/>
              </a:rPr>
              <a:t>Định </a:t>
            </a:r>
            <a:r>
              <a:rPr lang="en-US" b="1" dirty="0" err="1">
                <a:latin typeface="Montserrat" panose="00000500000000000000" pitchFamily="2" charset="0"/>
              </a:rPr>
              <a:t>nghĩa</a:t>
            </a:r>
            <a:r>
              <a:rPr lang="en-US" b="1" dirty="0">
                <a:latin typeface="Montserrat" panose="00000500000000000000" pitchFamily="2" charset="0"/>
              </a:rPr>
              <a:t> Random Forest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680484" y="1818168"/>
            <a:ext cx="7772400" cy="4369984"/>
          </a:xfrm>
        </p:spPr>
        <p:txBody>
          <a:bodyPr rtlCol="0">
            <a:normAutofit fontScale="85000" lnSpcReduction="20000"/>
          </a:bodyPr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Thuật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học máy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supervised learning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Có thể giải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bài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phân loại và hồi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1. Phân loại: Bài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phân nhóm dữ liệu</a:t>
            </a:r>
          </a:p>
          <a:p>
            <a:pPr marL="0" indent="0" algn="just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con vật đang có là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nhóm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bò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…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Thuật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hành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phiếu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 cây</a:t>
            </a:r>
          </a:p>
          <a:p>
            <a:pPr marL="0" indent="0" algn="just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2. Hồi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: Bài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tìm giá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biến liên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dữ liệu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giá nhà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doanh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một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doanh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nghiệp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(1 dữ liệu),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tiền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một nhân viên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Thuật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lấy kết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bình ở các cây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229" y="1733722"/>
            <a:ext cx="2578348" cy="2297538"/>
          </a:xfrm>
          <a:prstGeom prst="rect">
            <a:avLst/>
          </a:prstGeom>
        </p:spPr>
      </p:pic>
      <p:pic>
        <p:nvPicPr>
          <p:cNvPr id="3076" name="Picture 4" descr="Image result for tiền và nhà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29" y="4245465"/>
            <a:ext cx="2578348" cy="22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Nguồn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khảo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85520" y="2063692"/>
            <a:ext cx="9083672" cy="410850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https://www.youtube.com/watch?v=v6VJ2RO66Ag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4"/>
              </a:rPr>
              <a:t>Random Forest algorithm — Machine Learning </a:t>
            </a:r>
            <a:r>
              <a:rPr lang="en-US" dirty="0" err="1">
                <a:solidFill>
                  <a:schemeClr val="accent1"/>
                </a:solidFill>
                <a:hlinkClick r:id="rId4"/>
              </a:rPr>
              <a:t>cho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 dữ liệu </a:t>
            </a:r>
            <a:r>
              <a:rPr lang="en-US" dirty="0" err="1">
                <a:solidFill>
                  <a:schemeClr val="accent1"/>
                </a:solidFill>
                <a:hlinkClick r:id="rId4"/>
              </a:rPr>
              <a:t>dạng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 bảng (machinelearningcoban.com)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5"/>
              </a:rPr>
              <a:t>Decision Tree algorithm — Machine Learning </a:t>
            </a:r>
            <a:r>
              <a:rPr lang="en-US" dirty="0" err="1">
                <a:solidFill>
                  <a:schemeClr val="accent1"/>
                </a:solidFill>
                <a:hlinkClick r:id="rId5"/>
              </a:rPr>
              <a:t>cho</a:t>
            </a:r>
            <a:r>
              <a:rPr lang="en-US" dirty="0">
                <a:solidFill>
                  <a:schemeClr val="accent1"/>
                </a:solidFill>
                <a:hlinkClick r:id="rId5"/>
              </a:rPr>
              <a:t> dữ liệu </a:t>
            </a:r>
            <a:r>
              <a:rPr lang="en-US" dirty="0" err="1">
                <a:solidFill>
                  <a:schemeClr val="accent1"/>
                </a:solidFill>
                <a:hlinkClick r:id="rId5"/>
              </a:rPr>
              <a:t>dạng</a:t>
            </a:r>
            <a:r>
              <a:rPr lang="en-US" dirty="0">
                <a:solidFill>
                  <a:schemeClr val="accent1"/>
                </a:solidFill>
                <a:hlinkClick r:id="rId5"/>
              </a:rPr>
              <a:t> bảng (machinelearningcoban.com)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TTNT </a:t>
            </a:r>
            <a:r>
              <a:rPr lang="en-US" dirty="0" smtClean="0">
                <a:solidFill>
                  <a:schemeClr val="accent1"/>
                </a:solidFill>
              </a:rPr>
              <a:t>07.pdf</a:t>
            </a:r>
          </a:p>
          <a:p>
            <a:r>
              <a:rPr lang="en-US" smtClean="0">
                <a:solidFill>
                  <a:schemeClr val="accent1"/>
                </a:solidFill>
              </a:rPr>
              <a:t>TTNT 04.pdf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1" y="669850"/>
            <a:ext cx="9146380" cy="625549"/>
          </a:xfrm>
        </p:spPr>
        <p:txBody>
          <a:bodyPr rtlCol="0"/>
          <a:lstStyle/>
          <a:p>
            <a:pPr algn="ctr" rtl="0"/>
            <a:r>
              <a:rPr lang="en-US" b="1" dirty="0">
                <a:latin typeface="Montserrat" panose="00000500000000000000" pitchFamily="2" charset="0"/>
              </a:rPr>
              <a:t>Định </a:t>
            </a:r>
            <a:r>
              <a:rPr lang="en-US" b="1" dirty="0" err="1">
                <a:latin typeface="Montserrat" panose="00000500000000000000" pitchFamily="2" charset="0"/>
              </a:rPr>
              <a:t>nghĩa</a:t>
            </a:r>
            <a:r>
              <a:rPr lang="en-US" b="1" dirty="0">
                <a:latin typeface="Montserrat" panose="00000500000000000000" pitchFamily="2" charset="0"/>
              </a:rPr>
              <a:t> Random Forest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1522811" y="1788036"/>
            <a:ext cx="10255332" cy="488169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Thuật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cấu thành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Random và Forest</a:t>
            </a:r>
          </a:p>
          <a:p>
            <a:pPr rtl="0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Random: tính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ngẫu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nhiên ở mỗi cây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định khi lấy dữ liệu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tập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luyện</a:t>
            </a:r>
          </a:p>
          <a:p>
            <a:pPr rt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Forest: một rừng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nhiều cây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định</a:t>
            </a:r>
          </a:p>
          <a:p>
            <a:pPr marL="0" indent="0" rtl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=&gt;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nhiều cây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định (Decision Tree)</a:t>
            </a:r>
          </a:p>
          <a:p>
            <a:pPr marL="0" indent="0" rtl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=&gt;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chọn số cây phải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hợp, không quá ít để thiếu thông tin, không quá nhiều để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phạm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nguyên.</a:t>
            </a:r>
          </a:p>
          <a:p>
            <a:pPr marL="0" indent="0" rtl="0">
              <a:buNone/>
            </a:pPr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403828" y="2448308"/>
            <a:ext cx="1241571" cy="855677"/>
          </a:xfrm>
          <a:prstGeom prst="roundRect">
            <a:avLst>
              <a:gd name="adj" fmla="val 191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202953" y="2232920"/>
            <a:ext cx="1420051" cy="6599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Nhiều cây quyết định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202954" y="3015896"/>
            <a:ext cx="1420050" cy="608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chọn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ngẫu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nhiên</a:t>
            </a:r>
          </a:p>
        </p:txBody>
      </p:sp>
      <p:cxnSp>
        <p:nvCxnSpPr>
          <p:cNvPr id="5" name="Straight Arrow Connector 4"/>
          <p:cNvCxnSpPr>
            <a:cxnSpLocks/>
            <a:stCxn id="3" idx="3"/>
          </p:cNvCxnSpPr>
          <p:nvPr/>
        </p:nvCxnSpPr>
        <p:spPr>
          <a:xfrm flipV="1">
            <a:off x="5645399" y="2562888"/>
            <a:ext cx="1557555" cy="313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3" idx="3"/>
          </p:cNvCxnSpPr>
          <p:nvPr/>
        </p:nvCxnSpPr>
        <p:spPr>
          <a:xfrm>
            <a:off x="5645399" y="2876147"/>
            <a:ext cx="1557555" cy="44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0" y="435931"/>
            <a:ext cx="12191999" cy="689344"/>
          </a:xfrm>
        </p:spPr>
        <p:txBody>
          <a:bodyPr rtlCol="0"/>
          <a:lstStyle/>
          <a:p>
            <a:pPr algn="ctr" rtl="0"/>
            <a:r>
              <a:rPr lang="en-US" b="1" dirty="0">
                <a:latin typeface="Montserrat" panose="00000500000000000000" pitchFamily="2" charset="0"/>
              </a:rPr>
              <a:t>Tính </a:t>
            </a:r>
            <a:r>
              <a:rPr lang="en-US" b="1" dirty="0" err="1">
                <a:latin typeface="Montserrat" panose="00000500000000000000" pitchFamily="2" charset="0"/>
              </a:rPr>
              <a:t>ngẫu</a:t>
            </a:r>
            <a:r>
              <a:rPr lang="en-US" b="1" dirty="0">
                <a:latin typeface="Montserrat" panose="00000500000000000000" pitchFamily="2" charset="0"/>
              </a:rPr>
              <a:t> nhiên (Random)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1252758" y="1681223"/>
            <a:ext cx="9854266" cy="4535019"/>
          </a:xfrm>
        </p:spPr>
        <p:txBody>
          <a:bodyPr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Ngẫu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nhiên khi lấy dữ liệu bằng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boostrapping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/bagging (các dòng dữ liệu có thể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trùng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lặp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Ngẫu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nhiên khi lấy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tính (feature sampling) </a:t>
            </a:r>
          </a:p>
          <a:p>
            <a:pPr marL="0" indent="0" algn="just" rtl="0">
              <a:lnSpc>
                <a:spcPct val="120000"/>
              </a:lnSpc>
              <a:buNone/>
            </a:pPr>
            <a:endParaRPr lang="vi-V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mage result for xúc sắc ran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21" y="260248"/>
            <a:ext cx="1594884" cy="11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1536" y="3274676"/>
            <a:ext cx="5746459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Tips: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+ Thông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ta sẽ chọn </a:t>
            </a:r>
            <a:r>
              <a:rPr lang="en-US" dirty="0" err="1" smtClean="0"/>
              <a:t>căn</a:t>
            </a:r>
            <a:r>
              <a:rPr lang="en-US" dirty="0" smtClean="0"/>
              <a:t> 2 số </a:t>
            </a:r>
            <a:r>
              <a:rPr lang="en-US" dirty="0" err="1" smtClean="0"/>
              <a:t>thuộc</a:t>
            </a:r>
            <a:r>
              <a:rPr lang="en-US" dirty="0" smtClean="0"/>
              <a:t> tính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+ Cây có </a:t>
            </a:r>
            <a:r>
              <a:rPr lang="en-US" dirty="0" err="1" smtClean="0"/>
              <a:t>thuộc</a:t>
            </a:r>
            <a:r>
              <a:rPr lang="en-US" dirty="0" smtClean="0"/>
              <a:t> tính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có thể sinh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tuy</a:t>
            </a:r>
            <a:r>
              <a:rPr lang="en-US" dirty="0" smtClean="0"/>
              <a:t> nhiên nếu số </a:t>
            </a:r>
            <a:r>
              <a:rPr lang="en-US" dirty="0" err="1" smtClean="0"/>
              <a:t>lượng</a:t>
            </a:r>
            <a:r>
              <a:rPr lang="en-US" dirty="0"/>
              <a:t> </a:t>
            </a:r>
            <a:r>
              <a:rPr lang="en-US" dirty="0" smtClean="0"/>
              <a:t>là </a:t>
            </a:r>
            <a:r>
              <a:rPr lang="en-US" dirty="0" err="1" smtClean="0"/>
              <a:t>phù</a:t>
            </a:r>
            <a:r>
              <a:rPr lang="en-US" dirty="0"/>
              <a:t> hợp </a:t>
            </a:r>
            <a:r>
              <a:rPr lang="en-US" dirty="0" smtClean="0"/>
              <a:t>thì nó có thể </a:t>
            </a:r>
            <a:r>
              <a:rPr lang="en-US" dirty="0" err="1" smtClean="0"/>
              <a:t>cân</a:t>
            </a:r>
            <a:r>
              <a:rPr lang="en-US" dirty="0" smtClean="0"/>
              <a:t> bằng với các cây có kết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cũng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+ Ta nên bỏ cây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nếu cần </a:t>
            </a:r>
            <a:r>
              <a:rPr lang="en-US" dirty="0" err="1" smtClean="0"/>
              <a:t>thiết</a:t>
            </a:r>
            <a:r>
              <a:rPr lang="en-US" dirty="0" smtClean="0"/>
              <a:t> phòng trường hợp cây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số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bài </a:t>
            </a:r>
            <a:r>
              <a:rPr lang="en-US" dirty="0" err="1" smtClean="0"/>
              <a:t>toán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+ </a:t>
            </a:r>
            <a:r>
              <a:rPr lang="en-US" dirty="0" err="1" smtClean="0"/>
              <a:t>Tránh</a:t>
            </a:r>
            <a:r>
              <a:rPr lang="en-US" dirty="0" smtClean="0"/>
              <a:t> lấy dữ liệu, </a:t>
            </a:r>
            <a:r>
              <a:rPr lang="en-US" dirty="0" err="1" smtClean="0"/>
              <a:t>thuộc</a:t>
            </a:r>
            <a:r>
              <a:rPr lang="en-US" dirty="0" smtClean="0"/>
              <a:t> tính quá giống </a:t>
            </a:r>
            <a:r>
              <a:rPr lang="en-US" dirty="0" err="1" smtClean="0"/>
              <a:t>hoặc</a:t>
            </a:r>
            <a:r>
              <a:rPr lang="en-US" dirty="0" smtClean="0"/>
              <a:t> quá khác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0" y="574155"/>
            <a:ext cx="12191999" cy="646814"/>
          </a:xfrm>
        </p:spPr>
        <p:txBody>
          <a:bodyPr rtlCol="0"/>
          <a:lstStyle/>
          <a:p>
            <a:pPr algn="ctr" rtl="0"/>
            <a:r>
              <a:rPr lang="en-US" b="1" dirty="0">
                <a:latin typeface="Montserrat" panose="00000500000000000000" pitchFamily="2" charset="0"/>
              </a:rPr>
              <a:t>Thuật </a:t>
            </a:r>
            <a:r>
              <a:rPr lang="en-US" b="1" dirty="0" err="1">
                <a:latin typeface="Montserrat" panose="00000500000000000000" pitchFamily="2" charset="0"/>
              </a:rPr>
              <a:t>toán</a:t>
            </a:r>
            <a:r>
              <a:rPr lang="en-US" b="1" dirty="0">
                <a:latin typeface="Montserrat" panose="00000500000000000000" pitchFamily="2" charset="0"/>
              </a:rPr>
              <a:t> Decision Tree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5028320" y="1714883"/>
            <a:ext cx="6773823" cy="4906861"/>
          </a:xfrm>
        </p:spPr>
        <p:txBody>
          <a:bodyPr rtlCol="0">
            <a:normAutofit fontScale="92500" lnSpcReduction="10000"/>
          </a:bodyPr>
          <a:lstStyle/>
          <a:p>
            <a:pPr algn="just" rtl="0">
              <a:lnSpc>
                <a:spcPct val="110000"/>
              </a:lnSpc>
            </a:pPr>
            <a:r>
              <a:rPr lang="en-US" dirty="0">
                <a:latin typeface="Corbel" panose="020B0503020204020204" pitchFamily="34" charset="0"/>
              </a:rPr>
              <a:t>Là một thuật </a:t>
            </a:r>
            <a:r>
              <a:rPr lang="en-US" dirty="0" err="1">
                <a:latin typeface="Corbel" panose="020B0503020204020204" pitchFamily="34" charset="0"/>
              </a:rPr>
              <a:t>toán</a:t>
            </a:r>
            <a:r>
              <a:rPr lang="en-US" dirty="0">
                <a:latin typeface="Corbel" panose="020B0503020204020204" pitchFamily="34" charset="0"/>
              </a:rPr>
              <a:t> học có </a:t>
            </a:r>
            <a:r>
              <a:rPr lang="en-US" dirty="0" err="1">
                <a:latin typeface="Corbel" panose="020B0503020204020204" pitchFamily="34" charset="0"/>
              </a:rPr>
              <a:t>giám</a:t>
            </a:r>
            <a:r>
              <a:rPr lang="en-US" dirty="0">
                <a:latin typeface="Corbel" panose="020B0503020204020204" pitchFamily="34" charset="0"/>
              </a:rPr>
              <a:t> sát </a:t>
            </a:r>
            <a:endParaRPr lang="en-US" dirty="0" smtClean="0">
              <a:latin typeface="Corbel" panose="020B0503020204020204" pitchFamily="34" charset="0"/>
            </a:endParaRPr>
          </a:p>
          <a:p>
            <a:pPr algn="just" rtl="0">
              <a:lnSpc>
                <a:spcPct val="110000"/>
              </a:lnSpc>
            </a:pPr>
            <a:r>
              <a:rPr lang="en-US" dirty="0" smtClean="0"/>
              <a:t>Sử </a:t>
            </a:r>
            <a:r>
              <a:rPr lang="en-US" dirty="0"/>
              <a:t>dụng 80% để </a:t>
            </a:r>
            <a:r>
              <a:rPr lang="en-US" dirty="0" err="1"/>
              <a:t>huấn</a:t>
            </a:r>
            <a:r>
              <a:rPr lang="en-US" dirty="0"/>
              <a:t> luyện và 20% để test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tượng</a:t>
            </a:r>
            <a:r>
              <a:rPr lang="en-US" dirty="0"/>
              <a:t> dùng tập dữ liệu </a:t>
            </a:r>
            <a:r>
              <a:rPr lang="en-US" dirty="0" err="1"/>
              <a:t>huấn</a:t>
            </a:r>
            <a:r>
              <a:rPr lang="en-US" dirty="0"/>
              <a:t> luyện để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một cây phân </a:t>
            </a:r>
            <a:r>
              <a:rPr lang="en-US" dirty="0" err="1"/>
              <a:t>cấp</a:t>
            </a:r>
            <a:r>
              <a:rPr lang="en-US" dirty="0"/>
              <a:t> có cấu trúc, trong đó mỗi nút là một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để phân chia dữ liệu </a:t>
            </a:r>
            <a:r>
              <a:rPr lang="en-US" dirty="0" err="1"/>
              <a:t>dựa</a:t>
            </a:r>
            <a:r>
              <a:rPr lang="en-US" dirty="0"/>
              <a:t> trên một </a:t>
            </a:r>
            <a:r>
              <a:rPr lang="en-US" dirty="0" err="1"/>
              <a:t>thuộc</a:t>
            </a:r>
            <a:r>
              <a:rPr lang="en-US" dirty="0"/>
              <a:t> tính nào đó. Và </a:t>
            </a:r>
            <a:r>
              <a:rPr lang="en-US" dirty="0" err="1"/>
              <a:t>lá</a:t>
            </a:r>
            <a:r>
              <a:rPr lang="en-US" dirty="0"/>
              <a:t> của cây là một kết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phân loại </a:t>
            </a:r>
            <a:r>
              <a:rPr lang="en-US" dirty="0" err="1"/>
              <a:t>hoặc</a:t>
            </a:r>
            <a:r>
              <a:rPr lang="en-US" dirty="0"/>
              <a:t> biến liên </a:t>
            </a:r>
            <a:r>
              <a:rPr lang="en-US" dirty="0" err="1"/>
              <a:t>tục</a:t>
            </a:r>
            <a:r>
              <a:rPr lang="en-US" dirty="0"/>
              <a:t> (với bài </a:t>
            </a:r>
            <a:r>
              <a:rPr lang="en-US" dirty="0" err="1"/>
              <a:t>toán</a:t>
            </a:r>
            <a:r>
              <a:rPr lang="en-US" dirty="0"/>
              <a:t> hồi </a:t>
            </a:r>
            <a:r>
              <a:rPr lang="en-US" dirty="0" err="1"/>
              <a:t>quy</a:t>
            </a:r>
            <a:r>
              <a:rPr lang="en-US" dirty="0"/>
              <a:t>).</a:t>
            </a:r>
          </a:p>
          <a:p>
            <a:pPr algn="just">
              <a:lnSpc>
                <a:spcPct val="110000"/>
              </a:lnSpc>
            </a:pPr>
            <a:r>
              <a:rPr lang="vi-VN" dirty="0"/>
              <a:t>Decision tree học từ dữ liệu bằng cách tìm ra các thuộc tính và các điều kiện phân chia sao cho tối ưu một tiêu chí</a:t>
            </a:r>
            <a:r>
              <a:rPr lang="en-US" dirty="0"/>
              <a:t> (information gain, độ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 smtClean="0"/>
              <a:t>khiết</a:t>
            </a:r>
            <a:r>
              <a:rPr lang="en-US" dirty="0" smtClean="0"/>
              <a:t>, entropy)</a:t>
            </a:r>
            <a:endParaRPr lang="en-US" dirty="0"/>
          </a:p>
          <a:p>
            <a:pPr algn="just">
              <a:lnSpc>
                <a:spcPct val="110000"/>
              </a:lnSpc>
            </a:pPr>
            <a:r>
              <a:rPr lang="en-US" dirty="0"/>
              <a:t>Có nhiều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ID3, CART, C4.5…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9" y="1878081"/>
            <a:ext cx="3731150" cy="4276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11" y="545477"/>
            <a:ext cx="9146380" cy="609600"/>
          </a:xfrm>
        </p:spPr>
        <p:txBody>
          <a:bodyPr rtlCol="0"/>
          <a:lstStyle/>
          <a:p>
            <a:pPr algn="ctr" rtl="0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Entropy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ỗ dành sẵn cho Nội dung 5"/>
          <p:cNvSpPr>
            <a:spLocks noGrp="1"/>
          </p:cNvSpPr>
          <p:nvPr>
            <p:ph sz="half" idx="2"/>
          </p:nvPr>
        </p:nvSpPr>
        <p:spPr>
          <a:xfrm>
            <a:off x="1522812" y="1905000"/>
            <a:ext cx="9146380" cy="42672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Entropy của giá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/>
              <a:t>=  Σ – p.log</a:t>
            </a:r>
            <a:r>
              <a:rPr lang="en-US" sz="2000" dirty="0"/>
              <a:t>2</a:t>
            </a:r>
            <a:r>
              <a:rPr lang="en-US" dirty="0"/>
              <a:t>(p)</a:t>
            </a:r>
          </a:p>
          <a:p>
            <a:pPr rtl="0"/>
            <a:r>
              <a:rPr lang="en-US" dirty="0"/>
              <a:t>p là </a:t>
            </a:r>
            <a:r>
              <a:rPr lang="en-US" dirty="0" err="1"/>
              <a:t>tỉ</a:t>
            </a:r>
            <a:r>
              <a:rPr lang="en-US" dirty="0"/>
              <a:t> số dữ liệu trên tổng</a:t>
            </a:r>
          </a:p>
          <a:p>
            <a:pPr rtl="0"/>
            <a:r>
              <a:rPr lang="en-US" dirty="0"/>
              <a:t>Entropy của tập </a:t>
            </a:r>
            <a:r>
              <a:rPr lang="en-US" dirty="0" err="1"/>
              <a:t>sau</a:t>
            </a:r>
            <a:r>
              <a:rPr lang="en-US" dirty="0"/>
              <a:t> phân chia bằng: Tổng các( </a:t>
            </a:r>
            <a:r>
              <a:rPr lang="en-US" dirty="0" err="1"/>
              <a:t>tỉ</a:t>
            </a:r>
            <a:r>
              <a:rPr lang="en-US" dirty="0"/>
              <a:t> số dữ liệu </a:t>
            </a:r>
            <a:r>
              <a:rPr lang="en-US" dirty="0" err="1"/>
              <a:t>theo</a:t>
            </a:r>
            <a:r>
              <a:rPr lang="en-US" dirty="0"/>
              <a:t> giá </a:t>
            </a:r>
            <a:r>
              <a:rPr lang="en-US" dirty="0" err="1"/>
              <a:t>trị</a:t>
            </a:r>
            <a:r>
              <a:rPr lang="en-US" dirty="0"/>
              <a:t> của </a:t>
            </a:r>
            <a:r>
              <a:rPr lang="en-US" dirty="0" err="1"/>
              <a:t>thuộc</a:t>
            </a:r>
            <a:r>
              <a:rPr lang="en-US" dirty="0"/>
              <a:t> tính * entropy của dữ liệu phân </a:t>
            </a:r>
            <a:r>
              <a:rPr lang="en-US" dirty="0" err="1"/>
              <a:t>theo</a:t>
            </a:r>
            <a:r>
              <a:rPr lang="en-US" dirty="0"/>
              <a:t> giá </a:t>
            </a:r>
            <a:r>
              <a:rPr lang="en-US" dirty="0" err="1"/>
              <a:t>trị</a:t>
            </a:r>
            <a:r>
              <a:rPr lang="en-US" dirty="0"/>
              <a:t> đó</a:t>
            </a:r>
            <a:r>
              <a:rPr lang="en-US" dirty="0" smtClean="0"/>
              <a:t>)</a:t>
            </a:r>
            <a:endParaRPr lang="en-US" dirty="0"/>
          </a:p>
          <a:p>
            <a:pPr rtl="0"/>
            <a:r>
              <a:rPr lang="en-US" dirty="0"/>
              <a:t> Công </a:t>
            </a:r>
            <a:r>
              <a:rPr lang="en-US" dirty="0" err="1"/>
              <a:t>thức</a:t>
            </a:r>
            <a:r>
              <a:rPr lang="en-US" dirty="0"/>
              <a:t> tổng </a:t>
            </a:r>
            <a:r>
              <a:rPr lang="en-US" dirty="0" err="1"/>
              <a:t>quát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87" y="3884270"/>
            <a:ext cx="3922112" cy="505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2811" y="563526"/>
            <a:ext cx="9146380" cy="731874"/>
          </a:xfrm>
        </p:spPr>
        <p:txBody>
          <a:bodyPr rtlCol="0"/>
          <a:lstStyle/>
          <a:p>
            <a:pPr algn="ctr" rtl="0"/>
            <a:r>
              <a:rPr lang="en-US" b="1" dirty="0">
                <a:latin typeface="Montserrat" panose="00000500000000000000" pitchFamily="2" charset="0"/>
              </a:rPr>
              <a:t>Về nút </a:t>
            </a:r>
            <a:r>
              <a:rPr lang="en-US" b="1" dirty="0" err="1">
                <a:latin typeface="Montserrat" panose="00000500000000000000" pitchFamily="2" charset="0"/>
              </a:rPr>
              <a:t>lá</a:t>
            </a:r>
            <a:r>
              <a:rPr lang="en-US" b="1" dirty="0">
                <a:latin typeface="Montserrat" panose="00000500000000000000" pitchFamily="2" charset="0"/>
              </a:rPr>
              <a:t> trong Decision Tree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Nếu node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con hết dữ liệu thì sẽ lấy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chiếm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phần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dữ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liệu cha.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Nếu node là có tập dữ liệu là đồng nhất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dùng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thì node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là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nhãn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đó.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Nếu node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hết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tính thì sẽ lấy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chiếm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phần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tập dữ liệu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đang xét.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77" y="4686765"/>
            <a:ext cx="8653615" cy="1066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0" y="274638"/>
            <a:ext cx="12191999" cy="1020762"/>
          </a:xfrm>
        </p:spPr>
        <p:txBody>
          <a:bodyPr rtlCol="0">
            <a:noAutofit/>
          </a:bodyPr>
          <a:lstStyle/>
          <a:p>
            <a:pPr algn="ctr" rtl="0"/>
            <a:r>
              <a:rPr lang="en-US" b="1" dirty="0">
                <a:latin typeface="Montserrat" panose="00000500000000000000" pitchFamily="2" charset="0"/>
              </a:rPr>
              <a:t>Tại </a:t>
            </a:r>
            <a:r>
              <a:rPr lang="en-US" b="1" err="1">
                <a:latin typeface="Montserrat" panose="00000500000000000000" pitchFamily="2" charset="0"/>
              </a:rPr>
              <a:t>sao</a:t>
            </a:r>
            <a:r>
              <a:rPr lang="en-US" b="1">
                <a:latin typeface="Montserrat" panose="00000500000000000000" pitchFamily="2" charset="0"/>
              </a:rPr>
              <a:t> </a:t>
            </a:r>
            <a:br>
              <a:rPr lang="en-US" b="1">
                <a:latin typeface="Montserrat" panose="00000500000000000000" pitchFamily="2" charset="0"/>
              </a:rPr>
            </a:br>
            <a:r>
              <a:rPr lang="en-US" b="1">
                <a:latin typeface="Montserrat" panose="00000500000000000000" pitchFamily="2" charset="0"/>
              </a:rPr>
              <a:t>Random </a:t>
            </a:r>
            <a:r>
              <a:rPr lang="en-US" b="1" dirty="0">
                <a:latin typeface="Montserrat" panose="00000500000000000000" pitchFamily="2" charset="0"/>
              </a:rPr>
              <a:t>Forest </a:t>
            </a:r>
            <a:r>
              <a:rPr lang="en-US" b="1" dirty="0" err="1">
                <a:latin typeface="Montserrat" panose="00000500000000000000" pitchFamily="2" charset="0"/>
              </a:rPr>
              <a:t>hoạt</a:t>
            </a:r>
            <a:r>
              <a:rPr lang="en-US" b="1" dirty="0">
                <a:latin typeface="Montserrat" panose="00000500000000000000" pitchFamily="2" charset="0"/>
              </a:rPr>
              <a:t> động </a:t>
            </a:r>
            <a:r>
              <a:rPr lang="en-US" b="1" dirty="0" err="1">
                <a:latin typeface="Montserrat" panose="00000500000000000000" pitchFamily="2" charset="0"/>
              </a:rPr>
              <a:t>tốt</a:t>
            </a:r>
            <a:r>
              <a:rPr lang="en-US" b="1" dirty="0">
                <a:latin typeface="Montserrat" panose="00000500000000000000" pitchFamily="2" charset="0"/>
              </a:rPr>
              <a:t> hơn Decision Tree?</a:t>
            </a:r>
            <a:endParaRPr lang="vi-VN" b="1" dirty="0">
              <a:latin typeface="Montserrat" panose="00000500000000000000" pitchFamily="2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991179" y="1905000"/>
            <a:ext cx="4643097" cy="441191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Nếu ta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cây </a:t>
            </a:r>
            <a:r>
              <a:rPr lang="en-US" dirty="0" err="1"/>
              <a:t>quyết</a:t>
            </a:r>
            <a:r>
              <a:rPr lang="en-US" dirty="0"/>
              <a:t> định mà không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độ </a:t>
            </a:r>
            <a:r>
              <a:rPr lang="en-US" dirty="0" err="1"/>
              <a:t>sâu</a:t>
            </a:r>
            <a:r>
              <a:rPr lang="en-US" dirty="0"/>
              <a:t> thì sẽ dễ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hiện </a:t>
            </a:r>
            <a:r>
              <a:rPr lang="en-US" dirty="0" err="1"/>
              <a:t>tượng</a:t>
            </a:r>
            <a:r>
              <a:rPr lang="en-US" dirty="0"/>
              <a:t> quá </a:t>
            </a:r>
            <a:r>
              <a:rPr lang="en-US" dirty="0" err="1"/>
              <a:t>khớp</a:t>
            </a:r>
            <a:r>
              <a:rPr lang="en-US" dirty="0"/>
              <a:t> (overfitting)</a:t>
            </a:r>
          </a:p>
          <a:p>
            <a:pPr marL="0" indent="0" rtl="0">
              <a:buNone/>
            </a:pPr>
            <a:r>
              <a:rPr lang="en-US" dirty="0" smtClean="0"/>
              <a:t>=&gt; </a:t>
            </a:r>
            <a:r>
              <a:rPr lang="en-US" dirty="0"/>
              <a:t>Để giải </a:t>
            </a:r>
            <a:r>
              <a:rPr lang="en-US" dirty="0" err="1"/>
              <a:t>quyết</a:t>
            </a:r>
            <a:r>
              <a:rPr lang="en-US" dirty="0"/>
              <a:t> hiện </a:t>
            </a:r>
            <a:r>
              <a:rPr lang="en-US" dirty="0" err="1"/>
              <a:t>tượng</a:t>
            </a:r>
            <a:r>
              <a:rPr lang="en-US" dirty="0"/>
              <a:t> này thì ta cần phải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độ </a:t>
            </a:r>
            <a:r>
              <a:rPr lang="en-US" dirty="0" err="1"/>
              <a:t>sâu</a:t>
            </a:r>
            <a:r>
              <a:rPr lang="en-US" dirty="0"/>
              <a:t> của cây,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tối </a:t>
            </a:r>
            <a:r>
              <a:rPr lang="en-US" dirty="0" err="1"/>
              <a:t>thiểu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tỉa</a:t>
            </a:r>
            <a:r>
              <a:rPr lang="en-US" dirty="0"/>
              <a:t> pruning…</a:t>
            </a:r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4" name="Chỗ dành sẵn cho Nội dung 13"/>
          <p:cNvSpPr txBox="1"/>
          <p:nvPr/>
        </p:nvSpPr>
        <p:spPr>
          <a:xfrm>
            <a:off x="6672191" y="1905000"/>
            <a:ext cx="4911546" cy="457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smtClean="0"/>
              <a:t>do Random Forest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hay </a:t>
            </a:r>
            <a:r>
              <a:rPr lang="en-US" dirty="0"/>
              <a:t>nói cách khác là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/>
              <a:t>có high bias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low bias </a:t>
            </a:r>
            <a:r>
              <a:rPr lang="en-US" dirty="0" err="1" smtClean="0"/>
              <a:t>và</a:t>
            </a:r>
            <a:r>
              <a:rPr lang="en-US" dirty="0" smtClean="0"/>
              <a:t> low variance do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,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65891" y="5205764"/>
            <a:ext cx="188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Bias: </a:t>
            </a:r>
            <a:r>
              <a:rPr lang="en-US" sz="2000" dirty="0" err="1"/>
              <a:t>Thiên</a:t>
            </a:r>
            <a:r>
              <a:rPr lang="en-US" sz="2000" dirty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, độ </a:t>
            </a:r>
            <a:r>
              <a:rPr lang="en-US" sz="2000" dirty="0" err="1" smtClean="0"/>
              <a:t>chệch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853994" y="5205764"/>
            <a:ext cx="252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Variance: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F71463-BA6C-4FD9-6247-4BA50348DE90}"/>
              </a:ext>
            </a:extLst>
          </p:cNvPr>
          <p:cNvCxnSpPr>
            <a:cxnSpLocks/>
          </p:cNvCxnSpPr>
          <p:nvPr/>
        </p:nvCxnSpPr>
        <p:spPr>
          <a:xfrm>
            <a:off x="6096000" y="2286000"/>
            <a:ext cx="0" cy="3242930"/>
          </a:xfrm>
          <a:prstGeom prst="line">
            <a:avLst/>
          </a:prstGeom>
          <a:ln w="25400">
            <a:solidFill>
              <a:srgbClr val="5BC8F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ảng đen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1949</Words>
  <Application>Microsoft Office PowerPoint</Application>
  <PresentationFormat>Widescreen</PresentationFormat>
  <Paragraphs>226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Corbel</vt:lpstr>
      <vt:lpstr>Montserrat</vt:lpstr>
      <vt:lpstr>Segoe UI</vt:lpstr>
      <vt:lpstr>Symbol</vt:lpstr>
      <vt:lpstr>Times New Roman</vt:lpstr>
      <vt:lpstr>Bảng đen 16x9</vt:lpstr>
      <vt:lpstr>Thuật toán Random Forest</vt:lpstr>
      <vt:lpstr>Thành viên nhóm 9</vt:lpstr>
      <vt:lpstr>Định nghĩa Random Forest</vt:lpstr>
      <vt:lpstr>Định nghĩa Random Forest</vt:lpstr>
      <vt:lpstr>Tính ngẫu nhiên (Random)</vt:lpstr>
      <vt:lpstr>Thuật toán Decision Tree</vt:lpstr>
      <vt:lpstr>Entropy</vt:lpstr>
      <vt:lpstr>Về nút lá trong Decision Tree</vt:lpstr>
      <vt:lpstr>Tại sao  Random Forest hoạt động tốt hơn Decision Tree?</vt:lpstr>
      <vt:lpstr>Ưu nhược điểm của Random Forest</vt:lpstr>
      <vt:lpstr>Các bước của thuật toán</vt:lpstr>
      <vt:lpstr>Các bước của thuật toán</vt:lpstr>
      <vt:lpstr>Bước 2: Xây dựng cây bằng Decision Tree</vt:lpstr>
      <vt:lpstr>Bước 2: Xây dựng cây bằng Decision Tree</vt:lpstr>
      <vt:lpstr>Bước 2: Xây dựng cây bằng Decision Tree</vt:lpstr>
      <vt:lpstr>Bước 3: Kết hợp các cây tạo thành rừng</vt:lpstr>
      <vt:lpstr>Các bước của thuật toán</vt:lpstr>
      <vt:lpstr>Demo chương trình hủy phòng</vt:lpstr>
      <vt:lpstr>Thuật toán A*</vt:lpstr>
      <vt:lpstr>Định nghĩa</vt:lpstr>
      <vt:lpstr>Ưu và nhược điểm</vt:lpstr>
      <vt:lpstr>Các bài toán A*</vt:lpstr>
      <vt:lpstr>Ví dụ cho thuật toán A*</vt:lpstr>
      <vt:lpstr>Ví dụ cho thuật toán A*</vt:lpstr>
      <vt:lpstr>Ví dụ cho thuật toán A*</vt:lpstr>
      <vt:lpstr>Ví dụ cho thuật toán A*</vt:lpstr>
      <vt:lpstr>Ví dụ cho thuật toán A*</vt:lpstr>
      <vt:lpstr>Demo thuật toán A* áp dụng 8 ô</vt:lpstr>
      <vt:lpstr>PowerPoint Presentation</vt:lpstr>
      <vt:lpstr>Nguồn thu thập và tham khảo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204</cp:revision>
  <dcterms:created xsi:type="dcterms:W3CDTF">2023-04-14T03:06:00Z</dcterms:created>
  <dcterms:modified xsi:type="dcterms:W3CDTF">2023-05-16T14:30:55Z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800F5B2C802C457DB6DDD2961FD82F5E</vt:lpwstr>
  </property>
  <property fmtid="{D5CDD505-2E9C-101B-9397-08002B2CF9AE}" pid="3" name="KSOProductBuildVer">
    <vt:lpwstr>1033-11.2.0.11516</vt:lpwstr>
  </property>
</Properties>
</file>