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 txBox="1"/>
          <p:nvPr>
            <p:ph type="body" sz="quarter" idx="13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Rectangle"/>
          <p:cNvSpPr txBox="1"/>
          <p:nvPr>
            <p:ph type="body" sz="quarter" idx="13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 txBox="1"/>
          <p:nvPr>
            <p:ph type="body" sz="quarter" idx="13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pPr>
          </a:p>
        </p:txBody>
      </p:sp>
      <p:sp>
        <p:nvSpPr>
          <p:cNvPr id="116" name="Body Level One…"/>
          <p:cNvSpPr txBox="1"/>
          <p:nvPr>
            <p:ph type="body" sz="half" idx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Rectangle"/>
          <p:cNvSpPr txBox="1"/>
          <p:nvPr>
            <p:ph type="body" sz="quarter" idx="14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pP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Rectangle"/>
          <p:cNvSpPr txBox="1"/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"/>
          <p:cNvSpPr txBox="1"/>
          <p:nvPr>
            <p:ph type="body" sz="quarter" idx="13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Rectangle"/>
          <p:cNvSpPr txBox="1"/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" name="Rectangle"/>
          <p:cNvSpPr txBox="1"/>
          <p:nvPr>
            <p:ph type="body" sz="quarter" idx="13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</a:p>
        </p:txBody>
      </p:sp>
      <p:sp>
        <p:nvSpPr>
          <p:cNvPr id="9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1*m9IJdAYW04MYh75ivpwUNA.png" descr="1*m9IJdAYW04MYh75ivpwUNA.png"/>
          <p:cNvPicPr>
            <a:picLocks noChangeAspect="1"/>
          </p:cNvPicPr>
          <p:nvPr/>
        </p:nvPicPr>
        <p:blipFill>
          <a:blip r:embed="rId2">
            <a:extLst/>
          </a:blip>
          <a:srcRect l="0" t="535" r="0" b="535"/>
          <a:stretch>
            <a:fillRect/>
          </a:stretch>
        </p:blipFill>
        <p:spPr>
          <a:xfrm>
            <a:off x="-74895" y="-71394"/>
            <a:ext cx="24533790" cy="1385878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CHiRP"/>
          <p:cNvSpPr txBox="1"/>
          <p:nvPr>
            <p:ph type="title"/>
          </p:nvPr>
        </p:nvSpPr>
        <p:spPr>
          <a:xfrm>
            <a:off x="4305300" y="549721"/>
            <a:ext cx="21971000" cy="302845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CHiRP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ow Does CHiRP Work?"/>
          <p:cNvSpPr txBox="1"/>
          <p:nvPr/>
        </p:nvSpPr>
        <p:spPr>
          <a:xfrm>
            <a:off x="6998766" y="831547"/>
            <a:ext cx="10386468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29246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How Does CHiRP Work?</a:t>
            </a:r>
          </a:p>
        </p:txBody>
      </p:sp>
      <p:sp>
        <p:nvSpPr>
          <p:cNvPr id="190" name="FHIR  Data"/>
          <p:cNvSpPr txBox="1"/>
          <p:nvPr/>
        </p:nvSpPr>
        <p:spPr>
          <a:xfrm>
            <a:off x="3972364" y="6664733"/>
            <a:ext cx="2335683" cy="198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3500"/>
              </a:spcBef>
              <a:defRPr sz="64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FHIR </a:t>
            </a:r>
            <a:b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are for Your Patients with CHiRP"/>
          <p:cNvSpPr txBox="1"/>
          <p:nvPr/>
        </p:nvSpPr>
        <p:spPr>
          <a:xfrm>
            <a:off x="4941569" y="831547"/>
            <a:ext cx="1450086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29246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Care for Your Patients with CHiRP</a:t>
            </a:r>
          </a:p>
        </p:txBody>
      </p:sp>
      <p:sp>
        <p:nvSpPr>
          <p:cNvPr id="193" name="FHIR  Data"/>
          <p:cNvSpPr txBox="1"/>
          <p:nvPr/>
        </p:nvSpPr>
        <p:spPr>
          <a:xfrm>
            <a:off x="3972364" y="6664733"/>
            <a:ext cx="2335683" cy="198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3500"/>
              </a:spcBef>
              <a:defRPr sz="64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FHIR </a:t>
            </a:r>
            <a:b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header-chat-box.png" descr="header-chat-box.png"/>
          <p:cNvPicPr>
            <a:picLocks noChangeAspect="1"/>
          </p:cNvPicPr>
          <p:nvPr/>
        </p:nvPicPr>
        <p:blipFill>
          <a:blip r:embed="rId2">
            <a:extLst/>
          </a:blip>
          <a:srcRect l="13789" t="0" r="13789" b="0"/>
          <a:stretch>
            <a:fillRect/>
          </a:stretch>
        </p:blipFill>
        <p:spPr>
          <a:xfrm>
            <a:off x="-74895" y="-71394"/>
            <a:ext cx="24533790" cy="138587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CHiRP"/>
          <p:cNvSpPr txBox="1"/>
          <p:nvPr>
            <p:ph type="title"/>
          </p:nvPr>
        </p:nvSpPr>
        <p:spPr>
          <a:xfrm>
            <a:off x="17335500" y="-390079"/>
            <a:ext cx="21971000" cy="302845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CHiRP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Amazing-Chatbot-Design-Strategy-2018.jpg" descr="Amazing-Chatbot-Design-Strategy-2018.jpg"/>
          <p:cNvPicPr>
            <a:picLocks noChangeAspect="1"/>
          </p:cNvPicPr>
          <p:nvPr/>
        </p:nvPicPr>
        <p:blipFill>
          <a:blip r:embed="rId2">
            <a:extLst/>
          </a:blip>
          <a:srcRect l="9431" t="0" r="9431" b="0"/>
          <a:stretch>
            <a:fillRect/>
          </a:stretch>
        </p:blipFill>
        <p:spPr>
          <a:xfrm>
            <a:off x="-74895" y="-71394"/>
            <a:ext cx="24533790" cy="1385878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CHiRP"/>
          <p:cNvSpPr txBox="1"/>
          <p:nvPr>
            <p:ph type="title"/>
          </p:nvPr>
        </p:nvSpPr>
        <p:spPr>
          <a:xfrm>
            <a:off x="2984500" y="-644079"/>
            <a:ext cx="21971000" cy="302845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4">
                    <a:hueOff val="-476017"/>
                    <a:lumOff val="-10042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CHiRP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atient: Marla Georges"/>
          <p:cNvSpPr txBox="1"/>
          <p:nvPr/>
        </p:nvSpPr>
        <p:spPr>
          <a:xfrm>
            <a:off x="8185861" y="780747"/>
            <a:ext cx="979718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29246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Patient: Marla Georges</a:t>
            </a:r>
          </a:p>
        </p:txBody>
      </p:sp>
      <p:sp>
        <p:nvSpPr>
          <p:cNvPr id="161" name="FHIR  Data"/>
          <p:cNvSpPr txBox="1"/>
          <p:nvPr/>
        </p:nvSpPr>
        <p:spPr>
          <a:xfrm>
            <a:off x="3972364" y="6664733"/>
            <a:ext cx="2335683" cy="198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3500"/>
              </a:spcBef>
              <a:defRPr sz="64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FHIR </a:t>
            </a:r>
            <a:br/>
            <a:r>
              <a:t>Data</a:t>
            </a:r>
          </a:p>
        </p:txBody>
      </p:sp>
      <p:pic>
        <p:nvPicPr>
          <p:cNvPr id="162" name="Screen Shot 2020-06-16 at 5.40.38 PM.png" descr="Screen Shot 2020-06-16 at 5.4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7316" y="2519477"/>
            <a:ext cx="7060127" cy="977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tient: Marla Georges"/>
          <p:cNvSpPr txBox="1"/>
          <p:nvPr/>
        </p:nvSpPr>
        <p:spPr>
          <a:xfrm>
            <a:off x="8185861" y="780747"/>
            <a:ext cx="979718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29246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Patient: Marla Georges</a:t>
            </a:r>
          </a:p>
        </p:txBody>
      </p:sp>
      <p:pic>
        <p:nvPicPr>
          <p:cNvPr id="165" name="Screen Shot 2020-06-16 at 6.21.41 PM.png" descr="Screen Shot 2020-06-16 at 6.21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7953" y="2311400"/>
            <a:ext cx="5333147" cy="1046754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ung Disease (COPD)"/>
          <p:cNvSpPr txBox="1"/>
          <p:nvPr/>
        </p:nvSpPr>
        <p:spPr>
          <a:xfrm>
            <a:off x="3018236" y="11436317"/>
            <a:ext cx="47557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spcBef>
                <a:spcPts val="2700"/>
              </a:spcBef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Lung Disease (COPD)</a:t>
            </a:r>
          </a:p>
        </p:txBody>
      </p:sp>
      <p:sp>
        <p:nvSpPr>
          <p:cNvPr id="167" name="Diabetes"/>
          <p:cNvSpPr txBox="1"/>
          <p:nvPr/>
        </p:nvSpPr>
        <p:spPr>
          <a:xfrm>
            <a:off x="3965060" y="5930900"/>
            <a:ext cx="203451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spcBef>
                <a:spcPts val="2700"/>
              </a:spcBef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Diabetes</a:t>
            </a:r>
          </a:p>
        </p:txBody>
      </p:sp>
      <p:sp>
        <p:nvSpPr>
          <p:cNvPr id="168" name="Heart Disease"/>
          <p:cNvSpPr txBox="1"/>
          <p:nvPr/>
        </p:nvSpPr>
        <p:spPr>
          <a:xfrm>
            <a:off x="17906549" y="11214100"/>
            <a:ext cx="3107538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spcBef>
                <a:spcPts val="2700"/>
              </a:spcBef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Heart Disease</a:t>
            </a:r>
          </a:p>
        </p:txBody>
      </p:sp>
      <p:sp>
        <p:nvSpPr>
          <p:cNvPr id="169" name="Hypertension"/>
          <p:cNvSpPr txBox="1"/>
          <p:nvPr/>
        </p:nvSpPr>
        <p:spPr>
          <a:xfrm>
            <a:off x="17938718" y="5676900"/>
            <a:ext cx="30432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spcBef>
                <a:spcPts val="2700"/>
              </a:spcBef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Hypertension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atient: Marla Georges"/>
          <p:cNvSpPr txBox="1"/>
          <p:nvPr/>
        </p:nvSpPr>
        <p:spPr>
          <a:xfrm>
            <a:off x="8185861" y="780747"/>
            <a:ext cx="979718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29246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Patient: Marla Georges</a:t>
            </a:r>
          </a:p>
        </p:txBody>
      </p:sp>
      <p:pic>
        <p:nvPicPr>
          <p:cNvPr id="172" name="Screen Shot 2020-06-16 at 6.21.41 PM.png" descr="Screen Shot 2020-06-16 at 6.21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7953" y="2311400"/>
            <a:ext cx="5333147" cy="1046754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COVID-19 Positive"/>
          <p:cNvSpPr txBox="1"/>
          <p:nvPr/>
        </p:nvSpPr>
        <p:spPr>
          <a:xfrm>
            <a:off x="3431684" y="11436317"/>
            <a:ext cx="39288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spcBef>
                <a:spcPts val="2700"/>
              </a:spcBef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COVID-19 Positive</a:t>
            </a:r>
          </a:p>
        </p:txBody>
      </p:sp>
      <p:sp>
        <p:nvSpPr>
          <p:cNvPr id="174" name="10 Specialists"/>
          <p:cNvSpPr txBox="1"/>
          <p:nvPr/>
        </p:nvSpPr>
        <p:spPr>
          <a:xfrm>
            <a:off x="3516204" y="5930900"/>
            <a:ext cx="2932228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spcBef>
                <a:spcPts val="2700"/>
              </a:spcBef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10 Specialists</a:t>
            </a:r>
          </a:p>
        </p:txBody>
      </p:sp>
      <p:sp>
        <p:nvSpPr>
          <p:cNvPr id="175" name="Isolated &amp; Immobile"/>
          <p:cNvSpPr txBox="1"/>
          <p:nvPr/>
        </p:nvSpPr>
        <p:spPr>
          <a:xfrm>
            <a:off x="17241576" y="11214100"/>
            <a:ext cx="4437483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spcBef>
                <a:spcPts val="2700"/>
              </a:spcBef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Isolated &amp; Immobile</a:t>
            </a:r>
          </a:p>
        </p:txBody>
      </p:sp>
      <p:sp>
        <p:nvSpPr>
          <p:cNvPr id="176" name="No Primary Care Physician"/>
          <p:cNvSpPr txBox="1"/>
          <p:nvPr/>
        </p:nvSpPr>
        <p:spPr>
          <a:xfrm>
            <a:off x="16539685" y="5676900"/>
            <a:ext cx="5841265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spcBef>
                <a:spcPts val="2700"/>
              </a:spcBef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No Primary Care Physician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arla uses CHiRP"/>
          <p:cNvSpPr txBox="1"/>
          <p:nvPr/>
        </p:nvSpPr>
        <p:spPr>
          <a:xfrm>
            <a:off x="8185861" y="780747"/>
            <a:ext cx="756930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29246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Marla uses CHiRP</a:t>
            </a:r>
          </a:p>
        </p:txBody>
      </p:sp>
      <p:sp>
        <p:nvSpPr>
          <p:cNvPr id="179" name="FHIR  Data"/>
          <p:cNvSpPr txBox="1"/>
          <p:nvPr/>
        </p:nvSpPr>
        <p:spPr>
          <a:xfrm>
            <a:off x="3972364" y="6664733"/>
            <a:ext cx="2335683" cy="198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3500"/>
              </a:spcBef>
              <a:defRPr sz="64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FHIR </a:t>
            </a:r>
            <a:br/>
            <a:r>
              <a:t>Data</a:t>
            </a:r>
          </a:p>
        </p:txBody>
      </p:sp>
      <p:pic>
        <p:nvPicPr>
          <p:cNvPr id="180" name="Screen Shot 2020-06-16 at 5.40.38 PM.png" descr="Screen Shot 2020-06-16 at 5.4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716" y="2443277"/>
            <a:ext cx="7060127" cy="977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arla’s Primary Care Physician"/>
          <p:cNvSpPr txBox="1"/>
          <p:nvPr/>
        </p:nvSpPr>
        <p:spPr>
          <a:xfrm>
            <a:off x="5976061" y="780747"/>
            <a:ext cx="1345560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29246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Marla’s Primary Care Physician </a:t>
            </a:r>
          </a:p>
        </p:txBody>
      </p:sp>
      <p:sp>
        <p:nvSpPr>
          <p:cNvPr id="183" name="FHIR  Data"/>
          <p:cNvSpPr txBox="1"/>
          <p:nvPr/>
        </p:nvSpPr>
        <p:spPr>
          <a:xfrm>
            <a:off x="3972364" y="6664733"/>
            <a:ext cx="2335683" cy="198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3500"/>
              </a:spcBef>
              <a:defRPr sz="64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FHIR </a:t>
            </a:r>
            <a:br/>
            <a:r>
              <a:t>Data</a:t>
            </a:r>
          </a:p>
        </p:txBody>
      </p:sp>
      <p:pic>
        <p:nvPicPr>
          <p:cNvPr id="184" name="Screen Shot 2020-06-16 at 5.40.38 PM.png" descr="Screen Shot 2020-06-16 at 5.4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716" y="2443277"/>
            <a:ext cx="7060127" cy="977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HiRP’s Population Health Dashboard"/>
          <p:cNvSpPr txBox="1"/>
          <p:nvPr/>
        </p:nvSpPr>
        <p:spPr>
          <a:xfrm>
            <a:off x="4033265" y="882347"/>
            <a:ext cx="16317469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29246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CHiRP’s Population Health Dashboard</a:t>
            </a:r>
          </a:p>
        </p:txBody>
      </p:sp>
      <p:sp>
        <p:nvSpPr>
          <p:cNvPr id="187" name="FHIR  Data"/>
          <p:cNvSpPr txBox="1"/>
          <p:nvPr/>
        </p:nvSpPr>
        <p:spPr>
          <a:xfrm>
            <a:off x="3972364" y="6664733"/>
            <a:ext cx="2335683" cy="198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3500"/>
              </a:spcBef>
              <a:defRPr sz="64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FHIR </a:t>
            </a:r>
            <a:b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