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3"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8D45995-B0FB-4B37-B939-1C80301FAFE7}" type="datetimeFigureOut">
              <a:rPr lang="pt-BR" smtClean="0"/>
              <a:t>11/08/2020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B6682D9-08D0-466A-823E-BCE20FBF10B5}" type="slidenum">
              <a:rPr lang="pt-BR" smtClean="0"/>
              <a:t>‹nº›</a:t>
            </a:fld>
            <a:endParaRPr lang="pt-BR"/>
          </a:p>
        </p:txBody>
      </p:sp>
    </p:spTree>
    <p:extLst>
      <p:ext uri="{BB962C8B-B14F-4D97-AF65-F5344CB8AC3E}">
        <p14:creationId xmlns:p14="http://schemas.microsoft.com/office/powerpoint/2010/main" val="426455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8D45995-B0FB-4B37-B939-1C80301FAFE7}" type="datetimeFigureOut">
              <a:rPr lang="pt-BR" smtClean="0"/>
              <a:t>11/08/2020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B6682D9-08D0-466A-823E-BCE20FBF10B5}" type="slidenum">
              <a:rPr lang="pt-BR" smtClean="0"/>
              <a:t>‹nº›</a:t>
            </a:fld>
            <a:endParaRPr lang="pt-BR"/>
          </a:p>
        </p:txBody>
      </p:sp>
    </p:spTree>
    <p:extLst>
      <p:ext uri="{BB962C8B-B14F-4D97-AF65-F5344CB8AC3E}">
        <p14:creationId xmlns:p14="http://schemas.microsoft.com/office/powerpoint/2010/main" val="387606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8D45995-B0FB-4B37-B939-1C80301FAFE7}" type="datetimeFigureOut">
              <a:rPr lang="pt-BR" smtClean="0"/>
              <a:t>11/08/2020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B6682D9-08D0-466A-823E-BCE20FBF10B5}" type="slidenum">
              <a:rPr lang="pt-BR" smtClean="0"/>
              <a:t>‹nº›</a:t>
            </a:fld>
            <a:endParaRPr lang="pt-BR"/>
          </a:p>
        </p:txBody>
      </p:sp>
    </p:spTree>
    <p:extLst>
      <p:ext uri="{BB962C8B-B14F-4D97-AF65-F5344CB8AC3E}">
        <p14:creationId xmlns:p14="http://schemas.microsoft.com/office/powerpoint/2010/main" val="3853694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8D45995-B0FB-4B37-B939-1C80301FAFE7}" type="datetimeFigureOut">
              <a:rPr lang="pt-BR" smtClean="0"/>
              <a:t>11/08/2020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B6682D9-08D0-466A-823E-BCE20FBF10B5}" type="slidenum">
              <a:rPr lang="pt-BR" smtClean="0"/>
              <a:t>‹nº›</a:t>
            </a:fld>
            <a:endParaRPr lang="pt-BR"/>
          </a:p>
        </p:txBody>
      </p:sp>
    </p:spTree>
    <p:extLst>
      <p:ext uri="{BB962C8B-B14F-4D97-AF65-F5344CB8AC3E}">
        <p14:creationId xmlns:p14="http://schemas.microsoft.com/office/powerpoint/2010/main" val="170406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8D45995-B0FB-4B37-B939-1C80301FAFE7}" type="datetimeFigureOut">
              <a:rPr lang="pt-BR" smtClean="0"/>
              <a:t>11/08/2020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B6682D9-08D0-466A-823E-BCE20FBF10B5}" type="slidenum">
              <a:rPr lang="pt-BR" smtClean="0"/>
              <a:t>‹nº›</a:t>
            </a:fld>
            <a:endParaRPr lang="pt-BR"/>
          </a:p>
        </p:txBody>
      </p:sp>
    </p:spTree>
    <p:extLst>
      <p:ext uri="{BB962C8B-B14F-4D97-AF65-F5344CB8AC3E}">
        <p14:creationId xmlns:p14="http://schemas.microsoft.com/office/powerpoint/2010/main" val="12190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8D45995-B0FB-4B37-B939-1C80301FAFE7}" type="datetimeFigureOut">
              <a:rPr lang="pt-BR" smtClean="0"/>
              <a:t>11/08/2020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B6682D9-08D0-466A-823E-BCE20FBF10B5}" type="slidenum">
              <a:rPr lang="pt-BR" smtClean="0"/>
              <a:t>‹nº›</a:t>
            </a:fld>
            <a:endParaRPr lang="pt-BR"/>
          </a:p>
        </p:txBody>
      </p:sp>
    </p:spTree>
    <p:extLst>
      <p:ext uri="{BB962C8B-B14F-4D97-AF65-F5344CB8AC3E}">
        <p14:creationId xmlns:p14="http://schemas.microsoft.com/office/powerpoint/2010/main" val="269821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8D45995-B0FB-4B37-B939-1C80301FAFE7}" type="datetimeFigureOut">
              <a:rPr lang="pt-BR" smtClean="0"/>
              <a:t>11/08/2020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B6682D9-08D0-466A-823E-BCE20FBF10B5}" type="slidenum">
              <a:rPr lang="pt-BR" smtClean="0"/>
              <a:t>‹nº›</a:t>
            </a:fld>
            <a:endParaRPr lang="pt-BR"/>
          </a:p>
        </p:txBody>
      </p:sp>
    </p:spTree>
    <p:extLst>
      <p:ext uri="{BB962C8B-B14F-4D97-AF65-F5344CB8AC3E}">
        <p14:creationId xmlns:p14="http://schemas.microsoft.com/office/powerpoint/2010/main" val="316825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8D45995-B0FB-4B37-B939-1C80301FAFE7}" type="datetimeFigureOut">
              <a:rPr lang="pt-BR" smtClean="0"/>
              <a:t>11/08/2020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B6682D9-08D0-466A-823E-BCE20FBF10B5}" type="slidenum">
              <a:rPr lang="pt-BR" smtClean="0"/>
              <a:t>‹nº›</a:t>
            </a:fld>
            <a:endParaRPr lang="pt-BR"/>
          </a:p>
        </p:txBody>
      </p:sp>
    </p:spTree>
    <p:extLst>
      <p:ext uri="{BB962C8B-B14F-4D97-AF65-F5344CB8AC3E}">
        <p14:creationId xmlns:p14="http://schemas.microsoft.com/office/powerpoint/2010/main" val="383058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45995-B0FB-4B37-B939-1C80301FAFE7}" type="datetimeFigureOut">
              <a:rPr lang="pt-BR" smtClean="0"/>
              <a:t>11/08/2020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B6682D9-08D0-466A-823E-BCE20FBF10B5}" type="slidenum">
              <a:rPr lang="pt-BR" smtClean="0"/>
              <a:t>‹nº›</a:t>
            </a:fld>
            <a:endParaRPr lang="pt-BR"/>
          </a:p>
        </p:txBody>
      </p:sp>
    </p:spTree>
    <p:extLst>
      <p:ext uri="{BB962C8B-B14F-4D97-AF65-F5344CB8AC3E}">
        <p14:creationId xmlns:p14="http://schemas.microsoft.com/office/powerpoint/2010/main" val="1623322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8D45995-B0FB-4B37-B939-1C80301FAFE7}" type="datetimeFigureOut">
              <a:rPr lang="pt-BR" smtClean="0"/>
              <a:t>11/08/2020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B6682D9-08D0-466A-823E-BCE20FBF10B5}" type="slidenum">
              <a:rPr lang="pt-BR" smtClean="0"/>
              <a:t>‹nº›</a:t>
            </a:fld>
            <a:endParaRPr lang="pt-BR"/>
          </a:p>
        </p:txBody>
      </p:sp>
    </p:spTree>
    <p:extLst>
      <p:ext uri="{BB962C8B-B14F-4D97-AF65-F5344CB8AC3E}">
        <p14:creationId xmlns:p14="http://schemas.microsoft.com/office/powerpoint/2010/main" val="160897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8D45995-B0FB-4B37-B939-1C80301FAFE7}" type="datetimeFigureOut">
              <a:rPr lang="pt-BR" smtClean="0"/>
              <a:t>11/08/2020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B6682D9-08D0-466A-823E-BCE20FBF10B5}" type="slidenum">
              <a:rPr lang="pt-BR" smtClean="0"/>
              <a:t>‹nº›</a:t>
            </a:fld>
            <a:endParaRPr lang="pt-BR"/>
          </a:p>
        </p:txBody>
      </p:sp>
    </p:spTree>
    <p:extLst>
      <p:ext uri="{BB962C8B-B14F-4D97-AF65-F5344CB8AC3E}">
        <p14:creationId xmlns:p14="http://schemas.microsoft.com/office/powerpoint/2010/main" val="291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45995-B0FB-4B37-B939-1C80301FAFE7}" type="datetimeFigureOut">
              <a:rPr lang="pt-BR" smtClean="0"/>
              <a:t>11/08/2020</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682D9-08D0-466A-823E-BCE20FBF10B5}" type="slidenum">
              <a:rPr lang="pt-BR" smtClean="0"/>
              <a:t>‹nº›</a:t>
            </a:fld>
            <a:endParaRPr lang="pt-BR"/>
          </a:p>
        </p:txBody>
      </p:sp>
    </p:spTree>
    <p:extLst>
      <p:ext uri="{BB962C8B-B14F-4D97-AF65-F5344CB8AC3E}">
        <p14:creationId xmlns:p14="http://schemas.microsoft.com/office/powerpoint/2010/main" val="1545431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nio.com/food-and-drink/coffee/coffee-caffeine-drink-espresso-coffee-bean-cappuccino-dawn-dark"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publicdomainpictures.net/view-image.php?image=95920&amp;picture=coffee"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elgourmeturbano.blogspot.com/2011/03/pietro-carbone-carbonespresso-tomando.html"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lgourmeturbano.blogspot.com/2019/11/cafe-por-que-se-le-llama-asi-al-cafe.html"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ffee_production_in_Brazil"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viajeroscallejeros.com/la-laguna-azul-en-reikiavik/"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pt.wikipedia.org/wiki/Cidade_Baixa_(Salvador)"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coffee-latte-espresso-cappuccino-932103/"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Uma imagem contendo xícara, no interior, comida, café&#10;&#10;Descrição gerada automaticamente">
            <a:extLst>
              <a:ext uri="{FF2B5EF4-FFF2-40B4-BE49-F238E27FC236}">
                <a16:creationId xmlns:a16="http://schemas.microsoft.com/office/drawing/2014/main" id="{FB6712CF-659D-4C0C-9913-4E947C50CD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7061982"/>
          </a:xfrm>
          <a:prstGeom prst="rect">
            <a:avLst/>
          </a:prstGeom>
        </p:spPr>
      </p:pic>
      <p:sp>
        <p:nvSpPr>
          <p:cNvPr id="6" name="Retângulo 5">
            <a:extLst>
              <a:ext uri="{FF2B5EF4-FFF2-40B4-BE49-F238E27FC236}">
                <a16:creationId xmlns:a16="http://schemas.microsoft.com/office/drawing/2014/main" id="{656E64A5-3A38-41A6-AA8D-468D9CA1BFC6}"/>
              </a:ext>
            </a:extLst>
          </p:cNvPr>
          <p:cNvSpPr/>
          <p:nvPr/>
        </p:nvSpPr>
        <p:spPr>
          <a:xfrm>
            <a:off x="0" y="0"/>
            <a:ext cx="12192000" cy="7047914"/>
          </a:xfrm>
          <a:prstGeom prst="rect">
            <a:avLst/>
          </a:prstGeom>
          <a:solidFill>
            <a:schemeClr val="accent3">
              <a:lumMod val="75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   </a:t>
            </a:r>
          </a:p>
        </p:txBody>
      </p:sp>
      <p:sp>
        <p:nvSpPr>
          <p:cNvPr id="13" name="Elipse 12">
            <a:extLst>
              <a:ext uri="{FF2B5EF4-FFF2-40B4-BE49-F238E27FC236}">
                <a16:creationId xmlns:a16="http://schemas.microsoft.com/office/drawing/2014/main" id="{A23E88C5-19B8-4555-9DBA-73C37F272ED7}"/>
              </a:ext>
            </a:extLst>
          </p:cNvPr>
          <p:cNvSpPr/>
          <p:nvPr/>
        </p:nvSpPr>
        <p:spPr>
          <a:xfrm>
            <a:off x="117987" y="294969"/>
            <a:ext cx="6400800" cy="6430296"/>
          </a:xfrm>
          <a:prstGeom prst="ellipse">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155CAC0B-08D0-4FC5-A14D-110E7B7356B6}"/>
              </a:ext>
            </a:extLst>
          </p:cNvPr>
          <p:cNvSpPr/>
          <p:nvPr/>
        </p:nvSpPr>
        <p:spPr>
          <a:xfrm>
            <a:off x="3494894" y="1929671"/>
            <a:ext cx="1585588" cy="707886"/>
          </a:xfrm>
          <a:prstGeom prst="rect">
            <a:avLst/>
          </a:prstGeom>
        </p:spPr>
        <p:txBody>
          <a:bodyPr wrap="square">
            <a:spAutoFit/>
          </a:bodyPr>
          <a:lstStyle/>
          <a:p>
            <a:r>
              <a:rPr lang="pt-BR" sz="4000" spc="600" dirty="0">
                <a:solidFill>
                  <a:schemeClr val="bg1"/>
                </a:solidFill>
                <a:latin typeface="Agency FB" panose="020B0503020202020204" pitchFamily="34" charset="0"/>
              </a:rPr>
              <a:t>do</a:t>
            </a:r>
            <a:r>
              <a:rPr lang="pt-BR" sz="4000" dirty="0">
                <a:solidFill>
                  <a:schemeClr val="bg1"/>
                </a:solidFill>
                <a:latin typeface="Agency FB" panose="020B0503020202020204" pitchFamily="34" charset="0"/>
              </a:rPr>
              <a:t> café</a:t>
            </a:r>
          </a:p>
        </p:txBody>
      </p:sp>
      <p:sp>
        <p:nvSpPr>
          <p:cNvPr id="11" name="CaixaDeTexto 10">
            <a:extLst>
              <a:ext uri="{FF2B5EF4-FFF2-40B4-BE49-F238E27FC236}">
                <a16:creationId xmlns:a16="http://schemas.microsoft.com/office/drawing/2014/main" id="{5AA64513-D4AB-45BA-8A46-525533EA58FE}"/>
              </a:ext>
            </a:extLst>
          </p:cNvPr>
          <p:cNvSpPr txBox="1"/>
          <p:nvPr/>
        </p:nvSpPr>
        <p:spPr>
          <a:xfrm>
            <a:off x="2047318" y="3244334"/>
            <a:ext cx="7499169" cy="1569660"/>
          </a:xfrm>
          <a:prstGeom prst="rect">
            <a:avLst/>
          </a:prstGeom>
          <a:noFill/>
        </p:spPr>
        <p:txBody>
          <a:bodyPr wrap="none" rtlCol="0">
            <a:spAutoFit/>
          </a:bodyPr>
          <a:lstStyle/>
          <a:p>
            <a:r>
              <a:rPr lang="pt-BR" sz="9600" dirty="0">
                <a:solidFill>
                  <a:schemeClr val="bg1"/>
                </a:solidFill>
                <a:latin typeface="Adobe Fangsong Std R" panose="02020400000000000000" pitchFamily="18" charset="-128"/>
                <a:ea typeface="Adobe Fangsong Std R" panose="02020400000000000000" pitchFamily="18" charset="-128"/>
              </a:rPr>
              <a:t>Apresentação</a:t>
            </a:r>
            <a:endParaRPr lang="pt-BR" dirty="0">
              <a:solidFill>
                <a:schemeClr val="bg1"/>
              </a:solidFill>
              <a:latin typeface="Adobe Fangsong Std R" panose="02020400000000000000" pitchFamily="18" charset="-128"/>
              <a:ea typeface="Adobe Fangsong Std R" panose="02020400000000000000" pitchFamily="18" charset="-128"/>
            </a:endParaRPr>
          </a:p>
        </p:txBody>
      </p:sp>
      <p:sp>
        <p:nvSpPr>
          <p:cNvPr id="12" name="CaixaDeTexto 11">
            <a:extLst>
              <a:ext uri="{FF2B5EF4-FFF2-40B4-BE49-F238E27FC236}">
                <a16:creationId xmlns:a16="http://schemas.microsoft.com/office/drawing/2014/main" id="{24F2FC8C-E05F-424D-913C-3AE8BC388021}"/>
              </a:ext>
            </a:extLst>
          </p:cNvPr>
          <p:cNvSpPr txBox="1"/>
          <p:nvPr/>
        </p:nvSpPr>
        <p:spPr>
          <a:xfrm>
            <a:off x="6352468" y="4552993"/>
            <a:ext cx="4251485" cy="769441"/>
          </a:xfrm>
          <a:prstGeom prst="rect">
            <a:avLst/>
          </a:prstGeom>
          <a:noFill/>
        </p:spPr>
        <p:txBody>
          <a:bodyPr wrap="none" rtlCol="0">
            <a:spAutoFit/>
          </a:bodyPr>
          <a:lstStyle/>
          <a:p>
            <a:r>
              <a:rPr lang="pt-BR" sz="4400" u="sng" spc="600" dirty="0">
                <a:solidFill>
                  <a:schemeClr val="bg1"/>
                </a:solidFill>
                <a:latin typeface="News Gothic MT" panose="020B0604020202020204" pitchFamily="34" charset="0"/>
              </a:rPr>
              <a:t>Profissional</a:t>
            </a:r>
          </a:p>
        </p:txBody>
      </p:sp>
      <p:sp>
        <p:nvSpPr>
          <p:cNvPr id="7" name="Retângulo 6">
            <a:extLst>
              <a:ext uri="{FF2B5EF4-FFF2-40B4-BE49-F238E27FC236}">
                <a16:creationId xmlns:a16="http://schemas.microsoft.com/office/drawing/2014/main" id="{3BAE8DF5-A3EF-4CC5-AB15-4F086613A18E}"/>
              </a:ext>
            </a:extLst>
          </p:cNvPr>
          <p:cNvSpPr/>
          <p:nvPr/>
        </p:nvSpPr>
        <p:spPr>
          <a:xfrm>
            <a:off x="972280" y="965608"/>
            <a:ext cx="3837910" cy="1323439"/>
          </a:xfrm>
          <a:prstGeom prst="rect">
            <a:avLst/>
          </a:prstGeom>
        </p:spPr>
        <p:txBody>
          <a:bodyPr wrap="none">
            <a:spAutoFit/>
          </a:bodyPr>
          <a:lstStyle/>
          <a:p>
            <a:r>
              <a:rPr lang="pt-BR" sz="8000" dirty="0">
                <a:solidFill>
                  <a:srgbClr val="C00000"/>
                </a:solidFill>
                <a:latin typeface="Adobe Gothic Std B" panose="020B0800000000000000" pitchFamily="34" charset="-128"/>
                <a:ea typeface="Adobe Gothic Std B" panose="020B0800000000000000" pitchFamily="34" charset="-128"/>
              </a:rPr>
              <a:t>História</a:t>
            </a:r>
            <a:endParaRPr lang="pt-BR" sz="4800" dirty="0">
              <a:solidFill>
                <a:srgbClr val="C00000"/>
              </a:solidFill>
              <a:latin typeface="Adobe Gothic Std B" panose="020B0800000000000000" pitchFamily="34" charset="-128"/>
              <a:ea typeface="Adobe Gothic Std B" panose="020B0800000000000000" pitchFamily="34" charset="-128"/>
            </a:endParaRPr>
          </a:p>
        </p:txBody>
      </p:sp>
      <p:sp>
        <p:nvSpPr>
          <p:cNvPr id="14" name="Elipse 13">
            <a:extLst>
              <a:ext uri="{FF2B5EF4-FFF2-40B4-BE49-F238E27FC236}">
                <a16:creationId xmlns:a16="http://schemas.microsoft.com/office/drawing/2014/main" id="{0B6FFED9-9016-4E58-8FB2-E1F732962855}"/>
              </a:ext>
            </a:extLst>
          </p:cNvPr>
          <p:cNvSpPr/>
          <p:nvPr/>
        </p:nvSpPr>
        <p:spPr>
          <a:xfrm>
            <a:off x="7890666" y="1571936"/>
            <a:ext cx="3816064" cy="3701846"/>
          </a:xfrm>
          <a:prstGeom prst="ellipse">
            <a:avLst/>
          </a:prstGeom>
          <a:solidFill>
            <a:srgbClr val="7030A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Sinal de Adição 14">
            <a:extLst>
              <a:ext uri="{FF2B5EF4-FFF2-40B4-BE49-F238E27FC236}">
                <a16:creationId xmlns:a16="http://schemas.microsoft.com/office/drawing/2014/main" id="{2DEF532D-A894-4C9D-A219-A6FAA8E70119}"/>
              </a:ext>
            </a:extLst>
          </p:cNvPr>
          <p:cNvSpPr/>
          <p:nvPr/>
        </p:nvSpPr>
        <p:spPr>
          <a:xfrm>
            <a:off x="4053898" y="5566230"/>
            <a:ext cx="1026584" cy="868223"/>
          </a:xfrm>
          <a:prstGeom prst="mathPlus">
            <a:avLst>
              <a:gd name="adj1" fmla="val 594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Sinal de Adição 16">
            <a:extLst>
              <a:ext uri="{FF2B5EF4-FFF2-40B4-BE49-F238E27FC236}">
                <a16:creationId xmlns:a16="http://schemas.microsoft.com/office/drawing/2014/main" id="{4A00441D-4356-4CD2-A293-E1C720D3D802}"/>
              </a:ext>
            </a:extLst>
          </p:cNvPr>
          <p:cNvSpPr/>
          <p:nvPr/>
        </p:nvSpPr>
        <p:spPr>
          <a:xfrm>
            <a:off x="10446118" y="4498919"/>
            <a:ext cx="1029700" cy="977096"/>
          </a:xfrm>
          <a:prstGeom prst="mathPlus">
            <a:avLst>
              <a:gd name="adj1" fmla="val 5944"/>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Sinal de Adição 18">
            <a:extLst>
              <a:ext uri="{FF2B5EF4-FFF2-40B4-BE49-F238E27FC236}">
                <a16:creationId xmlns:a16="http://schemas.microsoft.com/office/drawing/2014/main" id="{4C5F78F4-F453-4A06-95AD-A3278FFA72F1}"/>
              </a:ext>
            </a:extLst>
          </p:cNvPr>
          <p:cNvSpPr/>
          <p:nvPr/>
        </p:nvSpPr>
        <p:spPr>
          <a:xfrm>
            <a:off x="540442" y="3097226"/>
            <a:ext cx="1115743" cy="973329"/>
          </a:xfrm>
          <a:prstGeom prst="mathPlus">
            <a:avLst>
              <a:gd name="adj1" fmla="val 5944"/>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Sinal de Adição 20">
            <a:extLst>
              <a:ext uri="{FF2B5EF4-FFF2-40B4-BE49-F238E27FC236}">
                <a16:creationId xmlns:a16="http://schemas.microsoft.com/office/drawing/2014/main" id="{13B53BB9-0BD3-41EB-BA1E-40B36D19BFFA}"/>
              </a:ext>
            </a:extLst>
          </p:cNvPr>
          <p:cNvSpPr/>
          <p:nvPr/>
        </p:nvSpPr>
        <p:spPr>
          <a:xfrm>
            <a:off x="9773166" y="952576"/>
            <a:ext cx="1066899" cy="977095"/>
          </a:xfrm>
          <a:prstGeom prst="mathPlus">
            <a:avLst>
              <a:gd name="adj1" fmla="val 5944"/>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105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Uma imagem contendo xícara, café, comida, mesa&#10;&#10;Descrição gerada automaticamente">
            <a:extLst>
              <a:ext uri="{FF2B5EF4-FFF2-40B4-BE49-F238E27FC236}">
                <a16:creationId xmlns:a16="http://schemas.microsoft.com/office/drawing/2014/main" id="{FBDBE260-B01B-4B02-B0FA-3DA996156D4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2192000" cy="6902245"/>
          </a:xfrm>
          <a:prstGeom prst="rect">
            <a:avLst/>
          </a:prstGeom>
        </p:spPr>
      </p:pic>
      <p:sp>
        <p:nvSpPr>
          <p:cNvPr id="5" name="Retângulo 4">
            <a:extLst>
              <a:ext uri="{FF2B5EF4-FFF2-40B4-BE49-F238E27FC236}">
                <a16:creationId xmlns:a16="http://schemas.microsoft.com/office/drawing/2014/main" id="{2119C121-9DA6-4B4C-932D-C4F172DBA9CE}"/>
              </a:ext>
            </a:extLst>
          </p:cNvPr>
          <p:cNvSpPr/>
          <p:nvPr/>
        </p:nvSpPr>
        <p:spPr>
          <a:xfrm>
            <a:off x="0" y="-22122"/>
            <a:ext cx="12192000" cy="6902244"/>
          </a:xfrm>
          <a:prstGeom prst="rect">
            <a:avLst/>
          </a:prstGeom>
          <a:solidFill>
            <a:schemeClr val="tx1">
              <a:alpha val="49000"/>
            </a:schemeClr>
          </a:solidFill>
          <a:effectLst>
            <a:reflection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pc="600" dirty="0">
              <a:latin typeface="Agency FB" panose="020B0503020202020204" pitchFamily="34" charset="0"/>
            </a:endParaRPr>
          </a:p>
          <a:p>
            <a:pPr algn="ctr"/>
            <a:endParaRPr lang="pt-BR" spc="600" dirty="0">
              <a:latin typeface="Agency FB" panose="020B0503020202020204" pitchFamily="34" charset="0"/>
            </a:endParaRPr>
          </a:p>
          <a:p>
            <a:pPr algn="ctr"/>
            <a:endParaRPr lang="pt-BR" spc="600" dirty="0">
              <a:latin typeface="Agency FB" panose="020B0503020202020204" pitchFamily="34" charset="0"/>
            </a:endParaRPr>
          </a:p>
        </p:txBody>
      </p:sp>
      <p:sp>
        <p:nvSpPr>
          <p:cNvPr id="7" name="Retângulo 6">
            <a:extLst>
              <a:ext uri="{FF2B5EF4-FFF2-40B4-BE49-F238E27FC236}">
                <a16:creationId xmlns:a16="http://schemas.microsoft.com/office/drawing/2014/main" id="{41634A7F-1602-4B72-9F61-9EB8F3F48E5B}"/>
              </a:ext>
            </a:extLst>
          </p:cNvPr>
          <p:cNvSpPr/>
          <p:nvPr/>
        </p:nvSpPr>
        <p:spPr>
          <a:xfrm>
            <a:off x="6096000" y="277849"/>
            <a:ext cx="2569934" cy="1323439"/>
          </a:xfrm>
          <a:prstGeom prst="rect">
            <a:avLst/>
          </a:prstGeom>
        </p:spPr>
        <p:txBody>
          <a:bodyPr wrap="none">
            <a:spAutoFit/>
          </a:bodyPr>
          <a:lstStyle/>
          <a:p>
            <a:r>
              <a:rPr lang="pt-BR" sz="8000" spc="600" dirty="0">
                <a:solidFill>
                  <a:schemeClr val="bg1"/>
                </a:solidFill>
                <a:latin typeface="Agency FB" panose="020B0503020202020204" pitchFamily="34" charset="0"/>
              </a:rPr>
              <a:t>Índice</a:t>
            </a:r>
            <a:endParaRPr lang="pt-BR" sz="8000" dirty="0">
              <a:solidFill>
                <a:schemeClr val="bg1"/>
              </a:solidFill>
            </a:endParaRPr>
          </a:p>
        </p:txBody>
      </p:sp>
      <p:sp>
        <p:nvSpPr>
          <p:cNvPr id="8" name="Elipse 7">
            <a:extLst>
              <a:ext uri="{FF2B5EF4-FFF2-40B4-BE49-F238E27FC236}">
                <a16:creationId xmlns:a16="http://schemas.microsoft.com/office/drawing/2014/main" id="{A557AD04-0203-46B6-B2B6-94A245F5A68E}"/>
              </a:ext>
            </a:extLst>
          </p:cNvPr>
          <p:cNvSpPr/>
          <p:nvPr/>
        </p:nvSpPr>
        <p:spPr>
          <a:xfrm>
            <a:off x="6964920" y="5344245"/>
            <a:ext cx="927653" cy="967408"/>
          </a:xfrm>
          <a:prstGeom prst="ellipse">
            <a:avLst/>
          </a:prstGeom>
          <a:solidFill>
            <a:schemeClr val="accent2">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latin typeface="Adobe Gothic Std B" panose="020B0800000000000000" pitchFamily="34" charset="-128"/>
                <a:ea typeface="Adobe Gothic Std B" panose="020B0800000000000000" pitchFamily="34" charset="-128"/>
              </a:rPr>
              <a:t>06</a:t>
            </a:r>
            <a:endParaRPr lang="pt-BR" dirty="0">
              <a:latin typeface="Adobe Gothic Std B" panose="020B0800000000000000" pitchFamily="34" charset="-128"/>
              <a:ea typeface="Adobe Gothic Std B" panose="020B0800000000000000" pitchFamily="34" charset="-128"/>
            </a:endParaRPr>
          </a:p>
        </p:txBody>
      </p:sp>
      <p:sp>
        <p:nvSpPr>
          <p:cNvPr id="20" name="Elipse 19">
            <a:extLst>
              <a:ext uri="{FF2B5EF4-FFF2-40B4-BE49-F238E27FC236}">
                <a16:creationId xmlns:a16="http://schemas.microsoft.com/office/drawing/2014/main" id="{80CEE31F-20C4-4EDC-A783-B1CA55FD139D}"/>
              </a:ext>
            </a:extLst>
          </p:cNvPr>
          <p:cNvSpPr/>
          <p:nvPr/>
        </p:nvSpPr>
        <p:spPr>
          <a:xfrm>
            <a:off x="6883347" y="3727223"/>
            <a:ext cx="927653" cy="967408"/>
          </a:xfrm>
          <a:prstGeom prst="ellipse">
            <a:avLst/>
          </a:prstGeom>
          <a:solidFill>
            <a:srgbClr val="C00000">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latin typeface="Adobe Gothic Std B" panose="020B0800000000000000" pitchFamily="34" charset="-128"/>
                <a:ea typeface="Adobe Gothic Std B" panose="020B0800000000000000" pitchFamily="34" charset="-128"/>
              </a:rPr>
              <a:t>05</a:t>
            </a:r>
            <a:endParaRPr lang="pt-BR" dirty="0">
              <a:latin typeface="Adobe Gothic Std B" panose="020B0800000000000000" pitchFamily="34" charset="-128"/>
              <a:ea typeface="Adobe Gothic Std B" panose="020B0800000000000000" pitchFamily="34" charset="-128"/>
            </a:endParaRPr>
          </a:p>
        </p:txBody>
      </p:sp>
      <p:sp>
        <p:nvSpPr>
          <p:cNvPr id="22" name="Elipse 21">
            <a:extLst>
              <a:ext uri="{FF2B5EF4-FFF2-40B4-BE49-F238E27FC236}">
                <a16:creationId xmlns:a16="http://schemas.microsoft.com/office/drawing/2014/main" id="{F4CECF88-394A-4C0F-930B-6E8B12BAA2DB}"/>
              </a:ext>
            </a:extLst>
          </p:cNvPr>
          <p:cNvSpPr/>
          <p:nvPr/>
        </p:nvSpPr>
        <p:spPr>
          <a:xfrm>
            <a:off x="6883347" y="2219743"/>
            <a:ext cx="927653" cy="967408"/>
          </a:xfrm>
          <a:prstGeom prst="ellipse">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latin typeface="Adobe Gothic Std B" panose="020B0800000000000000" pitchFamily="34" charset="-128"/>
                <a:ea typeface="Adobe Gothic Std B" panose="020B0800000000000000" pitchFamily="34" charset="-128"/>
              </a:rPr>
              <a:t>04</a:t>
            </a:r>
            <a:endParaRPr lang="pt-BR" dirty="0">
              <a:latin typeface="Adobe Gothic Std B" panose="020B0800000000000000" pitchFamily="34" charset="-128"/>
              <a:ea typeface="Adobe Gothic Std B" panose="020B0800000000000000" pitchFamily="34" charset="-128"/>
            </a:endParaRPr>
          </a:p>
        </p:txBody>
      </p:sp>
      <p:sp>
        <p:nvSpPr>
          <p:cNvPr id="26" name="Elipse 25">
            <a:extLst>
              <a:ext uri="{FF2B5EF4-FFF2-40B4-BE49-F238E27FC236}">
                <a16:creationId xmlns:a16="http://schemas.microsoft.com/office/drawing/2014/main" id="{FC33F532-3DAE-4316-8FAA-58D0DC538837}"/>
              </a:ext>
            </a:extLst>
          </p:cNvPr>
          <p:cNvSpPr/>
          <p:nvPr/>
        </p:nvSpPr>
        <p:spPr>
          <a:xfrm>
            <a:off x="2140104" y="5334085"/>
            <a:ext cx="927653" cy="96740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latin typeface="Adobe Gothic Std B" panose="020B0800000000000000" pitchFamily="34" charset="-128"/>
                <a:ea typeface="Adobe Gothic Std B" panose="020B0800000000000000" pitchFamily="34" charset="-128"/>
              </a:rPr>
              <a:t>03</a:t>
            </a:r>
            <a:endParaRPr lang="pt-BR" dirty="0">
              <a:latin typeface="Adobe Gothic Std B" panose="020B0800000000000000" pitchFamily="34" charset="-128"/>
              <a:ea typeface="Adobe Gothic Std B" panose="020B0800000000000000" pitchFamily="34" charset="-128"/>
            </a:endParaRPr>
          </a:p>
        </p:txBody>
      </p:sp>
      <p:sp>
        <p:nvSpPr>
          <p:cNvPr id="28" name="Elipse 27">
            <a:extLst>
              <a:ext uri="{FF2B5EF4-FFF2-40B4-BE49-F238E27FC236}">
                <a16:creationId xmlns:a16="http://schemas.microsoft.com/office/drawing/2014/main" id="{F927563F-949B-459F-943E-07F775E20707}"/>
              </a:ext>
            </a:extLst>
          </p:cNvPr>
          <p:cNvSpPr/>
          <p:nvPr/>
        </p:nvSpPr>
        <p:spPr>
          <a:xfrm>
            <a:off x="2156776" y="3740426"/>
            <a:ext cx="927653" cy="967408"/>
          </a:xfrm>
          <a:prstGeom prst="ellipse">
            <a:avLst/>
          </a:prstGeom>
          <a:solidFill>
            <a:srgbClr val="C0000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latin typeface="Adobe Gothic Std B" panose="020B0800000000000000" pitchFamily="34" charset="-128"/>
                <a:ea typeface="Adobe Gothic Std B" panose="020B0800000000000000" pitchFamily="34" charset="-128"/>
              </a:rPr>
              <a:t>02</a:t>
            </a:r>
            <a:endParaRPr lang="pt-BR" dirty="0">
              <a:latin typeface="Adobe Gothic Std B" panose="020B0800000000000000" pitchFamily="34" charset="-128"/>
              <a:ea typeface="Adobe Gothic Std B" panose="020B0800000000000000" pitchFamily="34" charset="-128"/>
            </a:endParaRPr>
          </a:p>
        </p:txBody>
      </p:sp>
      <p:sp>
        <p:nvSpPr>
          <p:cNvPr id="30" name="Retângulo 29">
            <a:extLst>
              <a:ext uri="{FF2B5EF4-FFF2-40B4-BE49-F238E27FC236}">
                <a16:creationId xmlns:a16="http://schemas.microsoft.com/office/drawing/2014/main" id="{FB607972-1317-4425-A1AF-48507612EC88}"/>
              </a:ext>
            </a:extLst>
          </p:cNvPr>
          <p:cNvSpPr/>
          <p:nvPr/>
        </p:nvSpPr>
        <p:spPr>
          <a:xfrm>
            <a:off x="3319654" y="4056039"/>
            <a:ext cx="1826141" cy="584775"/>
          </a:xfrm>
          <a:prstGeom prst="rect">
            <a:avLst/>
          </a:prstGeom>
        </p:spPr>
        <p:txBody>
          <a:bodyPr wrap="none">
            <a:spAutoFit/>
          </a:bodyPr>
          <a:lstStyle/>
          <a:p>
            <a:r>
              <a:rPr lang="pt-BR" sz="3200" spc="600" dirty="0">
                <a:solidFill>
                  <a:schemeClr val="bg1"/>
                </a:solidFill>
                <a:latin typeface="Agency FB" panose="020B0503020202020204" pitchFamily="34" charset="0"/>
              </a:rPr>
              <a:t>História</a:t>
            </a:r>
            <a:endParaRPr lang="pt-BR" dirty="0">
              <a:solidFill>
                <a:schemeClr val="bg1"/>
              </a:solidFill>
            </a:endParaRPr>
          </a:p>
        </p:txBody>
      </p:sp>
      <p:sp>
        <p:nvSpPr>
          <p:cNvPr id="31" name="Retângulo 30">
            <a:extLst>
              <a:ext uri="{FF2B5EF4-FFF2-40B4-BE49-F238E27FC236}">
                <a16:creationId xmlns:a16="http://schemas.microsoft.com/office/drawing/2014/main" id="{05255422-B567-4439-A149-3FCE832B06D1}"/>
              </a:ext>
            </a:extLst>
          </p:cNvPr>
          <p:cNvSpPr/>
          <p:nvPr/>
        </p:nvSpPr>
        <p:spPr>
          <a:xfrm>
            <a:off x="3227148" y="5535561"/>
            <a:ext cx="3073277" cy="584775"/>
          </a:xfrm>
          <a:prstGeom prst="rect">
            <a:avLst/>
          </a:prstGeom>
        </p:spPr>
        <p:txBody>
          <a:bodyPr wrap="none">
            <a:spAutoFit/>
          </a:bodyPr>
          <a:lstStyle/>
          <a:p>
            <a:pPr algn="ctr"/>
            <a:r>
              <a:rPr lang="pt-BR" sz="3200" spc="600" dirty="0">
                <a:solidFill>
                  <a:schemeClr val="bg1"/>
                </a:solidFill>
                <a:latin typeface="Agency FB" panose="020B0503020202020204" pitchFamily="34" charset="0"/>
              </a:rPr>
              <a:t>Café no Brasil</a:t>
            </a:r>
            <a:endParaRPr lang="pt-BR" sz="2400" spc="600" dirty="0">
              <a:solidFill>
                <a:schemeClr val="bg1"/>
              </a:solidFill>
              <a:latin typeface="Agency FB" panose="020B0503020202020204" pitchFamily="34" charset="0"/>
            </a:endParaRPr>
          </a:p>
        </p:txBody>
      </p:sp>
      <p:sp>
        <p:nvSpPr>
          <p:cNvPr id="32" name="Retângulo 31">
            <a:extLst>
              <a:ext uri="{FF2B5EF4-FFF2-40B4-BE49-F238E27FC236}">
                <a16:creationId xmlns:a16="http://schemas.microsoft.com/office/drawing/2014/main" id="{2F3F1547-E59F-4622-AE29-E3EC481797B5}"/>
              </a:ext>
            </a:extLst>
          </p:cNvPr>
          <p:cNvSpPr/>
          <p:nvPr/>
        </p:nvSpPr>
        <p:spPr>
          <a:xfrm>
            <a:off x="7851250" y="2518781"/>
            <a:ext cx="4437432" cy="461665"/>
          </a:xfrm>
          <a:prstGeom prst="rect">
            <a:avLst/>
          </a:prstGeom>
        </p:spPr>
        <p:txBody>
          <a:bodyPr wrap="none">
            <a:spAutoFit/>
          </a:bodyPr>
          <a:lstStyle/>
          <a:p>
            <a:pPr algn="ctr"/>
            <a:r>
              <a:rPr lang="pt-BR" sz="2400" spc="600" dirty="0">
                <a:solidFill>
                  <a:schemeClr val="bg1"/>
                </a:solidFill>
                <a:latin typeface="Agency FB" panose="020B0503020202020204" pitchFamily="34" charset="0"/>
              </a:rPr>
              <a:t>Desenvolvimento do tema</a:t>
            </a:r>
          </a:p>
        </p:txBody>
      </p:sp>
      <p:sp>
        <p:nvSpPr>
          <p:cNvPr id="33" name="Retângulo 32">
            <a:extLst>
              <a:ext uri="{FF2B5EF4-FFF2-40B4-BE49-F238E27FC236}">
                <a16:creationId xmlns:a16="http://schemas.microsoft.com/office/drawing/2014/main" id="{18FFF8C3-B154-4E0E-AFF8-7838A886F115}"/>
              </a:ext>
            </a:extLst>
          </p:cNvPr>
          <p:cNvSpPr/>
          <p:nvPr/>
        </p:nvSpPr>
        <p:spPr>
          <a:xfrm>
            <a:off x="7998098" y="4069338"/>
            <a:ext cx="2201244" cy="584775"/>
          </a:xfrm>
          <a:prstGeom prst="rect">
            <a:avLst/>
          </a:prstGeom>
        </p:spPr>
        <p:txBody>
          <a:bodyPr wrap="none">
            <a:spAutoFit/>
          </a:bodyPr>
          <a:lstStyle/>
          <a:p>
            <a:pPr algn="ctr"/>
            <a:r>
              <a:rPr lang="pt-BR" sz="3200" spc="600" dirty="0">
                <a:solidFill>
                  <a:schemeClr val="bg1"/>
                </a:solidFill>
                <a:latin typeface="Agency FB" panose="020B0503020202020204" pitchFamily="34" charset="0"/>
              </a:rPr>
              <a:t>Conclusão</a:t>
            </a:r>
            <a:endParaRPr lang="pt-BR" spc="600" dirty="0">
              <a:solidFill>
                <a:schemeClr val="bg1"/>
              </a:solidFill>
              <a:latin typeface="Agency FB" panose="020B0503020202020204" pitchFamily="34" charset="0"/>
            </a:endParaRPr>
          </a:p>
        </p:txBody>
      </p:sp>
      <p:sp>
        <p:nvSpPr>
          <p:cNvPr id="34" name="Retângulo 33">
            <a:extLst>
              <a:ext uri="{FF2B5EF4-FFF2-40B4-BE49-F238E27FC236}">
                <a16:creationId xmlns:a16="http://schemas.microsoft.com/office/drawing/2014/main" id="{5931AECB-22D7-4756-8A3A-4811C90EFA2C}"/>
              </a:ext>
            </a:extLst>
          </p:cNvPr>
          <p:cNvSpPr/>
          <p:nvPr/>
        </p:nvSpPr>
        <p:spPr>
          <a:xfrm>
            <a:off x="8176592" y="5654152"/>
            <a:ext cx="2386664" cy="584775"/>
          </a:xfrm>
          <a:prstGeom prst="rect">
            <a:avLst/>
          </a:prstGeom>
        </p:spPr>
        <p:txBody>
          <a:bodyPr wrap="square">
            <a:spAutoFit/>
          </a:bodyPr>
          <a:lstStyle/>
          <a:p>
            <a:r>
              <a:rPr lang="pt-BR" sz="3200" spc="600" dirty="0">
                <a:solidFill>
                  <a:schemeClr val="bg1"/>
                </a:solidFill>
                <a:latin typeface="Agency FB" panose="020B0503020202020204" pitchFamily="34" charset="0"/>
              </a:rPr>
              <a:t>Obrigado</a:t>
            </a:r>
            <a:endParaRPr lang="pt-BR" dirty="0">
              <a:solidFill>
                <a:schemeClr val="bg1"/>
              </a:solidFill>
            </a:endParaRPr>
          </a:p>
        </p:txBody>
      </p:sp>
      <p:sp>
        <p:nvSpPr>
          <p:cNvPr id="35" name="Retângulo 34">
            <a:extLst>
              <a:ext uri="{FF2B5EF4-FFF2-40B4-BE49-F238E27FC236}">
                <a16:creationId xmlns:a16="http://schemas.microsoft.com/office/drawing/2014/main" id="{0E2B14FE-08D6-4F5B-A5C7-7439A6B23A33}"/>
              </a:ext>
            </a:extLst>
          </p:cNvPr>
          <p:cNvSpPr/>
          <p:nvPr/>
        </p:nvSpPr>
        <p:spPr>
          <a:xfrm>
            <a:off x="3227148" y="2464011"/>
            <a:ext cx="2359941" cy="584775"/>
          </a:xfrm>
          <a:prstGeom prst="rect">
            <a:avLst/>
          </a:prstGeom>
        </p:spPr>
        <p:txBody>
          <a:bodyPr wrap="none">
            <a:spAutoFit/>
          </a:bodyPr>
          <a:lstStyle/>
          <a:p>
            <a:r>
              <a:rPr lang="pt-BR" sz="3200" spc="600" dirty="0">
                <a:solidFill>
                  <a:schemeClr val="bg1"/>
                </a:solidFill>
                <a:latin typeface="Agency FB" panose="020B0503020202020204" pitchFamily="34" charset="0"/>
              </a:rPr>
              <a:t>Introdução</a:t>
            </a:r>
            <a:endParaRPr lang="pt-BR" dirty="0">
              <a:solidFill>
                <a:schemeClr val="bg1"/>
              </a:solidFill>
            </a:endParaRPr>
          </a:p>
        </p:txBody>
      </p:sp>
      <p:sp>
        <p:nvSpPr>
          <p:cNvPr id="24" name="Elipse 23">
            <a:extLst>
              <a:ext uri="{FF2B5EF4-FFF2-40B4-BE49-F238E27FC236}">
                <a16:creationId xmlns:a16="http://schemas.microsoft.com/office/drawing/2014/main" id="{AB32095E-9405-4BE0-9643-ECBF7AB93925}"/>
              </a:ext>
            </a:extLst>
          </p:cNvPr>
          <p:cNvSpPr/>
          <p:nvPr/>
        </p:nvSpPr>
        <p:spPr>
          <a:xfrm>
            <a:off x="2166726" y="2150167"/>
            <a:ext cx="927653" cy="967408"/>
          </a:xfrm>
          <a:prstGeom prst="ellipse">
            <a:avLst/>
          </a:prstGeom>
          <a:solidFill>
            <a:schemeClr val="accent2">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solidFill>
                  <a:schemeClr val="bg1"/>
                </a:solidFill>
                <a:latin typeface="Adobe Gothic Std B" panose="020B0800000000000000" pitchFamily="34" charset="-128"/>
                <a:ea typeface="Adobe Gothic Std B" panose="020B0800000000000000" pitchFamily="34" charset="-128"/>
              </a:rPr>
              <a:t>01</a:t>
            </a:r>
            <a:endParaRPr lang="pt-BR" dirty="0">
              <a:solidFill>
                <a:schemeClr val="bg1"/>
              </a:solidFill>
              <a:latin typeface="Adobe Gothic Std B" panose="020B0800000000000000" pitchFamily="34" charset="-128"/>
              <a:ea typeface="Adobe Gothic Std B" panose="020B0800000000000000" pitchFamily="34" charset="-128"/>
            </a:endParaRPr>
          </a:p>
        </p:txBody>
      </p:sp>
      <p:sp>
        <p:nvSpPr>
          <p:cNvPr id="36" name="Retângulo 35">
            <a:extLst>
              <a:ext uri="{FF2B5EF4-FFF2-40B4-BE49-F238E27FC236}">
                <a16:creationId xmlns:a16="http://schemas.microsoft.com/office/drawing/2014/main" id="{406D8675-28F5-4F3C-B6FF-7E1B3241B763}"/>
              </a:ext>
            </a:extLst>
          </p:cNvPr>
          <p:cNvSpPr/>
          <p:nvPr/>
        </p:nvSpPr>
        <p:spPr>
          <a:xfrm>
            <a:off x="0" y="1601288"/>
            <a:ext cx="12192000" cy="219919"/>
          </a:xfrm>
          <a:prstGeom prst="rect">
            <a:avLst/>
          </a:prstGeom>
          <a:solidFill>
            <a:schemeClr val="accent2">
              <a:lumMod val="5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Elipse 36">
            <a:extLst>
              <a:ext uri="{FF2B5EF4-FFF2-40B4-BE49-F238E27FC236}">
                <a16:creationId xmlns:a16="http://schemas.microsoft.com/office/drawing/2014/main" id="{AA7D092D-1DAF-4657-81E8-49E5DFF1117D}"/>
              </a:ext>
            </a:extLst>
          </p:cNvPr>
          <p:cNvSpPr/>
          <p:nvPr/>
        </p:nvSpPr>
        <p:spPr>
          <a:xfrm>
            <a:off x="4630994" y="311168"/>
            <a:ext cx="2569934" cy="1688656"/>
          </a:xfrm>
          <a:prstGeom prst="ellipse">
            <a:avLst/>
          </a:prstGeom>
          <a:solidFill>
            <a:srgbClr val="C00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Elipse 37">
            <a:extLst>
              <a:ext uri="{FF2B5EF4-FFF2-40B4-BE49-F238E27FC236}">
                <a16:creationId xmlns:a16="http://schemas.microsoft.com/office/drawing/2014/main" id="{6AC94F50-BDE6-4861-8597-928DCA55D60A}"/>
              </a:ext>
            </a:extLst>
          </p:cNvPr>
          <p:cNvSpPr/>
          <p:nvPr/>
        </p:nvSpPr>
        <p:spPr>
          <a:xfrm>
            <a:off x="4362799" y="877962"/>
            <a:ext cx="1648632" cy="1142572"/>
          </a:xfrm>
          <a:prstGeom prst="ellipse">
            <a:avLst/>
          </a:prstGeom>
          <a:solidFill>
            <a:srgbClr val="FFFF0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8325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3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Imagem 31" descr="Uma imagem contendo edifício, foto, velho, em pé&#10;&#10;Descrição gerada automaticamente">
            <a:extLst>
              <a:ext uri="{FF2B5EF4-FFF2-40B4-BE49-F238E27FC236}">
                <a16:creationId xmlns:a16="http://schemas.microsoft.com/office/drawing/2014/main" id="{52F9DD37-EB50-4886-BDA4-B0C2BBC2710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948" r="4016"/>
          <a:stretch/>
        </p:blipFill>
        <p:spPr>
          <a:xfrm>
            <a:off x="-2193"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2" name="Retângulo 1">
            <a:extLst>
              <a:ext uri="{FF2B5EF4-FFF2-40B4-BE49-F238E27FC236}">
                <a16:creationId xmlns:a16="http://schemas.microsoft.com/office/drawing/2014/main" id="{27054453-48C0-414E-B37A-3B4CD635E557}"/>
              </a:ext>
            </a:extLst>
          </p:cNvPr>
          <p:cNvSpPr/>
          <p:nvPr/>
        </p:nvSpPr>
        <p:spPr>
          <a:xfrm>
            <a:off x="-2193" y="0"/>
            <a:ext cx="12192000" cy="6857990"/>
          </a:xfrm>
          <a:prstGeom prst="rect">
            <a:avLst/>
          </a:prstGeom>
          <a:solidFill>
            <a:schemeClr val="bg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5" name="Elipse 34">
            <a:extLst>
              <a:ext uri="{FF2B5EF4-FFF2-40B4-BE49-F238E27FC236}">
                <a16:creationId xmlns:a16="http://schemas.microsoft.com/office/drawing/2014/main" id="{96666BEB-2941-43BF-B354-1E46FD09838C}"/>
              </a:ext>
            </a:extLst>
          </p:cNvPr>
          <p:cNvSpPr/>
          <p:nvPr/>
        </p:nvSpPr>
        <p:spPr>
          <a:xfrm>
            <a:off x="8610646" y="3690224"/>
            <a:ext cx="3404855" cy="3167776"/>
          </a:xfrm>
          <a:prstGeom prst="ellipse">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aixaDeTexto 33">
            <a:extLst>
              <a:ext uri="{FF2B5EF4-FFF2-40B4-BE49-F238E27FC236}">
                <a16:creationId xmlns:a16="http://schemas.microsoft.com/office/drawing/2014/main" id="{F9BFA53D-743D-413A-811B-CF508C2A7384}"/>
              </a:ext>
            </a:extLst>
          </p:cNvPr>
          <p:cNvSpPr txBox="1"/>
          <p:nvPr/>
        </p:nvSpPr>
        <p:spPr>
          <a:xfrm>
            <a:off x="4845122" y="3099559"/>
            <a:ext cx="7170379" cy="2308324"/>
          </a:xfrm>
          <a:prstGeom prst="rect">
            <a:avLst/>
          </a:prstGeom>
          <a:noFill/>
        </p:spPr>
        <p:txBody>
          <a:bodyPr wrap="square" rtlCol="0">
            <a:spAutoFit/>
          </a:bodyPr>
          <a:lstStyle/>
          <a:p>
            <a:r>
              <a:rPr lang="pt-BR" sz="2400" dirty="0">
                <a:latin typeface="Agency FB" panose="020B0503020202020204" pitchFamily="34" charset="0"/>
              </a:rPr>
              <a:t>O café vem de tempos remotos e tornou-se um dos maiores produtos da economia mundial, nos próximos slide irei contar um pouco desta história, sua comercialização, origem, difusão da agro-cultura mundial e no Brasil principalmente, chamado de ouro preto pelos investidores, o café foi por muitos anos o fator de riqueza natural principal da nossa sociedade moderna, acompanhando nesta </a:t>
            </a:r>
            <a:r>
              <a:rPr lang="pt-BR" sz="2400" dirty="0">
                <a:solidFill>
                  <a:schemeClr val="accent2">
                    <a:lumMod val="75000"/>
                  </a:schemeClr>
                </a:solidFill>
                <a:latin typeface="Agency FB" panose="020B0503020202020204" pitchFamily="34" charset="0"/>
              </a:rPr>
              <a:t>apresentação</a:t>
            </a:r>
            <a:r>
              <a:rPr lang="pt-BR" sz="2400" dirty="0">
                <a:latin typeface="Agency FB" panose="020B0503020202020204" pitchFamily="34" charset="0"/>
              </a:rPr>
              <a:t> surpreendente.</a:t>
            </a:r>
          </a:p>
        </p:txBody>
      </p:sp>
      <p:sp>
        <p:nvSpPr>
          <p:cNvPr id="27" name="CaixaDeTexto 26">
            <a:extLst>
              <a:ext uri="{FF2B5EF4-FFF2-40B4-BE49-F238E27FC236}">
                <a16:creationId xmlns:a16="http://schemas.microsoft.com/office/drawing/2014/main" id="{9C6951A7-1587-4D7B-A0D4-121CE603A45B}"/>
              </a:ext>
            </a:extLst>
          </p:cNvPr>
          <p:cNvSpPr txBox="1"/>
          <p:nvPr/>
        </p:nvSpPr>
        <p:spPr>
          <a:xfrm>
            <a:off x="7593495" y="120683"/>
            <a:ext cx="4310656" cy="1002691"/>
          </a:xfrm>
          <a:prstGeom prst="rect">
            <a:avLst/>
          </a:prstGeom>
        </p:spPr>
        <p:txBody>
          <a:bodyPr vert="horz" lIns="91440" tIns="45720" rIns="91440" bIns="45720" rtlCol="0" anchor="b">
            <a:normAutofit fontScale="40000" lnSpcReduction="20000"/>
          </a:bodyPr>
          <a:lstStyle/>
          <a:p>
            <a:pPr algn="r" defTabSz="914400">
              <a:lnSpc>
                <a:spcPct val="90000"/>
              </a:lnSpc>
              <a:spcBef>
                <a:spcPct val="0"/>
              </a:spcBef>
              <a:spcAft>
                <a:spcPts val="600"/>
              </a:spcAft>
            </a:pPr>
            <a:r>
              <a:rPr lang="en-US" sz="18500" spc="600" dirty="0">
                <a:solidFill>
                  <a:schemeClr val="accent2">
                    <a:lumMod val="50000"/>
                  </a:schemeClr>
                </a:solidFill>
                <a:latin typeface="Agency FB" panose="020B0503020202020204" pitchFamily="34" charset="0"/>
                <a:ea typeface="+mj-ea"/>
                <a:cs typeface="+mj-cs"/>
              </a:rPr>
              <a:t>Intro</a:t>
            </a:r>
            <a:r>
              <a:rPr lang="en-US" sz="18500" spc="600" dirty="0">
                <a:latin typeface="Agency FB" panose="020B0503020202020204" pitchFamily="34" charset="0"/>
                <a:ea typeface="+mj-ea"/>
                <a:cs typeface="+mj-cs"/>
              </a:rPr>
              <a:t>dução</a:t>
            </a:r>
            <a:endParaRPr lang="en-US" sz="4400" spc="600" dirty="0">
              <a:latin typeface="Agency FB" panose="020B0503020202020204" pitchFamily="34" charset="0"/>
              <a:ea typeface="+mj-ea"/>
              <a:cs typeface="+mj-cs"/>
            </a:endParaRPr>
          </a:p>
        </p:txBody>
      </p:sp>
      <p:sp>
        <p:nvSpPr>
          <p:cNvPr id="3" name="Retângulo 2">
            <a:extLst>
              <a:ext uri="{FF2B5EF4-FFF2-40B4-BE49-F238E27FC236}">
                <a16:creationId xmlns:a16="http://schemas.microsoft.com/office/drawing/2014/main" id="{C7AD7FC3-B487-4A88-BDCF-C3E9817D58EC}"/>
              </a:ext>
            </a:extLst>
          </p:cNvPr>
          <p:cNvSpPr/>
          <p:nvPr/>
        </p:nvSpPr>
        <p:spPr>
          <a:xfrm>
            <a:off x="5376747" y="1603635"/>
            <a:ext cx="6467798" cy="1015663"/>
          </a:xfrm>
          <a:prstGeom prst="rect">
            <a:avLst/>
          </a:prstGeom>
        </p:spPr>
        <p:txBody>
          <a:bodyPr wrap="square">
            <a:spAutoFit/>
          </a:bodyPr>
          <a:lstStyle/>
          <a:p>
            <a:pPr algn="ctr"/>
            <a:r>
              <a:rPr lang="pt-BR" sz="4800" spc="600" dirty="0">
                <a:latin typeface="Agency FB" panose="020B0503020202020204" pitchFamily="34" charset="0"/>
              </a:rPr>
              <a:t>História</a:t>
            </a:r>
            <a:r>
              <a:rPr lang="pt-BR" sz="6000" spc="600" dirty="0"/>
              <a:t> </a:t>
            </a:r>
            <a:r>
              <a:rPr lang="pt-BR" sz="6000" spc="600" dirty="0">
                <a:solidFill>
                  <a:schemeClr val="accent2">
                    <a:lumMod val="75000"/>
                  </a:schemeClr>
                </a:solidFill>
              </a:rPr>
              <a:t>do café</a:t>
            </a:r>
          </a:p>
        </p:txBody>
      </p:sp>
    </p:spTree>
    <p:extLst>
      <p:ext uri="{BB962C8B-B14F-4D97-AF65-F5344CB8AC3E}">
        <p14:creationId xmlns:p14="http://schemas.microsoft.com/office/powerpoint/2010/main" val="418034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F47CFC94-C783-4739-9C29-50EFA6F4E337}"/>
              </a:ext>
            </a:extLst>
          </p:cNvPr>
          <p:cNvSpPr/>
          <p:nvPr/>
        </p:nvSpPr>
        <p:spPr>
          <a:xfrm>
            <a:off x="11158330" y="0"/>
            <a:ext cx="132522" cy="2610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18EDAB4D-DD4D-4319-8D72-A03B9E3AA6E3}"/>
              </a:ext>
            </a:extLst>
          </p:cNvPr>
          <p:cNvSpPr/>
          <p:nvPr/>
        </p:nvSpPr>
        <p:spPr>
          <a:xfrm>
            <a:off x="1835426" y="0"/>
            <a:ext cx="35780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descr="Xícara com café&#10;&#10;Descrição gerada automaticamente">
            <a:extLst>
              <a:ext uri="{FF2B5EF4-FFF2-40B4-BE49-F238E27FC236}">
                <a16:creationId xmlns:a16="http://schemas.microsoft.com/office/drawing/2014/main" id="{BD9201E1-743A-4072-8B5E-317DC10E23B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7487" b="15282"/>
          <a:stretch/>
        </p:blipFill>
        <p:spPr>
          <a:xfrm>
            <a:off x="-1" y="1132448"/>
            <a:ext cx="12192000" cy="2412610"/>
          </a:xfrm>
          <a:prstGeom prst="rect">
            <a:avLst/>
          </a:prstGeom>
        </p:spPr>
      </p:pic>
      <p:sp>
        <p:nvSpPr>
          <p:cNvPr id="2" name="CaixaDeTexto 1">
            <a:extLst>
              <a:ext uri="{FF2B5EF4-FFF2-40B4-BE49-F238E27FC236}">
                <a16:creationId xmlns:a16="http://schemas.microsoft.com/office/drawing/2014/main" id="{7BA80FB2-7AD2-440C-B980-EB7CAEE09898}"/>
              </a:ext>
            </a:extLst>
          </p:cNvPr>
          <p:cNvSpPr txBox="1"/>
          <p:nvPr/>
        </p:nvSpPr>
        <p:spPr>
          <a:xfrm>
            <a:off x="4737652" y="116785"/>
            <a:ext cx="2716695" cy="1015663"/>
          </a:xfrm>
          <a:prstGeom prst="rect">
            <a:avLst/>
          </a:prstGeom>
          <a:noFill/>
        </p:spPr>
        <p:txBody>
          <a:bodyPr wrap="square" rtlCol="0">
            <a:spAutoFit/>
          </a:bodyPr>
          <a:lstStyle/>
          <a:p>
            <a:r>
              <a:rPr lang="pt-BR" sz="6000" spc="600" dirty="0">
                <a:latin typeface="Agency FB" panose="020B0503020202020204" pitchFamily="34" charset="0"/>
              </a:rPr>
              <a:t>História</a:t>
            </a:r>
            <a:endParaRPr lang="pt-BR" spc="600" dirty="0">
              <a:latin typeface="Agency FB" panose="020B0503020202020204" pitchFamily="34" charset="0"/>
            </a:endParaRPr>
          </a:p>
        </p:txBody>
      </p:sp>
      <p:sp>
        <p:nvSpPr>
          <p:cNvPr id="8" name="CaixaDeTexto 7">
            <a:extLst>
              <a:ext uri="{FF2B5EF4-FFF2-40B4-BE49-F238E27FC236}">
                <a16:creationId xmlns:a16="http://schemas.microsoft.com/office/drawing/2014/main" id="{441C605B-1047-4C38-8FDE-79E2C5CD47D1}"/>
              </a:ext>
            </a:extLst>
          </p:cNvPr>
          <p:cNvSpPr txBox="1"/>
          <p:nvPr/>
        </p:nvSpPr>
        <p:spPr>
          <a:xfrm>
            <a:off x="2345635" y="3455509"/>
            <a:ext cx="9846364" cy="3693319"/>
          </a:xfrm>
          <a:prstGeom prst="rect">
            <a:avLst/>
          </a:prstGeom>
          <a:noFill/>
        </p:spPr>
        <p:txBody>
          <a:bodyPr wrap="square" rtlCol="0">
            <a:spAutoFit/>
          </a:bodyPr>
          <a:lstStyle/>
          <a:p>
            <a:pPr algn="just"/>
            <a:r>
              <a:rPr lang="pt-BR" dirty="0"/>
              <a:t>		O café é uma planta originária do continente africano, das regiões altas da Etiópia (Cafa e Enária), onde ocorre espontaneamente como planta de sub-bosque. A região de Cafa pode ser a responsável pelo nome café. Segundo uma das "lendas" da descoberta do cafeeiro, um pastor etíope foi quem percebeu que algumas de suas cabras mudaram seu comportamento após fazer uso de folhas da planta de café em sua alimentação, influenciando no comportamento de monges que o observaram.</a:t>
            </a:r>
          </a:p>
          <a:p>
            <a:pPr algn="just"/>
            <a:r>
              <a:rPr lang="pt-BR" dirty="0"/>
              <a:t>		Da Etiópia foi levado para a Arábia. Os árabes tentaram manter o privilégio, pois foram os primeiros a cultivar essa planta "milagrosa" que assumia grande importância social devido ao seu uso na medicina da época para a cura de diversos males. Da Arábia o café foi levado primeiramente para o Egito no século XVI e logo depois para Turquia. Na Europa, no século XVII, foi introduzido na Itália e na Inglaterra. O café era consumido por diversas classes sociais, inclusive por intelectuais. Logo depois passou a ser consumido em vários outros países europeus, chegando à França, Alemanha, Suíça, Dinamarca e Holanda.</a:t>
            </a:r>
          </a:p>
          <a:p>
            <a:pPr algn="just"/>
            <a:endParaRPr lang="pt-BR" dirty="0"/>
          </a:p>
        </p:txBody>
      </p:sp>
      <p:sp>
        <p:nvSpPr>
          <p:cNvPr id="9" name="Retângulo 8">
            <a:extLst>
              <a:ext uri="{FF2B5EF4-FFF2-40B4-BE49-F238E27FC236}">
                <a16:creationId xmlns:a16="http://schemas.microsoft.com/office/drawing/2014/main" id="{6C04F45C-FA4A-4B7D-8437-3A5AE42C616E}"/>
              </a:ext>
            </a:extLst>
          </p:cNvPr>
          <p:cNvSpPr/>
          <p:nvPr/>
        </p:nvSpPr>
        <p:spPr>
          <a:xfrm>
            <a:off x="1325217" y="0"/>
            <a:ext cx="35780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riângulo isósceles 13">
            <a:extLst>
              <a:ext uri="{FF2B5EF4-FFF2-40B4-BE49-F238E27FC236}">
                <a16:creationId xmlns:a16="http://schemas.microsoft.com/office/drawing/2014/main" id="{8BB69B91-269E-4964-9D76-EE1532851CCB}"/>
              </a:ext>
            </a:extLst>
          </p:cNvPr>
          <p:cNvSpPr/>
          <p:nvPr/>
        </p:nvSpPr>
        <p:spPr>
          <a:xfrm>
            <a:off x="6798365" y="1132448"/>
            <a:ext cx="5393633" cy="2412610"/>
          </a:xfrm>
          <a:prstGeom prst="triangle">
            <a:avLst>
              <a:gd name="adj" fmla="val 100000"/>
            </a:avLst>
          </a:pr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642E4C07-4A3E-4C2F-8AC0-37DF134B1231}"/>
              </a:ext>
            </a:extLst>
          </p:cNvPr>
          <p:cNvSpPr txBox="1"/>
          <p:nvPr/>
        </p:nvSpPr>
        <p:spPr>
          <a:xfrm>
            <a:off x="5084822" y="2624512"/>
            <a:ext cx="7183377" cy="830997"/>
          </a:xfrm>
          <a:prstGeom prst="rect">
            <a:avLst/>
          </a:prstGeom>
          <a:noFill/>
        </p:spPr>
        <p:txBody>
          <a:bodyPr wrap="none" rtlCol="0">
            <a:spAutoFit/>
          </a:bodyPr>
          <a:lstStyle/>
          <a:p>
            <a:r>
              <a:rPr lang="pt-BR" sz="4800" spc="600" dirty="0">
                <a:solidFill>
                  <a:schemeClr val="accent2">
                    <a:lumMod val="75000"/>
                  </a:schemeClr>
                </a:solidFill>
                <a:latin typeface="Agency FB" panose="020B0503020202020204" pitchFamily="34" charset="0"/>
              </a:rPr>
              <a:t>História</a:t>
            </a:r>
            <a:r>
              <a:rPr lang="pt-BR" sz="4800" spc="600" dirty="0">
                <a:latin typeface="Agency FB" panose="020B0503020202020204" pitchFamily="34" charset="0"/>
              </a:rPr>
              <a:t> </a:t>
            </a:r>
            <a:r>
              <a:rPr lang="pt-BR" sz="4800" spc="600" dirty="0">
                <a:solidFill>
                  <a:schemeClr val="accent2">
                    <a:lumMod val="75000"/>
                  </a:schemeClr>
                </a:solidFill>
                <a:latin typeface="Agency FB" panose="020B0503020202020204" pitchFamily="34" charset="0"/>
              </a:rPr>
              <a:t>do</a:t>
            </a:r>
            <a:r>
              <a:rPr lang="pt-BR" sz="4800" spc="600" dirty="0">
                <a:latin typeface="Agency FB" panose="020B0503020202020204" pitchFamily="34" charset="0"/>
              </a:rPr>
              <a:t> café no mundo</a:t>
            </a:r>
          </a:p>
        </p:txBody>
      </p:sp>
    </p:spTree>
    <p:extLst>
      <p:ext uri="{BB962C8B-B14F-4D97-AF65-F5344CB8AC3E}">
        <p14:creationId xmlns:p14="http://schemas.microsoft.com/office/powerpoint/2010/main" val="1409799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no interior, gato, mesa, quarto&#10;&#10;Descrição gerada automaticamente">
            <a:extLst>
              <a:ext uri="{FF2B5EF4-FFF2-40B4-BE49-F238E27FC236}">
                <a16:creationId xmlns:a16="http://schemas.microsoft.com/office/drawing/2014/main" id="{BB209290-CCBC-45F5-ABA3-A16BF37B1FF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07025"/>
            <a:ext cx="12192000" cy="7465025"/>
          </a:xfrm>
          <a:prstGeom prst="rect">
            <a:avLst/>
          </a:prstGeom>
        </p:spPr>
      </p:pic>
      <p:sp>
        <p:nvSpPr>
          <p:cNvPr id="6" name="Retângulo 5">
            <a:extLst>
              <a:ext uri="{FF2B5EF4-FFF2-40B4-BE49-F238E27FC236}">
                <a16:creationId xmlns:a16="http://schemas.microsoft.com/office/drawing/2014/main" id="{8266526E-B6DD-4C6D-8D65-DC88AE01EF6B}"/>
              </a:ext>
            </a:extLst>
          </p:cNvPr>
          <p:cNvSpPr/>
          <p:nvPr/>
        </p:nvSpPr>
        <p:spPr>
          <a:xfrm>
            <a:off x="0" y="-649357"/>
            <a:ext cx="12192000" cy="7507357"/>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BC6D299E-0ADC-49C6-AD42-F3FFB48F1177}"/>
              </a:ext>
            </a:extLst>
          </p:cNvPr>
          <p:cNvSpPr txBox="1"/>
          <p:nvPr/>
        </p:nvSpPr>
        <p:spPr>
          <a:xfrm>
            <a:off x="3938196" y="-351692"/>
            <a:ext cx="4315605" cy="923330"/>
          </a:xfrm>
          <a:prstGeom prst="rect">
            <a:avLst/>
          </a:prstGeom>
          <a:noFill/>
        </p:spPr>
        <p:txBody>
          <a:bodyPr wrap="none" rtlCol="0">
            <a:spAutoFit/>
          </a:bodyPr>
          <a:lstStyle/>
          <a:p>
            <a:r>
              <a:rPr lang="pt-BR" sz="5400" spc="600" dirty="0">
                <a:solidFill>
                  <a:schemeClr val="accent2">
                    <a:lumMod val="75000"/>
                  </a:schemeClr>
                </a:solidFill>
                <a:latin typeface="Agency FB" panose="020B0503020202020204" pitchFamily="34" charset="0"/>
              </a:rPr>
              <a:t>Café</a:t>
            </a:r>
            <a:r>
              <a:rPr lang="pt-BR" sz="5400" spc="600" dirty="0">
                <a:latin typeface="Agency FB" panose="020B0503020202020204" pitchFamily="34" charset="0"/>
              </a:rPr>
              <a:t> no Brasil</a:t>
            </a:r>
          </a:p>
        </p:txBody>
      </p:sp>
      <p:sp>
        <p:nvSpPr>
          <p:cNvPr id="7" name="Retângulo 6">
            <a:extLst>
              <a:ext uri="{FF2B5EF4-FFF2-40B4-BE49-F238E27FC236}">
                <a16:creationId xmlns:a16="http://schemas.microsoft.com/office/drawing/2014/main" id="{90755F55-6052-423C-B14B-15CA9554D44A}"/>
              </a:ext>
            </a:extLst>
          </p:cNvPr>
          <p:cNvSpPr/>
          <p:nvPr/>
        </p:nvSpPr>
        <p:spPr>
          <a:xfrm>
            <a:off x="309488" y="1125955"/>
            <a:ext cx="11882511" cy="5509200"/>
          </a:xfrm>
          <a:prstGeom prst="rect">
            <a:avLst/>
          </a:prstGeom>
        </p:spPr>
        <p:txBody>
          <a:bodyPr wrap="square">
            <a:spAutoFit/>
          </a:bodyPr>
          <a:lstStyle/>
          <a:p>
            <a:r>
              <a:rPr lang="pt-BR" sz="3200" dirty="0">
                <a:latin typeface="Agency FB" panose="020B0503020202020204" pitchFamily="34" charset="0"/>
              </a:rPr>
              <a:t>			Na Guiana Holandesa (hoje Suriname), foram introduzidas mudas do Jardim Botânico de Amsterdã. Chegou à Guiana Francesa através do Governador de Caiena que conseguiu, de um francês chamado Morgues, algumas sementes semeando-as no pomar de sua residência. A partir desse plantio o Sargento Francisco de Mello Palheta transportou para o Brasil, para a cidade de Belém (Pará) em 1727, algumas sementes e plantas ainda pequenas. Em Belém, a cultura não foi muito difundida. Foi levada nos anos seguintes para o Maranhão, chegando à Bahia em 1770. No ano de 1774 o desembargador João Alberto Castelo Branco trouxe do Maranhão para o Rio de Janeiro algumas sementes que foram semeadas na chácara do Convento dos Frades Barbadinos. Então espalhou-se pela Serra do Mar, atingindo o Vale do Paraíba por volta de 1820. De São Paulo, foi para Minas Gerais, Espírito Santo e Paraná.</a:t>
            </a:r>
          </a:p>
        </p:txBody>
      </p:sp>
      <p:sp>
        <p:nvSpPr>
          <p:cNvPr id="8" name="Triângulo isósceles 7">
            <a:extLst>
              <a:ext uri="{FF2B5EF4-FFF2-40B4-BE49-F238E27FC236}">
                <a16:creationId xmlns:a16="http://schemas.microsoft.com/office/drawing/2014/main" id="{A0694596-CA8A-43C2-A701-389C39843693}"/>
              </a:ext>
            </a:extLst>
          </p:cNvPr>
          <p:cNvSpPr/>
          <p:nvPr/>
        </p:nvSpPr>
        <p:spPr>
          <a:xfrm rot="5400000">
            <a:off x="-245915" y="-403442"/>
            <a:ext cx="1969477" cy="1477647"/>
          </a:xfrm>
          <a:prstGeom prst="triangle">
            <a:avLst>
              <a:gd name="adj" fmla="val 0"/>
            </a:avLst>
          </a:prstGeom>
          <a:solidFill>
            <a:schemeClr val="accent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8477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tângulo 23">
            <a:extLst>
              <a:ext uri="{FF2B5EF4-FFF2-40B4-BE49-F238E27FC236}">
                <a16:creationId xmlns:a16="http://schemas.microsoft.com/office/drawing/2014/main" id="{FDB10297-8F27-49DC-B0D7-1F8F3AE98C95}"/>
              </a:ext>
            </a:extLst>
          </p:cNvPr>
          <p:cNvSpPr/>
          <p:nvPr/>
        </p:nvSpPr>
        <p:spPr>
          <a:xfrm>
            <a:off x="0" y="1491175"/>
            <a:ext cx="12192000" cy="3643533"/>
          </a:xfrm>
          <a:prstGeom prst="rect">
            <a:avLst/>
          </a:prstGeom>
          <a:solidFill>
            <a:schemeClr val="accent2">
              <a:lumMod val="7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Forma Livre: Forma 7">
            <a:extLst>
              <a:ext uri="{FF2B5EF4-FFF2-40B4-BE49-F238E27FC236}">
                <a16:creationId xmlns:a16="http://schemas.microsoft.com/office/drawing/2014/main" id="{CE05B277-BA11-4C55-A3EB-E5A7039B5F28}"/>
              </a:ext>
            </a:extLst>
          </p:cNvPr>
          <p:cNvSpPr/>
          <p:nvPr/>
        </p:nvSpPr>
        <p:spPr>
          <a:xfrm>
            <a:off x="3387933" y="0"/>
            <a:ext cx="3800658" cy="1223890"/>
          </a:xfrm>
          <a:custGeom>
            <a:avLst/>
            <a:gdLst>
              <a:gd name="connsiteX0" fmla="*/ 213396 w 3800658"/>
              <a:gd name="connsiteY0" fmla="*/ 0 h 1223890"/>
              <a:gd name="connsiteX1" fmla="*/ 3800658 w 3800658"/>
              <a:gd name="connsiteY1" fmla="*/ 0 h 1223890"/>
              <a:gd name="connsiteX2" fmla="*/ 3587262 w 3800658"/>
              <a:gd name="connsiteY2" fmla="*/ 1223890 h 1223890"/>
              <a:gd name="connsiteX3" fmla="*/ 0 w 3800658"/>
              <a:gd name="connsiteY3" fmla="*/ 1223890 h 1223890"/>
              <a:gd name="connsiteX4" fmla="*/ 213396 w 3800658"/>
              <a:gd name="connsiteY4" fmla="*/ 0 h 122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658" h="1223890">
                <a:moveTo>
                  <a:pt x="213396" y="0"/>
                </a:moveTo>
                <a:lnTo>
                  <a:pt x="3800658" y="0"/>
                </a:lnTo>
                <a:lnTo>
                  <a:pt x="3587262" y="1223890"/>
                </a:lnTo>
                <a:lnTo>
                  <a:pt x="0" y="1223890"/>
                </a:lnTo>
                <a:lnTo>
                  <a:pt x="213396"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solidFill>
                <a:schemeClr val="accent2"/>
              </a:solidFill>
            </a:endParaRPr>
          </a:p>
        </p:txBody>
      </p:sp>
      <p:pic>
        <p:nvPicPr>
          <p:cNvPr id="21" name="Imagem 20" descr="Homem sentado em mesa de restaurante&#10;&#10;Descrição gerada automaticamente">
            <a:extLst>
              <a:ext uri="{FF2B5EF4-FFF2-40B4-BE49-F238E27FC236}">
                <a16:creationId xmlns:a16="http://schemas.microsoft.com/office/drawing/2014/main" id="{392E8018-957B-4C49-BC7F-20FBAC83776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1534" t="291" r="11477"/>
          <a:stretch>
            <a:fillRect/>
          </a:stretch>
        </p:blipFill>
        <p:spPr>
          <a:xfrm flipH="1">
            <a:off x="2539255" y="1223890"/>
            <a:ext cx="4435941" cy="4867421"/>
          </a:xfrm>
          <a:custGeom>
            <a:avLst/>
            <a:gdLst>
              <a:gd name="connsiteX0" fmla="*/ 3587262 w 4435941"/>
              <a:gd name="connsiteY0" fmla="*/ 0 h 4867421"/>
              <a:gd name="connsiteX1" fmla="*/ 0 w 4435941"/>
              <a:gd name="connsiteY1" fmla="*/ 0 h 4867421"/>
              <a:gd name="connsiteX2" fmla="*/ 848679 w 4435941"/>
              <a:gd name="connsiteY2" fmla="*/ 4867421 h 4867421"/>
              <a:gd name="connsiteX3" fmla="*/ 4435941 w 4435941"/>
              <a:gd name="connsiteY3" fmla="*/ 4867421 h 4867421"/>
              <a:gd name="connsiteX4" fmla="*/ 3587262 w 4435941"/>
              <a:gd name="connsiteY4" fmla="*/ 0 h 4867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941" h="4867421">
                <a:moveTo>
                  <a:pt x="3587262" y="0"/>
                </a:moveTo>
                <a:lnTo>
                  <a:pt x="0" y="0"/>
                </a:lnTo>
                <a:lnTo>
                  <a:pt x="848679" y="4867421"/>
                </a:lnTo>
                <a:lnTo>
                  <a:pt x="4435941" y="4867421"/>
                </a:lnTo>
                <a:lnTo>
                  <a:pt x="3587262" y="0"/>
                </a:lnTo>
                <a:close/>
              </a:path>
            </a:pathLst>
          </a:custGeom>
        </p:spPr>
      </p:pic>
      <p:sp>
        <p:nvSpPr>
          <p:cNvPr id="2" name="CaixaDeTexto 1">
            <a:extLst>
              <a:ext uri="{FF2B5EF4-FFF2-40B4-BE49-F238E27FC236}">
                <a16:creationId xmlns:a16="http://schemas.microsoft.com/office/drawing/2014/main" id="{FE4E7115-93C1-45AE-ACAC-5F7C0D7D556F}"/>
              </a:ext>
            </a:extLst>
          </p:cNvPr>
          <p:cNvSpPr txBox="1"/>
          <p:nvPr/>
        </p:nvSpPr>
        <p:spPr>
          <a:xfrm>
            <a:off x="2483472" y="337624"/>
            <a:ext cx="6489277" cy="769441"/>
          </a:xfrm>
          <a:prstGeom prst="rect">
            <a:avLst/>
          </a:prstGeom>
          <a:noFill/>
        </p:spPr>
        <p:txBody>
          <a:bodyPr wrap="none" rtlCol="0">
            <a:spAutoFit/>
          </a:bodyPr>
          <a:lstStyle/>
          <a:p>
            <a:r>
              <a:rPr lang="pt-BR" sz="4400" spc="600" dirty="0">
                <a:latin typeface="Agency FB" panose="020B0503020202020204" pitchFamily="34" charset="0"/>
              </a:rPr>
              <a:t>Desenvolvimento do tema</a:t>
            </a:r>
          </a:p>
        </p:txBody>
      </p:sp>
      <p:sp>
        <p:nvSpPr>
          <p:cNvPr id="5" name="Forma Livre: Forma 4">
            <a:extLst>
              <a:ext uri="{FF2B5EF4-FFF2-40B4-BE49-F238E27FC236}">
                <a16:creationId xmlns:a16="http://schemas.microsoft.com/office/drawing/2014/main" id="{CF186B74-B3B2-4F33-9324-8E9F427B2918}"/>
              </a:ext>
            </a:extLst>
          </p:cNvPr>
          <p:cNvSpPr/>
          <p:nvPr/>
        </p:nvSpPr>
        <p:spPr>
          <a:xfrm>
            <a:off x="2405575" y="6091312"/>
            <a:ext cx="3720941" cy="766688"/>
          </a:xfrm>
          <a:custGeom>
            <a:avLst/>
            <a:gdLst>
              <a:gd name="connsiteX0" fmla="*/ 133679 w 3720941"/>
              <a:gd name="connsiteY0" fmla="*/ 0 h 766688"/>
              <a:gd name="connsiteX1" fmla="*/ 3720941 w 3720941"/>
              <a:gd name="connsiteY1" fmla="*/ 0 h 766688"/>
              <a:gd name="connsiteX2" fmla="*/ 3587262 w 3720941"/>
              <a:gd name="connsiteY2" fmla="*/ 766688 h 766688"/>
              <a:gd name="connsiteX3" fmla="*/ 0 w 3720941"/>
              <a:gd name="connsiteY3" fmla="*/ 766688 h 766688"/>
              <a:gd name="connsiteX4" fmla="*/ 133679 w 3720941"/>
              <a:gd name="connsiteY4" fmla="*/ 0 h 766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0941" h="766688">
                <a:moveTo>
                  <a:pt x="133679" y="0"/>
                </a:moveTo>
                <a:lnTo>
                  <a:pt x="3720941" y="0"/>
                </a:lnTo>
                <a:lnTo>
                  <a:pt x="3587262" y="766688"/>
                </a:lnTo>
                <a:lnTo>
                  <a:pt x="0" y="766688"/>
                </a:lnTo>
                <a:lnTo>
                  <a:pt x="133679"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sp>
        <p:nvSpPr>
          <p:cNvPr id="22" name="CaixaDeTexto 21">
            <a:extLst>
              <a:ext uri="{FF2B5EF4-FFF2-40B4-BE49-F238E27FC236}">
                <a16:creationId xmlns:a16="http://schemas.microsoft.com/office/drawing/2014/main" id="{BAC66EB2-EB4B-47CA-9A66-14335853E602}"/>
              </a:ext>
            </a:extLst>
          </p:cNvPr>
          <p:cNvSpPr txBox="1"/>
          <p:nvPr/>
        </p:nvSpPr>
        <p:spPr>
          <a:xfrm>
            <a:off x="7287065" y="2120704"/>
            <a:ext cx="3954929" cy="646331"/>
          </a:xfrm>
          <a:prstGeom prst="rect">
            <a:avLst/>
          </a:prstGeom>
          <a:noFill/>
        </p:spPr>
        <p:txBody>
          <a:bodyPr wrap="none" rtlCol="0">
            <a:spAutoFit/>
          </a:bodyPr>
          <a:lstStyle/>
          <a:p>
            <a:r>
              <a:rPr lang="pt-BR" sz="3600" spc="600" dirty="0">
                <a:latin typeface="Agency FB" panose="020B0503020202020204" pitchFamily="34" charset="0"/>
              </a:rPr>
              <a:t>Café sua </a:t>
            </a:r>
            <a:r>
              <a:rPr lang="pt-BR" sz="3600" spc="600" dirty="0">
                <a:solidFill>
                  <a:schemeClr val="accent2"/>
                </a:solidFill>
                <a:latin typeface="Agency FB" panose="020B0503020202020204" pitchFamily="34" charset="0"/>
              </a:rPr>
              <a:t>história</a:t>
            </a:r>
          </a:p>
        </p:txBody>
      </p:sp>
      <p:sp>
        <p:nvSpPr>
          <p:cNvPr id="23" name="CaixaDeTexto 22">
            <a:extLst>
              <a:ext uri="{FF2B5EF4-FFF2-40B4-BE49-F238E27FC236}">
                <a16:creationId xmlns:a16="http://schemas.microsoft.com/office/drawing/2014/main" id="{8CEC0F49-96E2-4635-BC41-814D6B26EEF8}"/>
              </a:ext>
            </a:extLst>
          </p:cNvPr>
          <p:cNvSpPr txBox="1"/>
          <p:nvPr/>
        </p:nvSpPr>
        <p:spPr>
          <a:xfrm>
            <a:off x="6475720" y="3115849"/>
            <a:ext cx="5816721" cy="1200329"/>
          </a:xfrm>
          <a:prstGeom prst="rect">
            <a:avLst/>
          </a:prstGeom>
          <a:noFill/>
        </p:spPr>
        <p:txBody>
          <a:bodyPr wrap="none" rtlCol="0">
            <a:spAutoFit/>
          </a:bodyPr>
          <a:lstStyle/>
          <a:p>
            <a:r>
              <a:rPr lang="pt-BR" dirty="0"/>
              <a:t>	O tema foi a pedido da disciplina “Design Digital” como</a:t>
            </a:r>
          </a:p>
          <a:p>
            <a:r>
              <a:rPr lang="pt-BR" dirty="0"/>
              <a:t>responsáveis prof. Renan Praxedes  e </a:t>
            </a:r>
            <a:r>
              <a:rPr lang="pt-BR"/>
              <a:t>prof. </a:t>
            </a:r>
            <a:r>
              <a:rPr lang="pt-BR" dirty="0"/>
              <a:t>Silvio.	</a:t>
            </a:r>
          </a:p>
          <a:p>
            <a:r>
              <a:rPr lang="pt-BR" dirty="0"/>
              <a:t>	Com o objetivo de contar a história do café colocando </a:t>
            </a:r>
          </a:p>
          <a:p>
            <a:r>
              <a:rPr lang="pt-BR" dirty="0"/>
              <a:t>informações na </a:t>
            </a:r>
            <a:r>
              <a:rPr lang="pt-BR" dirty="0">
                <a:solidFill>
                  <a:schemeClr val="accent2">
                    <a:lumMod val="75000"/>
                  </a:schemeClr>
                </a:solidFill>
              </a:rPr>
              <a:t>apresentação profissional no power point.</a:t>
            </a:r>
          </a:p>
        </p:txBody>
      </p:sp>
    </p:spTree>
    <p:extLst>
      <p:ext uri="{BB962C8B-B14F-4D97-AF65-F5344CB8AC3E}">
        <p14:creationId xmlns:p14="http://schemas.microsoft.com/office/powerpoint/2010/main" val="2186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5" descr="Vista aérea de uma cidade&#10;&#10;Descrição gerada automaticamente">
            <a:extLst>
              <a:ext uri="{FF2B5EF4-FFF2-40B4-BE49-F238E27FC236}">
                <a16:creationId xmlns:a16="http://schemas.microsoft.com/office/drawing/2014/main" id="{47AB9A8B-F504-4DF9-AD43-A57F7FCC7B2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6993"/>
          <a:stretch/>
        </p:blipFill>
        <p:spPr>
          <a:xfrm>
            <a:off x="-213687" y="0"/>
            <a:ext cx="12405687" cy="6858000"/>
          </a:xfrm>
          <a:prstGeom prst="rect">
            <a:avLst/>
          </a:prstGeom>
        </p:spPr>
      </p:pic>
      <p:sp>
        <p:nvSpPr>
          <p:cNvPr id="29" name="Retângulo 28">
            <a:extLst>
              <a:ext uri="{FF2B5EF4-FFF2-40B4-BE49-F238E27FC236}">
                <a16:creationId xmlns:a16="http://schemas.microsoft.com/office/drawing/2014/main" id="{541897C8-D8A6-4CAE-B3F5-99F680DB57D7}"/>
              </a:ext>
            </a:extLst>
          </p:cNvPr>
          <p:cNvSpPr/>
          <p:nvPr/>
        </p:nvSpPr>
        <p:spPr>
          <a:xfrm>
            <a:off x="-225083" y="0"/>
            <a:ext cx="12417083" cy="6858000"/>
          </a:xfrm>
          <a:prstGeom prst="rect">
            <a:avLst/>
          </a:prstGeom>
          <a:solidFill>
            <a:schemeClr val="accent2">
              <a:lumMod val="75000"/>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Bahia foi um dos Estados do Brasil que foram na História um dos maiores </a:t>
            </a:r>
          </a:p>
          <a:p>
            <a:pPr algn="ctr"/>
            <a:r>
              <a:rPr lang="pt-BR" dirty="0"/>
              <a:t>produtores de café, eis então uma foto de um ponto turístico deste lindo panorama.</a:t>
            </a:r>
          </a:p>
        </p:txBody>
      </p:sp>
      <p:sp>
        <p:nvSpPr>
          <p:cNvPr id="12" name="Forma Livre: Forma 11">
            <a:extLst>
              <a:ext uri="{FF2B5EF4-FFF2-40B4-BE49-F238E27FC236}">
                <a16:creationId xmlns:a16="http://schemas.microsoft.com/office/drawing/2014/main" id="{C0032443-008F-4BD1-AF52-9A8E254AEF3B}"/>
              </a:ext>
            </a:extLst>
          </p:cNvPr>
          <p:cNvSpPr/>
          <p:nvPr/>
        </p:nvSpPr>
        <p:spPr>
          <a:xfrm>
            <a:off x="0" y="1104314"/>
            <a:ext cx="6625883" cy="5753686"/>
          </a:xfrm>
          <a:custGeom>
            <a:avLst/>
            <a:gdLst>
              <a:gd name="connsiteX0" fmla="*/ 984739 w 6625883"/>
              <a:gd name="connsiteY0" fmla="*/ 0 h 5753686"/>
              <a:gd name="connsiteX1" fmla="*/ 6625883 w 6625883"/>
              <a:gd name="connsiteY1" fmla="*/ 5753686 h 5753686"/>
              <a:gd name="connsiteX2" fmla="*/ 0 w 6625883"/>
              <a:gd name="connsiteY2" fmla="*/ 5753686 h 5753686"/>
              <a:gd name="connsiteX3" fmla="*/ 984739 w 6625883"/>
              <a:gd name="connsiteY3" fmla="*/ 0 h 5753686"/>
              <a:gd name="connsiteX4" fmla="*/ 1344203 w 6625883"/>
              <a:gd name="connsiteY4" fmla="*/ 1425412 h 5753686"/>
              <a:gd name="connsiteX5" fmla="*/ 729177 w 6625883"/>
              <a:gd name="connsiteY5" fmla="*/ 5198012 h 5753686"/>
              <a:gd name="connsiteX6" fmla="*/ 4867422 w 6625883"/>
              <a:gd name="connsiteY6" fmla="*/ 5198012 h 5753686"/>
              <a:gd name="connsiteX7" fmla="*/ 1344203 w 6625883"/>
              <a:gd name="connsiteY7" fmla="*/ 1425412 h 5753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5883" h="5753686">
                <a:moveTo>
                  <a:pt x="984739" y="0"/>
                </a:moveTo>
                <a:lnTo>
                  <a:pt x="6625883" y="5753686"/>
                </a:lnTo>
                <a:lnTo>
                  <a:pt x="0" y="5753686"/>
                </a:lnTo>
                <a:lnTo>
                  <a:pt x="984739" y="0"/>
                </a:lnTo>
                <a:close/>
                <a:moveTo>
                  <a:pt x="1344203" y="1425412"/>
                </a:moveTo>
                <a:lnTo>
                  <a:pt x="729177" y="5198012"/>
                </a:lnTo>
                <a:lnTo>
                  <a:pt x="4867422" y="5198012"/>
                </a:lnTo>
                <a:lnTo>
                  <a:pt x="1344203" y="1425412"/>
                </a:lnTo>
                <a:close/>
              </a:path>
            </a:pathLst>
          </a:cu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sp>
        <p:nvSpPr>
          <p:cNvPr id="11" name="Forma Livre: Forma 10">
            <a:extLst>
              <a:ext uri="{FF2B5EF4-FFF2-40B4-BE49-F238E27FC236}">
                <a16:creationId xmlns:a16="http://schemas.microsoft.com/office/drawing/2014/main" id="{EBFC3E69-ECCE-490C-ABB8-642D03C5C4E4}"/>
              </a:ext>
            </a:extLst>
          </p:cNvPr>
          <p:cNvSpPr/>
          <p:nvPr/>
        </p:nvSpPr>
        <p:spPr>
          <a:xfrm>
            <a:off x="1275473" y="3699803"/>
            <a:ext cx="2396195" cy="2180493"/>
          </a:xfrm>
          <a:custGeom>
            <a:avLst/>
            <a:gdLst>
              <a:gd name="connsiteX0" fmla="*/ 356123 w 2396195"/>
              <a:gd name="connsiteY0" fmla="*/ 0 h 2180493"/>
              <a:gd name="connsiteX1" fmla="*/ 2396195 w 2396195"/>
              <a:gd name="connsiteY1" fmla="*/ 2180493 h 2180493"/>
              <a:gd name="connsiteX2" fmla="*/ 0 w 2396195"/>
              <a:gd name="connsiteY2" fmla="*/ 2180493 h 2180493"/>
              <a:gd name="connsiteX3" fmla="*/ 356123 w 2396195"/>
              <a:gd name="connsiteY3" fmla="*/ 0 h 2180493"/>
              <a:gd name="connsiteX4" fmla="*/ 533137 w 2396195"/>
              <a:gd name="connsiteY4" fmla="*/ 689318 h 2180493"/>
              <a:gd name="connsiteX5" fmla="*/ 328244 w 2396195"/>
              <a:gd name="connsiteY5" fmla="*/ 1955409 h 2180493"/>
              <a:gd name="connsiteX6" fmla="*/ 1706878 w 2396195"/>
              <a:gd name="connsiteY6" fmla="*/ 1955409 h 2180493"/>
              <a:gd name="connsiteX7" fmla="*/ 533137 w 2396195"/>
              <a:gd name="connsiteY7" fmla="*/ 689318 h 218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6195" h="2180493">
                <a:moveTo>
                  <a:pt x="356123" y="0"/>
                </a:moveTo>
                <a:lnTo>
                  <a:pt x="2396195" y="2180493"/>
                </a:lnTo>
                <a:lnTo>
                  <a:pt x="0" y="2180493"/>
                </a:lnTo>
                <a:lnTo>
                  <a:pt x="356123" y="0"/>
                </a:lnTo>
                <a:close/>
                <a:moveTo>
                  <a:pt x="533137" y="689318"/>
                </a:moveTo>
                <a:lnTo>
                  <a:pt x="328244" y="1955409"/>
                </a:lnTo>
                <a:lnTo>
                  <a:pt x="1706878" y="1955409"/>
                </a:lnTo>
                <a:lnTo>
                  <a:pt x="533137" y="689318"/>
                </a:lnTo>
                <a:close/>
              </a:path>
            </a:pathLst>
          </a:custGeom>
          <a:solidFill>
            <a:schemeClr val="accent2">
              <a:lumMod val="7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sp>
        <p:nvSpPr>
          <p:cNvPr id="2" name="CaixaDeTexto 1">
            <a:extLst>
              <a:ext uri="{FF2B5EF4-FFF2-40B4-BE49-F238E27FC236}">
                <a16:creationId xmlns:a16="http://schemas.microsoft.com/office/drawing/2014/main" id="{36AC5D8D-79BC-438A-BBF4-B07260721BCE}"/>
              </a:ext>
            </a:extLst>
          </p:cNvPr>
          <p:cNvSpPr txBox="1"/>
          <p:nvPr/>
        </p:nvSpPr>
        <p:spPr>
          <a:xfrm>
            <a:off x="4169831" y="0"/>
            <a:ext cx="4083169" cy="1200329"/>
          </a:xfrm>
          <a:prstGeom prst="rect">
            <a:avLst/>
          </a:prstGeom>
          <a:noFill/>
        </p:spPr>
        <p:txBody>
          <a:bodyPr wrap="none" rtlCol="0">
            <a:spAutoFit/>
          </a:bodyPr>
          <a:lstStyle/>
          <a:p>
            <a:r>
              <a:rPr lang="pt-BR" sz="7200" spc="600" dirty="0">
                <a:latin typeface="Agency FB" panose="020B0503020202020204" pitchFamily="34" charset="0"/>
              </a:rPr>
              <a:t>Conclusão.</a:t>
            </a:r>
            <a:endParaRPr lang="pt-BR" spc="600" dirty="0">
              <a:latin typeface="Agency FB" panose="020B0503020202020204" pitchFamily="34" charset="0"/>
            </a:endParaRPr>
          </a:p>
        </p:txBody>
      </p:sp>
    </p:spTree>
    <p:extLst>
      <p:ext uri="{BB962C8B-B14F-4D97-AF65-F5344CB8AC3E}">
        <p14:creationId xmlns:p14="http://schemas.microsoft.com/office/powerpoint/2010/main" val="1605590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Xícara com bebida&#10;&#10;Descrição gerada automaticamente">
            <a:extLst>
              <a:ext uri="{FF2B5EF4-FFF2-40B4-BE49-F238E27FC236}">
                <a16:creationId xmlns:a16="http://schemas.microsoft.com/office/drawing/2014/main" id="{21DDB00F-C66D-47E4-B1D6-26D8A47B01A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Retângulo 3">
            <a:extLst>
              <a:ext uri="{FF2B5EF4-FFF2-40B4-BE49-F238E27FC236}">
                <a16:creationId xmlns:a16="http://schemas.microsoft.com/office/drawing/2014/main" id="{DDC74D21-E02E-405F-B3F6-B08A62DB3B2E}"/>
              </a:ext>
            </a:extLst>
          </p:cNvPr>
          <p:cNvSpPr/>
          <p:nvPr/>
        </p:nvSpPr>
        <p:spPr>
          <a:xfrm>
            <a:off x="0" y="0"/>
            <a:ext cx="12192000" cy="6858000"/>
          </a:xfrm>
          <a:prstGeom prst="rect">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a:p>
            <a:pPr algn="ctr"/>
            <a:r>
              <a:rPr lang="pt-BR" sz="6600" dirty="0">
                <a:latin typeface="Adobe Gothic Std B" panose="020B0800000000000000" pitchFamily="34" charset="-128"/>
                <a:ea typeface="Adobe Gothic Std B" panose="020B0800000000000000" pitchFamily="34" charset="-128"/>
              </a:rPr>
              <a:t>Obrigado</a:t>
            </a:r>
            <a:endParaRPr lang="pt-BR" dirty="0">
              <a:latin typeface="Adobe Gothic Std B" panose="020B0800000000000000" pitchFamily="34" charset="-128"/>
              <a:ea typeface="Adobe Gothic Std B" panose="020B0800000000000000" pitchFamily="34" charset="-128"/>
            </a:endParaRPr>
          </a:p>
        </p:txBody>
      </p:sp>
      <p:sp>
        <p:nvSpPr>
          <p:cNvPr id="23" name="Forma Livre: Forma 22">
            <a:extLst>
              <a:ext uri="{FF2B5EF4-FFF2-40B4-BE49-F238E27FC236}">
                <a16:creationId xmlns:a16="http://schemas.microsoft.com/office/drawing/2014/main" id="{7EB0BB13-7F77-40F1-BEA9-64401D56E4A5}"/>
              </a:ext>
            </a:extLst>
          </p:cNvPr>
          <p:cNvSpPr/>
          <p:nvPr/>
        </p:nvSpPr>
        <p:spPr>
          <a:xfrm rot="16200000">
            <a:off x="2077557" y="2184955"/>
            <a:ext cx="5162844" cy="2818683"/>
          </a:xfrm>
          <a:custGeom>
            <a:avLst/>
            <a:gdLst>
              <a:gd name="connsiteX0" fmla="*/ 5162844 w 5162844"/>
              <a:gd name="connsiteY0" fmla="*/ 2818683 h 2818683"/>
              <a:gd name="connsiteX1" fmla="*/ 5077728 w 5162844"/>
              <a:gd name="connsiteY1" fmla="*/ 2818683 h 2818683"/>
              <a:gd name="connsiteX2" fmla="*/ 5065886 w 5162844"/>
              <a:gd name="connsiteY2" fmla="*/ 2559863 h 2818683"/>
              <a:gd name="connsiteX3" fmla="*/ 2581422 w 5162844"/>
              <a:gd name="connsiteY3" fmla="*/ 85421 h 2818683"/>
              <a:gd name="connsiteX4" fmla="*/ 96958 w 5162844"/>
              <a:gd name="connsiteY4" fmla="*/ 2559862 h 2818683"/>
              <a:gd name="connsiteX5" fmla="*/ 85115 w 5162844"/>
              <a:gd name="connsiteY5" fmla="*/ 2818682 h 2818683"/>
              <a:gd name="connsiteX6" fmla="*/ 0 w 5162844"/>
              <a:gd name="connsiteY6" fmla="*/ 2818682 h 2818683"/>
              <a:gd name="connsiteX7" fmla="*/ 12277 w 5162844"/>
              <a:gd name="connsiteY7" fmla="*/ 2551129 h 2818683"/>
              <a:gd name="connsiteX8" fmla="*/ 2581422 w 5162844"/>
              <a:gd name="connsiteY8" fmla="*/ 0 h 2818683"/>
              <a:gd name="connsiteX9" fmla="*/ 5150567 w 5162844"/>
              <a:gd name="connsiteY9" fmla="*/ 2551130 h 2818683"/>
              <a:gd name="connsiteX10" fmla="*/ 5162844 w 5162844"/>
              <a:gd name="connsiteY10" fmla="*/ 2818683 h 281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62844" h="2818683">
                <a:moveTo>
                  <a:pt x="5162844" y="2818683"/>
                </a:moveTo>
                <a:lnTo>
                  <a:pt x="5077728" y="2818683"/>
                </a:lnTo>
                <a:lnTo>
                  <a:pt x="5065886" y="2559863"/>
                </a:lnTo>
                <a:cubicBezTo>
                  <a:pt x="4937997" y="1170005"/>
                  <a:pt x="3874471" y="85421"/>
                  <a:pt x="2581422" y="85421"/>
                </a:cubicBezTo>
                <a:cubicBezTo>
                  <a:pt x="1288372" y="85421"/>
                  <a:pt x="224847" y="1170004"/>
                  <a:pt x="96958" y="2559862"/>
                </a:cubicBezTo>
                <a:lnTo>
                  <a:pt x="85115" y="2818682"/>
                </a:lnTo>
                <a:lnTo>
                  <a:pt x="0" y="2818682"/>
                </a:lnTo>
                <a:lnTo>
                  <a:pt x="12277" y="2551129"/>
                </a:lnTo>
                <a:cubicBezTo>
                  <a:pt x="144525" y="1118197"/>
                  <a:pt x="1244301" y="0"/>
                  <a:pt x="2581422" y="0"/>
                </a:cubicBezTo>
                <a:cubicBezTo>
                  <a:pt x="3918543" y="0"/>
                  <a:pt x="5018317" y="1118198"/>
                  <a:pt x="5150567" y="2551130"/>
                </a:cubicBezTo>
                <a:lnTo>
                  <a:pt x="5162844" y="2818683"/>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sp>
        <p:nvSpPr>
          <p:cNvPr id="22" name="Forma Livre: Forma 21">
            <a:extLst>
              <a:ext uri="{FF2B5EF4-FFF2-40B4-BE49-F238E27FC236}">
                <a16:creationId xmlns:a16="http://schemas.microsoft.com/office/drawing/2014/main" id="{D658DFD3-F125-4392-8BB1-F7CC38B35228}"/>
              </a:ext>
            </a:extLst>
          </p:cNvPr>
          <p:cNvSpPr/>
          <p:nvPr/>
        </p:nvSpPr>
        <p:spPr>
          <a:xfrm rot="16200000">
            <a:off x="4999954" y="2237834"/>
            <a:ext cx="5153139" cy="2712926"/>
          </a:xfrm>
          <a:custGeom>
            <a:avLst/>
            <a:gdLst>
              <a:gd name="connsiteX0" fmla="*/ 5153139 w 5153139"/>
              <a:gd name="connsiteY0" fmla="*/ 1 h 2712926"/>
              <a:gd name="connsiteX1" fmla="*/ 5145715 w 5153139"/>
              <a:gd name="connsiteY1" fmla="*/ 161797 h 2712926"/>
              <a:gd name="connsiteX2" fmla="*/ 2576569 w 5153139"/>
              <a:gd name="connsiteY2" fmla="*/ 2712926 h 2712926"/>
              <a:gd name="connsiteX3" fmla="*/ 7425 w 5153139"/>
              <a:gd name="connsiteY3" fmla="*/ 161796 h 2712926"/>
              <a:gd name="connsiteX4" fmla="*/ 0 w 5153139"/>
              <a:gd name="connsiteY4" fmla="*/ 0 h 2712926"/>
              <a:gd name="connsiteX5" fmla="*/ 85103 w 5153139"/>
              <a:gd name="connsiteY5" fmla="*/ 0 h 2712926"/>
              <a:gd name="connsiteX6" fmla="*/ 92106 w 5153139"/>
              <a:gd name="connsiteY6" fmla="*/ 153061 h 2712926"/>
              <a:gd name="connsiteX7" fmla="*/ 2576569 w 5153139"/>
              <a:gd name="connsiteY7" fmla="*/ 2627504 h 2712926"/>
              <a:gd name="connsiteX8" fmla="*/ 5061034 w 5153139"/>
              <a:gd name="connsiteY8" fmla="*/ 153062 h 2712926"/>
              <a:gd name="connsiteX9" fmla="*/ 5068037 w 5153139"/>
              <a:gd name="connsiteY9" fmla="*/ 1 h 2712926"/>
              <a:gd name="connsiteX10" fmla="*/ 5153139 w 5153139"/>
              <a:gd name="connsiteY10" fmla="*/ 1 h 271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53139" h="2712926">
                <a:moveTo>
                  <a:pt x="5153139" y="1"/>
                </a:moveTo>
                <a:lnTo>
                  <a:pt x="5145715" y="161797"/>
                </a:lnTo>
                <a:cubicBezTo>
                  <a:pt x="5013465" y="1594729"/>
                  <a:pt x="3913690" y="2712926"/>
                  <a:pt x="2576569" y="2712926"/>
                </a:cubicBezTo>
                <a:cubicBezTo>
                  <a:pt x="1239448" y="2712926"/>
                  <a:pt x="139673" y="1594728"/>
                  <a:pt x="7425" y="161796"/>
                </a:cubicBezTo>
                <a:lnTo>
                  <a:pt x="0" y="0"/>
                </a:lnTo>
                <a:lnTo>
                  <a:pt x="85103" y="0"/>
                </a:lnTo>
                <a:lnTo>
                  <a:pt x="92106" y="153061"/>
                </a:lnTo>
                <a:cubicBezTo>
                  <a:pt x="219995" y="1542919"/>
                  <a:pt x="1283519" y="2627504"/>
                  <a:pt x="2576569" y="2627504"/>
                </a:cubicBezTo>
                <a:cubicBezTo>
                  <a:pt x="3869618" y="2627504"/>
                  <a:pt x="4933145" y="1542920"/>
                  <a:pt x="5061034" y="153062"/>
                </a:cubicBezTo>
                <a:lnTo>
                  <a:pt x="5068037" y="1"/>
                </a:lnTo>
                <a:lnTo>
                  <a:pt x="5153139" y="1"/>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sp>
        <p:nvSpPr>
          <p:cNvPr id="21" name="Forma Livre: Forma 20">
            <a:extLst>
              <a:ext uri="{FF2B5EF4-FFF2-40B4-BE49-F238E27FC236}">
                <a16:creationId xmlns:a16="http://schemas.microsoft.com/office/drawing/2014/main" id="{1F7D4EC0-304F-46C7-9D90-AD4A198C0051}"/>
              </a:ext>
            </a:extLst>
          </p:cNvPr>
          <p:cNvSpPr/>
          <p:nvPr/>
        </p:nvSpPr>
        <p:spPr>
          <a:xfrm rot="16200000">
            <a:off x="5082012" y="153719"/>
            <a:ext cx="2027979" cy="4622002"/>
          </a:xfrm>
          <a:custGeom>
            <a:avLst/>
            <a:gdLst>
              <a:gd name="connsiteX0" fmla="*/ 2027979 w 2027979"/>
              <a:gd name="connsiteY0" fmla="*/ 2311001 h 4622002"/>
              <a:gd name="connsiteX1" fmla="*/ 120946 w 2027979"/>
              <a:gd name="connsiteY1" fmla="*/ 4615342 h 4622002"/>
              <a:gd name="connsiteX2" fmla="*/ 0 w 2027979"/>
              <a:gd name="connsiteY2" fmla="*/ 4622002 h 4622002"/>
              <a:gd name="connsiteX3" fmla="*/ 0 w 2027979"/>
              <a:gd name="connsiteY3" fmla="*/ 4545671 h 4622002"/>
              <a:gd name="connsiteX4" fmla="*/ 114417 w 2027979"/>
              <a:gd name="connsiteY4" fmla="*/ 4539390 h 4622002"/>
              <a:gd name="connsiteX5" fmla="*/ 1964124 w 2027979"/>
              <a:gd name="connsiteY5" fmla="*/ 2311001 h 4622002"/>
              <a:gd name="connsiteX6" fmla="*/ 114418 w 2027979"/>
              <a:gd name="connsiteY6" fmla="*/ 82611 h 4622002"/>
              <a:gd name="connsiteX7" fmla="*/ 1 w 2027979"/>
              <a:gd name="connsiteY7" fmla="*/ 76330 h 4622002"/>
              <a:gd name="connsiteX8" fmla="*/ 1 w 2027979"/>
              <a:gd name="connsiteY8" fmla="*/ 0 h 4622002"/>
              <a:gd name="connsiteX9" fmla="*/ 120947 w 2027979"/>
              <a:gd name="connsiteY9" fmla="*/ 6658 h 4622002"/>
              <a:gd name="connsiteX10" fmla="*/ 2027979 w 2027979"/>
              <a:gd name="connsiteY10" fmla="*/ 2311001 h 462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7979" h="4622002">
                <a:moveTo>
                  <a:pt x="2027979" y="2311001"/>
                </a:moveTo>
                <a:cubicBezTo>
                  <a:pt x="2027979" y="3510305"/>
                  <a:pt x="1192098" y="4496725"/>
                  <a:pt x="120946" y="4615342"/>
                </a:cubicBezTo>
                <a:lnTo>
                  <a:pt x="0" y="4622002"/>
                </a:lnTo>
                <a:lnTo>
                  <a:pt x="0" y="4545671"/>
                </a:lnTo>
                <a:lnTo>
                  <a:pt x="114417" y="4539390"/>
                </a:lnTo>
                <a:cubicBezTo>
                  <a:pt x="1153370" y="4424682"/>
                  <a:pt x="1964123" y="3470776"/>
                  <a:pt x="1964124" y="2311001"/>
                </a:cubicBezTo>
                <a:cubicBezTo>
                  <a:pt x="1964124" y="1151226"/>
                  <a:pt x="1153371" y="197319"/>
                  <a:pt x="114418" y="82611"/>
                </a:cubicBezTo>
                <a:lnTo>
                  <a:pt x="1" y="76330"/>
                </a:lnTo>
                <a:lnTo>
                  <a:pt x="1" y="0"/>
                </a:lnTo>
                <a:lnTo>
                  <a:pt x="120947" y="6658"/>
                </a:lnTo>
                <a:cubicBezTo>
                  <a:pt x="1192099" y="125277"/>
                  <a:pt x="2027979" y="1111697"/>
                  <a:pt x="2027979" y="231100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sp>
        <p:nvSpPr>
          <p:cNvPr id="20" name="Forma Livre: Forma 19">
            <a:extLst>
              <a:ext uri="{FF2B5EF4-FFF2-40B4-BE49-F238E27FC236}">
                <a16:creationId xmlns:a16="http://schemas.microsoft.com/office/drawing/2014/main" id="{95B7D610-FD65-4D7B-BA72-1526BE7AE10D}"/>
              </a:ext>
            </a:extLst>
          </p:cNvPr>
          <p:cNvSpPr/>
          <p:nvPr/>
        </p:nvSpPr>
        <p:spPr>
          <a:xfrm rot="16200000">
            <a:off x="5042482" y="2330302"/>
            <a:ext cx="2107036" cy="4630708"/>
          </a:xfrm>
          <a:custGeom>
            <a:avLst/>
            <a:gdLst>
              <a:gd name="connsiteX0" fmla="*/ 2107036 w 2107036"/>
              <a:gd name="connsiteY0" fmla="*/ 0 h 4630708"/>
              <a:gd name="connsiteX1" fmla="*/ 2107036 w 2107036"/>
              <a:gd name="connsiteY1" fmla="*/ 76343 h 4630708"/>
              <a:gd name="connsiteX2" fmla="*/ 1913561 w 2107036"/>
              <a:gd name="connsiteY2" fmla="*/ 86964 h 4630708"/>
              <a:gd name="connsiteX3" fmla="*/ 63855 w 2107036"/>
              <a:gd name="connsiteY3" fmla="*/ 2315353 h 4630708"/>
              <a:gd name="connsiteX4" fmla="*/ 1913561 w 2107036"/>
              <a:gd name="connsiteY4" fmla="*/ 4543743 h 4630708"/>
              <a:gd name="connsiteX5" fmla="*/ 2107035 w 2107036"/>
              <a:gd name="connsiteY5" fmla="*/ 4554365 h 4630708"/>
              <a:gd name="connsiteX6" fmla="*/ 2107035 w 2107036"/>
              <a:gd name="connsiteY6" fmla="*/ 4630708 h 4630708"/>
              <a:gd name="connsiteX7" fmla="*/ 1907032 w 2107036"/>
              <a:gd name="connsiteY7" fmla="*/ 4619696 h 4630708"/>
              <a:gd name="connsiteX8" fmla="*/ 0 w 2107036"/>
              <a:gd name="connsiteY8" fmla="*/ 2315353 h 4630708"/>
              <a:gd name="connsiteX9" fmla="*/ 1907033 w 2107036"/>
              <a:gd name="connsiteY9" fmla="*/ 11012 h 4630708"/>
              <a:gd name="connsiteX10" fmla="*/ 2107036 w 2107036"/>
              <a:gd name="connsiteY10" fmla="*/ 0 h 4630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7036" h="4630708">
                <a:moveTo>
                  <a:pt x="2107036" y="0"/>
                </a:moveTo>
                <a:lnTo>
                  <a:pt x="2107036" y="76343"/>
                </a:lnTo>
                <a:lnTo>
                  <a:pt x="1913561" y="86964"/>
                </a:lnTo>
                <a:cubicBezTo>
                  <a:pt x="874608" y="201671"/>
                  <a:pt x="63855" y="1155578"/>
                  <a:pt x="63855" y="2315353"/>
                </a:cubicBezTo>
                <a:cubicBezTo>
                  <a:pt x="63855" y="3475128"/>
                  <a:pt x="874607" y="4429036"/>
                  <a:pt x="1913561" y="4543743"/>
                </a:cubicBezTo>
                <a:lnTo>
                  <a:pt x="2107035" y="4554365"/>
                </a:lnTo>
                <a:lnTo>
                  <a:pt x="2107035" y="4630708"/>
                </a:lnTo>
                <a:lnTo>
                  <a:pt x="1907032" y="4619696"/>
                </a:lnTo>
                <a:cubicBezTo>
                  <a:pt x="835880" y="4501078"/>
                  <a:pt x="0" y="3514657"/>
                  <a:pt x="0" y="2315353"/>
                </a:cubicBezTo>
                <a:cubicBezTo>
                  <a:pt x="0" y="1116049"/>
                  <a:pt x="835881" y="129629"/>
                  <a:pt x="1907033" y="11012"/>
                </a:cubicBezTo>
                <a:lnTo>
                  <a:pt x="2107036"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a:p>
        </p:txBody>
      </p:sp>
      <p:sp>
        <p:nvSpPr>
          <p:cNvPr id="24" name="Retângulo 23">
            <a:extLst>
              <a:ext uri="{FF2B5EF4-FFF2-40B4-BE49-F238E27FC236}">
                <a16:creationId xmlns:a16="http://schemas.microsoft.com/office/drawing/2014/main" id="{B72191D4-67DF-4AAA-92B9-CAE0FAEC2508}"/>
              </a:ext>
            </a:extLst>
          </p:cNvPr>
          <p:cNvSpPr/>
          <p:nvPr/>
        </p:nvSpPr>
        <p:spPr>
          <a:xfrm>
            <a:off x="5144558" y="1873430"/>
            <a:ext cx="1999265" cy="1107996"/>
          </a:xfrm>
          <a:prstGeom prst="rect">
            <a:avLst/>
          </a:prstGeom>
        </p:spPr>
        <p:txBody>
          <a:bodyPr wrap="none">
            <a:spAutoFit/>
          </a:bodyPr>
          <a:lstStyle/>
          <a:p>
            <a:r>
              <a:rPr lang="pt-BR" sz="6600" spc="600" dirty="0">
                <a:latin typeface="Agency FB" panose="020B0503020202020204" pitchFamily="34" charset="0"/>
              </a:rPr>
              <a:t>Muito</a:t>
            </a:r>
          </a:p>
        </p:txBody>
      </p:sp>
      <p:sp>
        <p:nvSpPr>
          <p:cNvPr id="26" name="Retângulo 25">
            <a:extLst>
              <a:ext uri="{FF2B5EF4-FFF2-40B4-BE49-F238E27FC236}">
                <a16:creationId xmlns:a16="http://schemas.microsoft.com/office/drawing/2014/main" id="{BF2D13C8-4C38-4B35-BA8C-8BA0666EE610}"/>
              </a:ext>
            </a:extLst>
          </p:cNvPr>
          <p:cNvSpPr/>
          <p:nvPr/>
        </p:nvSpPr>
        <p:spPr>
          <a:xfrm>
            <a:off x="0" y="1873430"/>
            <a:ext cx="239151" cy="2923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889C5E42-ACB0-47C2-9D10-212C75C5217C}"/>
              </a:ext>
            </a:extLst>
          </p:cNvPr>
          <p:cNvSpPr/>
          <p:nvPr/>
        </p:nvSpPr>
        <p:spPr>
          <a:xfrm>
            <a:off x="11952849" y="1873430"/>
            <a:ext cx="239151" cy="2923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Estrela: 5 Pontas 28">
            <a:extLst>
              <a:ext uri="{FF2B5EF4-FFF2-40B4-BE49-F238E27FC236}">
                <a16:creationId xmlns:a16="http://schemas.microsoft.com/office/drawing/2014/main" id="{3B6B82E5-06AE-45FC-A13D-C2BEB5FC384D}"/>
              </a:ext>
            </a:extLst>
          </p:cNvPr>
          <p:cNvSpPr/>
          <p:nvPr/>
        </p:nvSpPr>
        <p:spPr>
          <a:xfrm>
            <a:off x="4433420" y="4177642"/>
            <a:ext cx="478302" cy="436099"/>
          </a:xfrm>
          <a:prstGeom prst="star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strela: 5 Pontas 30">
            <a:extLst>
              <a:ext uri="{FF2B5EF4-FFF2-40B4-BE49-F238E27FC236}">
                <a16:creationId xmlns:a16="http://schemas.microsoft.com/office/drawing/2014/main" id="{3950B29A-2CFE-4AF1-998B-C477614E97F1}"/>
              </a:ext>
            </a:extLst>
          </p:cNvPr>
          <p:cNvSpPr/>
          <p:nvPr/>
        </p:nvSpPr>
        <p:spPr>
          <a:xfrm>
            <a:off x="5088863" y="4184664"/>
            <a:ext cx="478302" cy="436099"/>
          </a:xfrm>
          <a:prstGeom prst="star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Estrela: 5 Pontas 32">
            <a:extLst>
              <a:ext uri="{FF2B5EF4-FFF2-40B4-BE49-F238E27FC236}">
                <a16:creationId xmlns:a16="http://schemas.microsoft.com/office/drawing/2014/main" id="{A963C4AB-75E7-4A9E-81AB-A2A1D6445C6B}"/>
              </a:ext>
            </a:extLst>
          </p:cNvPr>
          <p:cNvSpPr/>
          <p:nvPr/>
        </p:nvSpPr>
        <p:spPr>
          <a:xfrm>
            <a:off x="6397081" y="4149508"/>
            <a:ext cx="478302" cy="436099"/>
          </a:xfrm>
          <a:prstGeom prst="star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strela: 5 Pontas 34">
            <a:extLst>
              <a:ext uri="{FF2B5EF4-FFF2-40B4-BE49-F238E27FC236}">
                <a16:creationId xmlns:a16="http://schemas.microsoft.com/office/drawing/2014/main" id="{07BCACE6-DF2A-4F34-8461-E533ACDE9101}"/>
              </a:ext>
            </a:extLst>
          </p:cNvPr>
          <p:cNvSpPr/>
          <p:nvPr/>
        </p:nvSpPr>
        <p:spPr>
          <a:xfrm>
            <a:off x="5744306" y="4149508"/>
            <a:ext cx="478302" cy="436099"/>
          </a:xfrm>
          <a:prstGeom prst="star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Estrela: 5 Pontas 36">
            <a:extLst>
              <a:ext uri="{FF2B5EF4-FFF2-40B4-BE49-F238E27FC236}">
                <a16:creationId xmlns:a16="http://schemas.microsoft.com/office/drawing/2014/main" id="{E2F7E2B0-C25D-4538-AEF2-BE05268D9242}"/>
              </a:ext>
            </a:extLst>
          </p:cNvPr>
          <p:cNvSpPr/>
          <p:nvPr/>
        </p:nvSpPr>
        <p:spPr>
          <a:xfrm>
            <a:off x="7049856" y="4177642"/>
            <a:ext cx="478302" cy="436099"/>
          </a:xfrm>
          <a:prstGeom prst="star5">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CaixaDeTexto 38">
            <a:extLst>
              <a:ext uri="{FF2B5EF4-FFF2-40B4-BE49-F238E27FC236}">
                <a16:creationId xmlns:a16="http://schemas.microsoft.com/office/drawing/2014/main" id="{61BA11A5-CB3A-48AF-8F37-D473C82E0B67}"/>
              </a:ext>
            </a:extLst>
          </p:cNvPr>
          <p:cNvSpPr txBox="1"/>
          <p:nvPr/>
        </p:nvSpPr>
        <p:spPr>
          <a:xfrm>
            <a:off x="7528158" y="6485847"/>
            <a:ext cx="4635254" cy="369332"/>
          </a:xfrm>
          <a:prstGeom prst="rect">
            <a:avLst/>
          </a:prstGeom>
          <a:noFill/>
        </p:spPr>
        <p:txBody>
          <a:bodyPr wrap="square" rtlCol="0">
            <a:spAutoFit/>
          </a:bodyPr>
          <a:lstStyle/>
          <a:p>
            <a:r>
              <a:rPr lang="pt-BR" dirty="0"/>
              <a:t>Project </a:t>
            </a:r>
            <a:r>
              <a:rPr lang="pt-BR" dirty="0" err="1"/>
              <a:t>by</a:t>
            </a:r>
            <a:r>
              <a:rPr lang="pt-BR" dirty="0"/>
              <a:t>  </a:t>
            </a:r>
            <a:r>
              <a:rPr lang="pt-BR" dirty="0" err="1"/>
              <a:t>Developer</a:t>
            </a:r>
            <a:r>
              <a:rPr lang="pt-BR" dirty="0"/>
              <a:t> Marco Antonio F. Braz</a:t>
            </a:r>
          </a:p>
        </p:txBody>
      </p:sp>
    </p:spTree>
    <p:extLst>
      <p:ext uri="{BB962C8B-B14F-4D97-AF65-F5344CB8AC3E}">
        <p14:creationId xmlns:p14="http://schemas.microsoft.com/office/powerpoint/2010/main" val="2059917770"/>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82c34d41-d520-4411-a826-f8b9fec52a7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4A1D05F2709E4CB41C26665FD0BDBC" ma:contentTypeVersion="8" ma:contentTypeDescription="Create a new document." ma:contentTypeScope="" ma:versionID="f3f63ca4abdc0548b031d7c49276b724">
  <xsd:schema xmlns:xsd="http://www.w3.org/2001/XMLSchema" xmlns:xs="http://www.w3.org/2001/XMLSchema" xmlns:p="http://schemas.microsoft.com/office/2006/metadata/properties" xmlns:ns2="82c34d41-d520-4411-a826-f8b9fec52a78" targetNamespace="http://schemas.microsoft.com/office/2006/metadata/properties" ma:root="true" ma:fieldsID="910043d07c2e78ea5d9a855550d366a9" ns2:_="">
    <xsd:import namespace="82c34d41-d520-4411-a826-f8b9fec52a78"/>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c34d41-d520-4411-a826-f8b9fec52a7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D79236-F135-4AE6-A606-BDA4B1A9BF1B}">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82c34d41-d520-4411-a826-f8b9fec52a78"/>
    <ds:schemaRef ds:uri="http://www.w3.org/XML/1998/namespace"/>
  </ds:schemaRefs>
</ds:datastoreItem>
</file>

<file path=customXml/itemProps2.xml><?xml version="1.0" encoding="utf-8"?>
<ds:datastoreItem xmlns:ds="http://schemas.openxmlformats.org/officeDocument/2006/customXml" ds:itemID="{71B91DB6-2823-44FC-B217-9F4BC282D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c34d41-d520-4411-a826-f8b9fec52a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42577C-E069-4E7F-9780-F7CAAC1C97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162</TotalTime>
  <Words>570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8</vt:i4>
      </vt:variant>
    </vt:vector>
  </HeadingPairs>
  <TitlesOfParts>
    <vt:vector size="16" baseType="lpstr">
      <vt:lpstr>Adobe Fangsong Std R</vt:lpstr>
      <vt:lpstr>Adobe Gothic Std B</vt:lpstr>
      <vt:lpstr>Agency FB</vt:lpstr>
      <vt:lpstr>Arial</vt:lpstr>
      <vt:lpstr>Calibri</vt:lpstr>
      <vt:lpstr>Calibri Light</vt:lpstr>
      <vt:lpstr>News Gothic MT</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MARCO ANTONIO FIGUEIREDO BRAZ</dc:creator>
  <cp:lastModifiedBy>MARCO ANTONIO FIGUEIREDO BRAZ</cp:lastModifiedBy>
  <cp:revision>22</cp:revision>
  <dcterms:created xsi:type="dcterms:W3CDTF">2020-07-21T02:33:56Z</dcterms:created>
  <dcterms:modified xsi:type="dcterms:W3CDTF">2020-08-11T13:03:32Z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0x010100F34A1D05F2709E4CB41C26665FD0BDBC</vt:lpwstr>
  </property>
</Properties>
</file>