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E5281-1CEF-48AC-AA03-F3007F4E68A2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796BA-858D-435D-8C34-C4A858D624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04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848" y="1353312"/>
            <a:ext cx="9966960" cy="3035808"/>
          </a:xfrm>
        </p:spPr>
        <p:txBody>
          <a:bodyPr/>
          <a:lstStyle/>
          <a:p>
            <a:r>
              <a:rPr lang="ru-RU" dirty="0" smtClean="0"/>
              <a:t>Социальный граф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9848" y="4562062"/>
            <a:ext cx="8318058" cy="1838738"/>
          </a:xfrm>
        </p:spPr>
        <p:txBody>
          <a:bodyPr numCol="1">
            <a:normAutofit/>
          </a:bodyPr>
          <a:lstStyle/>
          <a:p>
            <a:pPr lvl="4" algn="l"/>
            <a:r>
              <a:rPr lang="ru-RU" sz="2400" dirty="0" smtClean="0"/>
              <a:t>И его реализация в рамках лабораторной работы 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56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генерации графа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9184" y="2093976"/>
            <a:ext cx="2069912" cy="42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генерации графа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2817" y="1789043"/>
            <a:ext cx="10144274" cy="461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class</a:t>
            </a:r>
            <a:r>
              <a:rPr lang="en-US" sz="1200" dirty="0"/>
              <a:t> </a:t>
            </a:r>
            <a:r>
              <a:rPr lang="en-US" sz="1200" dirty="0" err="1"/>
              <a:t>SocialNetwork</a:t>
            </a:r>
            <a:r>
              <a:rPr lang="en-US" sz="1200" dirty="0"/>
              <a:t>:</a:t>
            </a:r>
          </a:p>
          <a:p>
            <a:r>
              <a:rPr lang="en-US" sz="1200" dirty="0"/>
              <a:t>   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/>
              <a:t>__</a:t>
            </a:r>
            <a:r>
              <a:rPr lang="en-US" sz="1200" dirty="0" err="1"/>
              <a:t>init</a:t>
            </a:r>
            <a:r>
              <a:rPr lang="en-US" sz="1200" dirty="0"/>
              <a:t>__(self, </a:t>
            </a:r>
            <a:r>
              <a:rPr lang="en-US" sz="1200" dirty="0" err="1"/>
              <a:t>countUser:int</a:t>
            </a:r>
            <a:r>
              <a:rPr lang="en-US" sz="1200" dirty="0"/>
              <a:t>):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self.countUser</a:t>
            </a:r>
            <a:r>
              <a:rPr lang="en-US" sz="1200" dirty="0"/>
              <a:t> = </a:t>
            </a:r>
            <a:r>
              <a:rPr lang="en-US" sz="1200" dirty="0" err="1"/>
              <a:t>countUser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self.graph</a:t>
            </a:r>
            <a:r>
              <a:rPr lang="en-US" sz="1200" dirty="0"/>
              <a:t> = </a:t>
            </a:r>
            <a:r>
              <a:rPr lang="en-US" sz="1200" dirty="0" err="1"/>
              <a:t>nx.Graph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in range(</a:t>
            </a:r>
            <a:r>
              <a:rPr lang="en-US" sz="1200" dirty="0" err="1"/>
              <a:t>self.countUser</a:t>
            </a:r>
            <a:r>
              <a:rPr lang="en-US" sz="1200" dirty="0"/>
              <a:t>):</a:t>
            </a:r>
          </a:p>
          <a:p>
            <a:r>
              <a:rPr lang="en-US" sz="1200" dirty="0"/>
              <a:t>            </a:t>
            </a:r>
            <a:r>
              <a:rPr lang="en-US" sz="1200" dirty="0">
                <a:solidFill>
                  <a:schemeClr val="accent5"/>
                </a:solidFill>
              </a:rPr>
              <a:t># </a:t>
            </a:r>
            <a:r>
              <a:rPr lang="ru-RU" sz="1200" dirty="0">
                <a:solidFill>
                  <a:schemeClr val="accent5"/>
                </a:solidFill>
              </a:rPr>
              <a:t>Добавление в граф всех пользователей</a:t>
            </a:r>
          </a:p>
          <a:p>
            <a:r>
              <a:rPr lang="ru-RU" sz="1200" dirty="0"/>
              <a:t>            </a:t>
            </a:r>
            <a:r>
              <a:rPr lang="ru-RU" sz="1200" dirty="0" smtClean="0"/>
              <a:t>  </a:t>
            </a:r>
            <a:r>
              <a:rPr lang="en-US" sz="1200" dirty="0" err="1" smtClean="0"/>
              <a:t>self.graph.add_node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in range(</a:t>
            </a:r>
            <a:r>
              <a:rPr lang="en-US" sz="1200" dirty="0" err="1"/>
              <a:t>self.countUser</a:t>
            </a:r>
            <a:r>
              <a:rPr lang="en-US" sz="1200" dirty="0"/>
              <a:t>):</a:t>
            </a:r>
          </a:p>
          <a:p>
            <a:r>
              <a:rPr lang="en-US" sz="1200" dirty="0"/>
              <a:t>            </a:t>
            </a:r>
            <a:r>
              <a:rPr lang="en-US" sz="1200" dirty="0">
                <a:solidFill>
                  <a:schemeClr val="accent5"/>
                </a:solidFill>
              </a:rPr>
              <a:t># </a:t>
            </a:r>
            <a:r>
              <a:rPr lang="ru-RU" sz="1200" dirty="0">
                <a:solidFill>
                  <a:schemeClr val="accent5"/>
                </a:solidFill>
              </a:rPr>
              <a:t>Инициализация поля, количество знакомых каждого пользователя</a:t>
            </a:r>
          </a:p>
          <a:p>
            <a:r>
              <a:rPr lang="ru-RU" sz="1200" dirty="0"/>
              <a:t>            </a:t>
            </a:r>
            <a:r>
              <a:rPr lang="ru-RU" sz="1200" dirty="0" smtClean="0"/>
              <a:t>  </a:t>
            </a:r>
            <a:r>
              <a:rPr lang="en-US" sz="1200" dirty="0" smtClean="0"/>
              <a:t>neighbors </a:t>
            </a:r>
            <a:r>
              <a:rPr lang="en-US" sz="1200" dirty="0"/>
              <a:t>= </a:t>
            </a:r>
            <a:r>
              <a:rPr lang="en-US" sz="1200" dirty="0" err="1"/>
              <a:t>len</a:t>
            </a:r>
            <a:r>
              <a:rPr lang="en-US" sz="1200" dirty="0"/>
              <a:t>(list(</a:t>
            </a:r>
            <a:r>
              <a:rPr lang="en-US" sz="1200" dirty="0" err="1"/>
              <a:t>self.graph.neighbors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)))</a:t>
            </a:r>
          </a:p>
          <a:p>
            <a:r>
              <a:rPr lang="en-US" sz="1200" dirty="0"/>
              <a:t>     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en-US" sz="1200" dirty="0"/>
              <a:t> neighbors &lt; 4:</a:t>
            </a:r>
          </a:p>
          <a:p>
            <a:r>
              <a:rPr lang="en-US" sz="1200" dirty="0"/>
              <a:t>                </a:t>
            </a:r>
            <a:r>
              <a:rPr lang="en-US" sz="1200" dirty="0">
                <a:solidFill>
                  <a:schemeClr val="accent5"/>
                </a:solidFill>
              </a:rPr>
              <a:t># </a:t>
            </a:r>
            <a:r>
              <a:rPr lang="ru-RU" sz="1200" dirty="0">
                <a:solidFill>
                  <a:schemeClr val="accent5"/>
                </a:solidFill>
              </a:rPr>
              <a:t>Инициализация поля допустимого количества связей</a:t>
            </a:r>
          </a:p>
          <a:p>
            <a:r>
              <a:rPr lang="ru-RU" sz="1200" dirty="0"/>
              <a:t>                </a:t>
            </a:r>
            <a:r>
              <a:rPr lang="en-US" sz="1200" dirty="0"/>
              <a:t>edges = </a:t>
            </a:r>
            <a:r>
              <a:rPr lang="en-US" sz="1200" dirty="0" err="1"/>
              <a:t>random.randint</a:t>
            </a:r>
            <a:r>
              <a:rPr lang="en-US" sz="1200" dirty="0"/>
              <a:t>(1, 4 - neighbors)</a:t>
            </a:r>
          </a:p>
          <a:p>
            <a:r>
              <a:rPr lang="en-US" sz="1200" dirty="0"/>
              <a:t>         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while</a:t>
            </a:r>
            <a:r>
              <a:rPr lang="en-US" sz="1200" dirty="0"/>
              <a:t> edges &gt; 0:</a:t>
            </a:r>
          </a:p>
          <a:p>
            <a:r>
              <a:rPr lang="en-US" sz="1200" dirty="0"/>
              <a:t>                    </a:t>
            </a:r>
            <a:r>
              <a:rPr lang="en-US" sz="1200" dirty="0">
                <a:solidFill>
                  <a:schemeClr val="accent5"/>
                </a:solidFill>
              </a:rPr>
              <a:t># </a:t>
            </a:r>
            <a:r>
              <a:rPr lang="ru-RU" sz="1200" dirty="0">
                <a:solidFill>
                  <a:schemeClr val="accent5"/>
                </a:solidFill>
              </a:rPr>
              <a:t>Инициализация поля знакомого </a:t>
            </a:r>
            <a:r>
              <a:rPr lang="ru-RU" sz="1200" dirty="0" err="1">
                <a:solidFill>
                  <a:schemeClr val="accent5"/>
                </a:solidFill>
              </a:rPr>
              <a:t>пользоватедя</a:t>
            </a:r>
            <a:endParaRPr lang="ru-RU" sz="1200" dirty="0">
              <a:solidFill>
                <a:schemeClr val="accent5"/>
              </a:solidFill>
            </a:endParaRPr>
          </a:p>
          <a:p>
            <a:r>
              <a:rPr lang="ru-RU" sz="1200" dirty="0"/>
              <a:t>                   </a:t>
            </a:r>
            <a:r>
              <a:rPr lang="ru-RU" sz="1200" dirty="0" smtClean="0"/>
              <a:t>    </a:t>
            </a:r>
            <a:r>
              <a:rPr lang="en-US" sz="1200" dirty="0" smtClean="0"/>
              <a:t>neighbor </a:t>
            </a:r>
            <a:r>
              <a:rPr lang="en-US" sz="1200" dirty="0"/>
              <a:t>= </a:t>
            </a:r>
            <a:r>
              <a:rPr lang="en-US" sz="1200" dirty="0" err="1"/>
              <a:t>random.randint</a:t>
            </a:r>
            <a:r>
              <a:rPr lang="en-US" sz="1200" dirty="0"/>
              <a:t>(0, self.countUser-1)</a:t>
            </a:r>
          </a:p>
          <a:p>
            <a:r>
              <a:rPr lang="en-US" sz="1200" dirty="0"/>
              <a:t>                    </a:t>
            </a:r>
            <a:r>
              <a:rPr lang="en-US" sz="1200" dirty="0">
                <a:solidFill>
                  <a:schemeClr val="accent5"/>
                </a:solidFill>
              </a:rPr>
              <a:t># </a:t>
            </a:r>
            <a:r>
              <a:rPr lang="ru-RU" sz="1200" dirty="0">
                <a:solidFill>
                  <a:schemeClr val="accent5"/>
                </a:solidFill>
              </a:rPr>
              <a:t>Если знакомый - это сам пользователь, или количество соседей &gt; 3</a:t>
            </a:r>
          </a:p>
          <a:p>
            <a:r>
              <a:rPr lang="ru-RU" sz="1200" dirty="0"/>
              <a:t>             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en-US" sz="1200" dirty="0"/>
              <a:t> neighbor == </a:t>
            </a:r>
            <a:r>
              <a:rPr lang="en-US" sz="1200" dirty="0" err="1"/>
              <a:t>i</a:t>
            </a:r>
            <a:r>
              <a:rPr lang="en-US" sz="1200" dirty="0"/>
              <a:t> or </a:t>
            </a:r>
            <a:r>
              <a:rPr lang="en-US" sz="1200" dirty="0" err="1"/>
              <a:t>len</a:t>
            </a:r>
            <a:r>
              <a:rPr lang="en-US" sz="1200" dirty="0"/>
              <a:t>(list(</a:t>
            </a:r>
            <a:r>
              <a:rPr lang="en-US" sz="1200" dirty="0" err="1"/>
              <a:t>self.graph.neighbors</a:t>
            </a:r>
            <a:r>
              <a:rPr lang="en-US" sz="1200" dirty="0"/>
              <a:t>(neighbor))) &gt; 3:</a:t>
            </a:r>
          </a:p>
          <a:p>
            <a:r>
              <a:rPr lang="en-US" sz="1200" dirty="0"/>
              <a:t>                        continue</a:t>
            </a:r>
          </a:p>
          <a:p>
            <a:r>
              <a:rPr lang="en-US" sz="1200" dirty="0"/>
              <a:t>             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else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                        # </a:t>
            </a:r>
            <a:r>
              <a:rPr lang="ru-RU" sz="1200" dirty="0">
                <a:solidFill>
                  <a:schemeClr val="accent5"/>
                </a:solidFill>
              </a:rPr>
              <a:t>Добавить связь между пользователем и знакомым</a:t>
            </a:r>
          </a:p>
          <a:p>
            <a:r>
              <a:rPr lang="ru-RU" sz="1200" dirty="0"/>
              <a:t>                        </a:t>
            </a:r>
            <a:r>
              <a:rPr lang="ru-RU" sz="1200" dirty="0" smtClean="0"/>
              <a:t>   </a:t>
            </a:r>
            <a:r>
              <a:rPr lang="en-US" sz="1200" dirty="0" err="1" smtClean="0"/>
              <a:t>self.graph.add_edge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, neighbor)</a:t>
            </a:r>
          </a:p>
          <a:p>
            <a:r>
              <a:rPr lang="en-US" sz="1200" dirty="0"/>
              <a:t>                        </a:t>
            </a:r>
            <a:r>
              <a:rPr lang="en-US" sz="1200" dirty="0">
                <a:solidFill>
                  <a:schemeClr val="accent5"/>
                </a:solidFill>
              </a:rPr>
              <a:t># </a:t>
            </a:r>
            <a:r>
              <a:rPr lang="ru-RU" sz="1200" dirty="0">
                <a:solidFill>
                  <a:schemeClr val="accent5"/>
                </a:solidFill>
              </a:rPr>
              <a:t>Уменьшить количество допустимых связей на 1</a:t>
            </a:r>
          </a:p>
          <a:p>
            <a:r>
              <a:rPr lang="ru-RU" sz="1200" dirty="0"/>
              <a:t>                        </a:t>
            </a:r>
            <a:r>
              <a:rPr lang="ru-RU" sz="1200" dirty="0" smtClean="0"/>
              <a:t>   </a:t>
            </a:r>
            <a:r>
              <a:rPr lang="en-US" sz="1200" dirty="0" smtClean="0"/>
              <a:t>edges </a:t>
            </a:r>
            <a:r>
              <a:rPr lang="en-US" sz="1200" dirty="0"/>
              <a:t>-= 1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16766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поиска общих друзей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093976"/>
            <a:ext cx="4953265" cy="3780050"/>
          </a:xfrm>
        </p:spPr>
        <p:txBody>
          <a:bodyPr/>
          <a:lstStyle/>
          <a:p>
            <a:r>
              <a:rPr lang="ru-RU" dirty="0" smtClean="0"/>
              <a:t>Так как мы используем упрошенную реализацию социального графа, где узлы – это цифровые индексы участников сети, а рёбра – это отношение типа «знаком», можно предложить следующий алгоритм поиска общих друзей.</a:t>
            </a:r>
          </a:p>
          <a:p>
            <a:r>
              <a:rPr lang="ru-RU" dirty="0" smtClean="0"/>
              <a:t>На вход алгоритма передается сгенерированный социальный граф, индекс пользователя, от которого начинаем поиск и количество искомых общих друзей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14" y="1588129"/>
            <a:ext cx="4163006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5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поиска общих друзей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007704"/>
            <a:ext cx="1007827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en-US" sz="1600" dirty="0"/>
              <a:t> find(</a:t>
            </a:r>
            <a:r>
              <a:rPr lang="en-US" sz="1600" dirty="0" err="1"/>
              <a:t>network:SocialNetwork</a:t>
            </a:r>
            <a:r>
              <a:rPr lang="en-US" sz="1600" dirty="0"/>
              <a:t>, </a:t>
            </a:r>
            <a:r>
              <a:rPr lang="en-US" sz="1600" dirty="0" err="1"/>
              <a:t>user:int</a:t>
            </a:r>
            <a:r>
              <a:rPr lang="en-US" sz="1600" dirty="0"/>
              <a:t>, </a:t>
            </a:r>
            <a:r>
              <a:rPr lang="en-US" sz="1600" dirty="0" err="1"/>
              <a:t>count:int</a:t>
            </a:r>
            <a:r>
              <a:rPr lang="en-US" sz="1600" dirty="0"/>
              <a:t>)-&gt;list: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userFriends</a:t>
            </a:r>
            <a:r>
              <a:rPr lang="en-US" sz="1600" dirty="0"/>
              <a:t> = list(</a:t>
            </a:r>
            <a:r>
              <a:rPr lang="en-US" sz="1600" dirty="0" err="1"/>
              <a:t>network.getNeighbors</a:t>
            </a:r>
            <a:r>
              <a:rPr lang="en-US" sz="1600" dirty="0"/>
              <a:t>(user))</a:t>
            </a:r>
          </a:p>
          <a:p>
            <a:r>
              <a:rPr lang="en-US" sz="1600" dirty="0"/>
              <a:t>    strangers = []</a:t>
            </a:r>
          </a:p>
          <a:p>
            <a:r>
              <a:rPr lang="en-US" sz="1600" dirty="0"/>
              <a:t>    size = </a:t>
            </a:r>
            <a:r>
              <a:rPr lang="en-US" sz="1600" dirty="0" err="1"/>
              <a:t>len</a:t>
            </a:r>
            <a:r>
              <a:rPr lang="en-US" sz="1600" dirty="0"/>
              <a:t>(list(</a:t>
            </a:r>
            <a:r>
              <a:rPr lang="en-US" sz="1600" dirty="0" err="1"/>
              <a:t>network.getNodes</a:t>
            </a:r>
            <a:r>
              <a:rPr lang="en-US" sz="1600" dirty="0"/>
              <a:t>()))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for </a:t>
            </a:r>
            <a:r>
              <a:rPr lang="en-US" sz="1600" dirty="0"/>
              <a:t>man in range(size):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en-US" sz="1600" dirty="0"/>
              <a:t> man != user and man not in </a:t>
            </a:r>
            <a:r>
              <a:rPr lang="en-US" sz="1600" dirty="0" err="1"/>
              <a:t>userFriends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    # </a:t>
            </a:r>
            <a:r>
              <a:rPr lang="ru-RU" sz="1600" dirty="0"/>
              <a:t>Инициализация поля общих</a:t>
            </a:r>
          </a:p>
          <a:p>
            <a:r>
              <a:rPr lang="ru-RU" sz="1600" dirty="0"/>
              <a:t>            </a:t>
            </a:r>
            <a:r>
              <a:rPr lang="ru-RU" sz="1600" dirty="0" smtClean="0"/>
              <a:t>  </a:t>
            </a:r>
            <a:r>
              <a:rPr lang="en-US" sz="1600" dirty="0" smtClean="0"/>
              <a:t>quantity </a:t>
            </a:r>
            <a:r>
              <a:rPr lang="en-US" sz="1600" dirty="0"/>
              <a:t>= 0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manFriend</a:t>
            </a:r>
            <a:r>
              <a:rPr lang="en-US" sz="1600" dirty="0"/>
              <a:t> = list(</a:t>
            </a:r>
            <a:r>
              <a:rPr lang="en-US" sz="1600" dirty="0" err="1"/>
              <a:t>network.getNeighbors</a:t>
            </a:r>
            <a:r>
              <a:rPr lang="en-US" sz="1600" dirty="0"/>
              <a:t>(man))</a:t>
            </a:r>
          </a:p>
          <a:p>
            <a:r>
              <a:rPr lang="en-US" sz="1600" dirty="0"/>
              <a:t>            # </a:t>
            </a:r>
            <a:r>
              <a:rPr lang="ru-RU" sz="1600" dirty="0"/>
              <a:t>Обход списка друзей пользователя</a:t>
            </a:r>
          </a:p>
          <a:p>
            <a:r>
              <a:rPr lang="ru-RU" sz="1600" dirty="0"/>
              <a:t>            </a:t>
            </a:r>
            <a:r>
              <a:rPr lang="ru-RU" sz="1600" dirty="0" smtClean="0"/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lang="en-US" sz="1600" dirty="0" smtClean="0"/>
              <a:t> </a:t>
            </a:r>
            <a:r>
              <a:rPr lang="en-US" sz="1600" dirty="0"/>
              <a:t>f in </a:t>
            </a:r>
            <a:r>
              <a:rPr lang="en-US" sz="1600" dirty="0" err="1"/>
              <a:t>userFriends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        # </a:t>
            </a:r>
            <a:r>
              <a:rPr lang="ru-RU" sz="1600" dirty="0"/>
              <a:t>Если </a:t>
            </a:r>
            <a:r>
              <a:rPr lang="en-US" sz="1600" dirty="0"/>
              <a:t>f </a:t>
            </a:r>
            <a:r>
              <a:rPr lang="ru-RU" sz="1600" dirty="0"/>
              <a:t>также среди знакомых </a:t>
            </a:r>
            <a:r>
              <a:rPr lang="en-US" sz="1600" dirty="0"/>
              <a:t>man</a:t>
            </a:r>
          </a:p>
          <a:p>
            <a:r>
              <a:rPr lang="en-US" sz="1600" dirty="0"/>
              <a:t>    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en-US" sz="1600" dirty="0"/>
              <a:t> f in </a:t>
            </a:r>
            <a:r>
              <a:rPr lang="en-US" sz="1600" dirty="0" err="1"/>
              <a:t>manFriend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            # </a:t>
            </a:r>
            <a:r>
              <a:rPr lang="ru-RU" sz="1600" dirty="0"/>
              <a:t>Количество общих знакомых увеличить на 1</a:t>
            </a:r>
          </a:p>
          <a:p>
            <a:r>
              <a:rPr lang="ru-RU" sz="1600" dirty="0"/>
              <a:t>                    </a:t>
            </a:r>
            <a:r>
              <a:rPr lang="ru-RU" sz="1600" dirty="0" smtClean="0"/>
              <a:t>   </a:t>
            </a:r>
            <a:r>
              <a:rPr lang="en-US" sz="1600" dirty="0" smtClean="0"/>
              <a:t>quantity </a:t>
            </a:r>
            <a:r>
              <a:rPr lang="en-US" sz="1600" dirty="0"/>
              <a:t>+= 1</a:t>
            </a:r>
          </a:p>
          <a:p>
            <a:r>
              <a:rPr lang="en-US" sz="1600" dirty="0"/>
              <a:t>            # </a:t>
            </a:r>
            <a:r>
              <a:rPr lang="ru-RU" sz="1600" dirty="0"/>
              <a:t>Если количество общих знакомых равно заданному</a:t>
            </a:r>
          </a:p>
          <a:p>
            <a:r>
              <a:rPr lang="ru-RU" sz="1600" dirty="0"/>
              <a:t>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en-US" sz="1600" dirty="0"/>
              <a:t> quantity == count: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strangers.append</a:t>
            </a:r>
            <a:r>
              <a:rPr lang="en-US" sz="1600" dirty="0"/>
              <a:t>(man)</a:t>
            </a:r>
          </a:p>
          <a:p>
            <a:r>
              <a:rPr lang="en-US" sz="1600" dirty="0"/>
              <a:t>    </a:t>
            </a:r>
            <a:r>
              <a:rPr lang="ru-RU" sz="1600" dirty="0" smtClean="0"/>
              <a:t> 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return</a:t>
            </a:r>
            <a:r>
              <a:rPr lang="en-US" sz="1600" dirty="0" smtClean="0"/>
              <a:t> </a:t>
            </a:r>
            <a:r>
              <a:rPr lang="en-US" sz="1600" dirty="0"/>
              <a:t>strangers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1042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4635213" cy="371286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Для визуализации графа используется </a:t>
            </a:r>
            <a:r>
              <a:rPr lang="en-US" dirty="0" err="1" smtClean="0"/>
              <a:t>NetworkX</a:t>
            </a:r>
            <a:r>
              <a:rPr lang="en-US" dirty="0" smtClean="0"/>
              <a:t> – </a:t>
            </a:r>
            <a:r>
              <a:rPr lang="ru-RU" dirty="0" smtClean="0"/>
              <a:t>библиотека, предназначенная для создания, манипуляции и изучения сложных сетевых структур</a:t>
            </a:r>
          </a:p>
          <a:p>
            <a:r>
              <a:rPr lang="en-US" dirty="0" err="1" smtClean="0"/>
              <a:t>NetworkX</a:t>
            </a:r>
            <a:r>
              <a:rPr lang="ru-RU" dirty="0" smtClean="0"/>
              <a:t> поддерживает с простыми, ориентированными и взвешенными графами и </a:t>
            </a:r>
            <a:r>
              <a:rPr lang="ru-RU" dirty="0" err="1" smtClean="0"/>
              <a:t>мультиграфами</a:t>
            </a:r>
            <a:endParaRPr lang="ru-RU" dirty="0" smtClean="0"/>
          </a:p>
          <a:p>
            <a:r>
              <a:rPr lang="ru-RU" dirty="0" smtClean="0"/>
              <a:t>Встроенные методы для различных операций с графами и получения их характеристик</a:t>
            </a:r>
          </a:p>
          <a:p>
            <a:r>
              <a:rPr lang="en-US" dirty="0"/>
              <a:t>2</a:t>
            </a:r>
            <a:r>
              <a:rPr lang="en-US" dirty="0" smtClean="0"/>
              <a:t>D </a:t>
            </a:r>
            <a:r>
              <a:rPr lang="ru-RU" dirty="0" smtClean="0"/>
              <a:t>и </a:t>
            </a:r>
            <a:r>
              <a:rPr lang="en-US" dirty="0" smtClean="0"/>
              <a:t>3D</a:t>
            </a:r>
            <a:r>
              <a:rPr lang="ru-RU" dirty="0" smtClean="0"/>
              <a:t> визуализация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 descr="ÐÐ°ÑÑÐ¸Ð½ÐºÐ¸ Ð¿Ð¾ Ð·Ð°Ð¿ÑÐ¾ÑÑ network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113" y="2392984"/>
            <a:ext cx="2925279" cy="300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59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графа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6713" y="1749287"/>
            <a:ext cx="9203635" cy="462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# Метод установки нужных цветов</a:t>
            </a:r>
          </a:p>
          <a:p>
            <a:r>
              <a:rPr lang="ru-RU" dirty="0">
                <a:solidFill>
                  <a:schemeClr val="tx2"/>
                </a:solidFill>
              </a:rPr>
              <a:t># </a:t>
            </a:r>
            <a:r>
              <a:rPr lang="en-US" dirty="0" err="1">
                <a:solidFill>
                  <a:schemeClr val="tx2"/>
                </a:solidFill>
              </a:rPr>
              <a:t>lst</a:t>
            </a:r>
            <a:r>
              <a:rPr lang="en-US" dirty="0">
                <a:solidFill>
                  <a:schemeClr val="tx2"/>
                </a:solidFill>
              </a:rPr>
              <a:t> - </a:t>
            </a:r>
            <a:r>
              <a:rPr lang="ru-RU" dirty="0">
                <a:solidFill>
                  <a:schemeClr val="tx2"/>
                </a:solidFill>
              </a:rPr>
              <a:t>список незнакомцев с общими знакомыми, </a:t>
            </a:r>
            <a:r>
              <a:rPr lang="en-US" dirty="0">
                <a:solidFill>
                  <a:schemeClr val="tx2"/>
                </a:solidFill>
              </a:rPr>
              <a:t>count - </a:t>
            </a:r>
            <a:r>
              <a:rPr lang="ru-RU" dirty="0">
                <a:solidFill>
                  <a:schemeClr val="tx2"/>
                </a:solidFill>
              </a:rPr>
              <a:t>число </a:t>
            </a:r>
            <a:r>
              <a:rPr lang="ru-RU" dirty="0" err="1">
                <a:solidFill>
                  <a:schemeClr val="tx2"/>
                </a:solidFill>
              </a:rPr>
              <a:t>пользоватейлей</a:t>
            </a:r>
            <a:r>
              <a:rPr lang="ru-RU" dirty="0">
                <a:solidFill>
                  <a:schemeClr val="tx2"/>
                </a:solidFill>
              </a:rPr>
              <a:t> сети, </a:t>
            </a:r>
          </a:p>
          <a:p>
            <a:r>
              <a:rPr lang="ru-RU" dirty="0">
                <a:solidFill>
                  <a:schemeClr val="tx2"/>
                </a:solidFill>
              </a:rPr>
              <a:t># </a:t>
            </a:r>
            <a:r>
              <a:rPr lang="en-US" dirty="0">
                <a:solidFill>
                  <a:schemeClr val="tx2"/>
                </a:solidFill>
              </a:rPr>
              <a:t>user - </a:t>
            </a:r>
            <a:r>
              <a:rPr lang="ru-RU" dirty="0">
                <a:solidFill>
                  <a:schemeClr val="tx2"/>
                </a:solidFill>
              </a:rPr>
              <a:t>исходный пользователь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listOfColor</a:t>
            </a:r>
            <a:r>
              <a:rPr lang="en-US" dirty="0"/>
              <a:t>(</a:t>
            </a:r>
            <a:r>
              <a:rPr lang="en-US" dirty="0" err="1"/>
              <a:t>lst:list</a:t>
            </a:r>
            <a:r>
              <a:rPr lang="en-US" dirty="0"/>
              <a:t>, </a:t>
            </a:r>
            <a:r>
              <a:rPr lang="en-US" dirty="0" err="1"/>
              <a:t>count:int</a:t>
            </a:r>
            <a:r>
              <a:rPr lang="en-US" dirty="0"/>
              <a:t>, </a:t>
            </a:r>
            <a:r>
              <a:rPr lang="en-US" dirty="0" err="1"/>
              <a:t>user:int</a:t>
            </a:r>
            <a:r>
              <a:rPr lang="en-US" dirty="0"/>
              <a:t>)-&gt;list:</a:t>
            </a:r>
          </a:p>
          <a:p>
            <a:r>
              <a:rPr lang="en-US" dirty="0"/>
              <a:t>    </a:t>
            </a:r>
            <a:r>
              <a:rPr lang="en-US" dirty="0" err="1"/>
              <a:t>lstColors</a:t>
            </a:r>
            <a:r>
              <a:rPr lang="en-US" dirty="0"/>
              <a:t> = []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while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&lt; count:</a:t>
            </a:r>
          </a:p>
          <a:p>
            <a:r>
              <a:rPr lang="en-US" dirty="0"/>
              <a:t>        </a:t>
            </a:r>
            <a:r>
              <a:rPr lang="en-US" dirty="0" err="1"/>
              <a:t>lstColors.append</a:t>
            </a:r>
            <a:r>
              <a:rPr lang="en-US" dirty="0"/>
              <a:t>('purple')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# </a:t>
            </a:r>
            <a:r>
              <a:rPr lang="ru-RU" dirty="0">
                <a:solidFill>
                  <a:schemeClr val="accent5"/>
                </a:solidFill>
              </a:rPr>
              <a:t>Обход списка незнакомых</a:t>
            </a:r>
          </a:p>
          <a:p>
            <a:r>
              <a:rPr lang="ru-RU" dirty="0"/>
              <a:t>    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lst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5"/>
                </a:solidFill>
              </a:rPr>
              <a:t># </a:t>
            </a:r>
            <a:r>
              <a:rPr lang="ru-RU" dirty="0">
                <a:solidFill>
                  <a:schemeClr val="accent5"/>
                </a:solidFill>
              </a:rPr>
              <a:t>Цвет незнакомца с общими знакомыми - красный</a:t>
            </a:r>
          </a:p>
          <a:p>
            <a:r>
              <a:rPr lang="ru-RU" dirty="0"/>
              <a:t>        </a:t>
            </a:r>
            <a:r>
              <a:rPr lang="ru-RU" dirty="0" smtClean="0"/>
              <a:t> </a:t>
            </a:r>
            <a:r>
              <a:rPr lang="en-US" dirty="0" err="1" smtClean="0"/>
              <a:t>lstColors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]='r'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# </a:t>
            </a:r>
            <a:r>
              <a:rPr lang="ru-RU" dirty="0">
                <a:solidFill>
                  <a:schemeClr val="accent5"/>
                </a:solidFill>
              </a:rPr>
              <a:t>Цвет исходного пользователя - зеленый</a:t>
            </a:r>
          </a:p>
          <a:p>
            <a:r>
              <a:rPr lang="ru-RU" dirty="0"/>
              <a:t>    </a:t>
            </a:r>
            <a:r>
              <a:rPr lang="ru-RU" dirty="0" smtClean="0"/>
              <a:t> </a:t>
            </a:r>
            <a:r>
              <a:rPr lang="en-US" dirty="0" err="1" smtClean="0"/>
              <a:t>lstColors</a:t>
            </a:r>
            <a:r>
              <a:rPr lang="en-US" dirty="0" smtClean="0"/>
              <a:t>[user</a:t>
            </a:r>
            <a:r>
              <a:rPr lang="en-US" dirty="0"/>
              <a:t>] = 'green'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lstColors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1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</a:t>
            </a:r>
            <a:r>
              <a:rPr lang="ru-RU" dirty="0" err="1" smtClean="0"/>
              <a:t>гарфа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6835" y="1828800"/>
            <a:ext cx="96111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5"/>
                </a:solidFill>
              </a:rPr>
              <a:t># Функция рисовки графа, </a:t>
            </a:r>
            <a:r>
              <a:rPr lang="en-US" sz="1200" dirty="0">
                <a:solidFill>
                  <a:schemeClr val="accent5"/>
                </a:solidFill>
              </a:rPr>
              <a:t>network - </a:t>
            </a:r>
            <a:r>
              <a:rPr lang="ru-RU" sz="1200" dirty="0">
                <a:solidFill>
                  <a:schemeClr val="accent5"/>
                </a:solidFill>
              </a:rPr>
              <a:t>социальная сеть,</a:t>
            </a:r>
          </a:p>
          <a:p>
            <a:r>
              <a:rPr lang="ru-RU" sz="1200" dirty="0">
                <a:solidFill>
                  <a:schemeClr val="accent5"/>
                </a:solidFill>
              </a:rPr>
              <a:t># </a:t>
            </a:r>
            <a:r>
              <a:rPr lang="en-US" sz="1200" dirty="0">
                <a:solidFill>
                  <a:schemeClr val="accent5"/>
                </a:solidFill>
              </a:rPr>
              <a:t>ls - </a:t>
            </a:r>
            <a:r>
              <a:rPr lang="ru-RU" sz="1200" dirty="0">
                <a:solidFill>
                  <a:schemeClr val="accent5"/>
                </a:solidFill>
              </a:rPr>
              <a:t>список цветов</a:t>
            </a:r>
          </a:p>
          <a:p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en-US" sz="1200" dirty="0"/>
              <a:t> main(</a:t>
            </a:r>
            <a:r>
              <a:rPr lang="en-US" sz="1200" dirty="0" err="1"/>
              <a:t>network:SocialNetwork</a:t>
            </a:r>
            <a:r>
              <a:rPr lang="en-US" sz="1200" dirty="0"/>
              <a:t>, ls):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nx.draw</a:t>
            </a:r>
            <a:r>
              <a:rPr lang="en-US" sz="1200" dirty="0"/>
              <a:t>(</a:t>
            </a:r>
            <a:r>
              <a:rPr lang="en-US" sz="1200" dirty="0" err="1"/>
              <a:t>network.getGraph</a:t>
            </a:r>
            <a:r>
              <a:rPr lang="en-US" sz="1200" dirty="0"/>
              <a:t>(), </a:t>
            </a:r>
            <a:r>
              <a:rPr lang="en-US" sz="1200" dirty="0" err="1"/>
              <a:t>node_size</a:t>
            </a:r>
            <a:r>
              <a:rPr lang="en-US" sz="1200" dirty="0"/>
              <a:t>=300, </a:t>
            </a:r>
            <a:r>
              <a:rPr lang="en-US" sz="1200" dirty="0" err="1"/>
              <a:t>node_color</a:t>
            </a:r>
            <a:r>
              <a:rPr lang="en-US" sz="1200" dirty="0"/>
              <a:t>=ls, </a:t>
            </a:r>
            <a:r>
              <a:rPr lang="en-US" sz="1200" dirty="0" err="1"/>
              <a:t>edge_color</a:t>
            </a:r>
            <a:r>
              <a:rPr lang="en-US" sz="1200" dirty="0"/>
              <a:t>='blue', </a:t>
            </a:r>
            <a:r>
              <a:rPr lang="en-US" sz="1200" dirty="0" err="1"/>
              <a:t>font_color</a:t>
            </a:r>
            <a:r>
              <a:rPr lang="en-US" sz="1200" dirty="0"/>
              <a:t>='yellow', </a:t>
            </a:r>
            <a:r>
              <a:rPr lang="en-US" sz="1200" dirty="0" err="1"/>
              <a:t>font_weight</a:t>
            </a:r>
            <a:r>
              <a:rPr lang="en-US" sz="1200" dirty="0"/>
              <a:t>='normal', </a:t>
            </a:r>
            <a:r>
              <a:rPr lang="en-US" sz="1200" dirty="0" err="1"/>
              <a:t>font_size</a:t>
            </a:r>
            <a:r>
              <a:rPr lang="en-US" sz="1200" dirty="0"/>
              <a:t>=7, </a:t>
            </a:r>
            <a:r>
              <a:rPr lang="ru-RU" sz="1200" dirty="0" smtClean="0"/>
              <a:t>	</a:t>
            </a:r>
            <a:r>
              <a:rPr lang="en-US" sz="1200" dirty="0" err="1" smtClean="0"/>
              <a:t>with_labels</a:t>
            </a:r>
            <a:r>
              <a:rPr lang="en-US" sz="1200" dirty="0" smtClean="0"/>
              <a:t>=True)</a:t>
            </a:r>
            <a:endParaRPr lang="en-US" sz="1200" dirty="0"/>
          </a:p>
          <a:p>
            <a:r>
              <a:rPr lang="en-US" sz="1200" dirty="0"/>
              <a:t>net = </a:t>
            </a:r>
            <a:r>
              <a:rPr lang="en-US" sz="1200" dirty="0" err="1"/>
              <a:t>SocialNetwork</a:t>
            </a:r>
            <a:r>
              <a:rPr lang="en-US" sz="1200" dirty="0"/>
              <a:t>(</a:t>
            </a:r>
            <a:r>
              <a:rPr lang="en-US" sz="1200" dirty="0" err="1"/>
              <a:t>countUser</a:t>
            </a:r>
            <a:r>
              <a:rPr lang="en-US" sz="1200" dirty="0"/>
              <a:t>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# </a:t>
            </a:r>
            <a:r>
              <a:rPr lang="ru-RU" sz="1200" dirty="0">
                <a:solidFill>
                  <a:schemeClr val="accent5"/>
                </a:solidFill>
              </a:rPr>
              <a:t>Инициализация поля количества пользователей социальной сети</a:t>
            </a:r>
          </a:p>
          <a:p>
            <a:r>
              <a:rPr lang="en-US" sz="1200" dirty="0"/>
              <a:t>size = </a:t>
            </a:r>
            <a:r>
              <a:rPr lang="en-US" sz="1200" dirty="0" err="1"/>
              <a:t>len</a:t>
            </a:r>
            <a:r>
              <a:rPr lang="en-US" sz="1200" dirty="0"/>
              <a:t>(list(</a:t>
            </a:r>
            <a:r>
              <a:rPr lang="en-US" sz="1200" dirty="0" err="1"/>
              <a:t>net.getNodes</a:t>
            </a:r>
            <a:r>
              <a:rPr lang="en-US" sz="1200" dirty="0" smtClean="0"/>
              <a:t>()))</a:t>
            </a:r>
            <a:endParaRPr lang="en-US" sz="1200" dirty="0"/>
          </a:p>
          <a:p>
            <a:r>
              <a:rPr lang="en-US" sz="1200" dirty="0">
                <a:solidFill>
                  <a:schemeClr val="accent5"/>
                </a:solidFill>
              </a:rPr>
              <a:t># </a:t>
            </a:r>
            <a:r>
              <a:rPr lang="ru-RU" sz="1200" dirty="0">
                <a:solidFill>
                  <a:schemeClr val="accent5"/>
                </a:solidFill>
              </a:rPr>
              <a:t>Вызов метода для показа графа</a:t>
            </a:r>
          </a:p>
          <a:p>
            <a:r>
              <a:rPr lang="en-US" sz="1200" dirty="0" err="1"/>
              <a:t>pl.show</a:t>
            </a:r>
            <a:r>
              <a:rPr lang="en-US" sz="1200" dirty="0" smtClean="0"/>
              <a:t>()</a:t>
            </a:r>
            <a:endParaRPr lang="en-US" sz="1200" dirty="0"/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in range(size):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try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        # </a:t>
            </a:r>
            <a:r>
              <a:rPr lang="ru-RU" sz="1200" dirty="0">
                <a:solidFill>
                  <a:schemeClr val="accent5"/>
                </a:solidFill>
              </a:rPr>
              <a:t>Вызов метода для очистки рисунка</a:t>
            </a:r>
          </a:p>
          <a:p>
            <a:r>
              <a:rPr lang="ru-RU" sz="1200" dirty="0"/>
              <a:t>        </a:t>
            </a:r>
            <a:r>
              <a:rPr lang="ru-RU" sz="1200" dirty="0" smtClean="0"/>
              <a:t> </a:t>
            </a:r>
            <a:r>
              <a:rPr lang="en-US" sz="1200" dirty="0" err="1" smtClean="0"/>
              <a:t>pl.clf</a:t>
            </a:r>
            <a:r>
              <a:rPr lang="en-US" sz="1200" dirty="0"/>
              <a:t>()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        # </a:t>
            </a:r>
            <a:r>
              <a:rPr lang="ru-RU" sz="1200" dirty="0">
                <a:solidFill>
                  <a:schemeClr val="accent5"/>
                </a:solidFill>
              </a:rPr>
              <a:t>Инициализация поля списка цветов</a:t>
            </a:r>
          </a:p>
          <a:p>
            <a:r>
              <a:rPr lang="ru-RU" sz="1200" dirty="0"/>
              <a:t>       </a:t>
            </a:r>
            <a:r>
              <a:rPr lang="ru-RU" sz="1200" dirty="0" smtClean="0"/>
              <a:t>   </a:t>
            </a:r>
            <a:r>
              <a:rPr lang="en-US" sz="1200" dirty="0"/>
              <a:t>ls = </a:t>
            </a:r>
            <a:r>
              <a:rPr lang="en-US" sz="1200" dirty="0" err="1"/>
              <a:t>listOfColor</a:t>
            </a:r>
            <a:r>
              <a:rPr lang="en-US" sz="1200" dirty="0"/>
              <a:t>(find(net, </a:t>
            </a:r>
            <a:r>
              <a:rPr lang="en-US" sz="1200" dirty="0" err="1"/>
              <a:t>i</a:t>
            </a:r>
            <a:r>
              <a:rPr lang="en-US" sz="1200" dirty="0"/>
              <a:t>, 1), </a:t>
            </a:r>
            <a:r>
              <a:rPr lang="en-US" sz="1200" dirty="0" err="1"/>
              <a:t>countUser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/>
              <a:t>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        # </a:t>
            </a:r>
            <a:r>
              <a:rPr lang="ru-RU" sz="1200" dirty="0">
                <a:solidFill>
                  <a:schemeClr val="accent5"/>
                </a:solidFill>
              </a:rPr>
              <a:t>Вызов метода для </a:t>
            </a:r>
            <a:r>
              <a:rPr lang="ru-RU" sz="1200" dirty="0" err="1" smtClean="0">
                <a:solidFill>
                  <a:schemeClr val="accent5"/>
                </a:solidFill>
              </a:rPr>
              <a:t>отрисовки</a:t>
            </a:r>
            <a:r>
              <a:rPr lang="ru-RU" sz="1200" dirty="0" smtClean="0">
                <a:solidFill>
                  <a:schemeClr val="accent5"/>
                </a:solidFill>
              </a:rPr>
              <a:t> </a:t>
            </a:r>
            <a:r>
              <a:rPr lang="ru-RU" sz="1200" dirty="0">
                <a:solidFill>
                  <a:schemeClr val="accent5"/>
                </a:solidFill>
              </a:rPr>
              <a:t>социальной сети</a:t>
            </a:r>
          </a:p>
          <a:p>
            <a:r>
              <a:rPr lang="ru-RU" sz="1200" dirty="0"/>
              <a:t>        </a:t>
            </a:r>
            <a:r>
              <a:rPr lang="ru-RU" sz="1200" dirty="0" smtClean="0"/>
              <a:t>  </a:t>
            </a:r>
            <a:r>
              <a:rPr lang="en-US" sz="1200" dirty="0" smtClean="0"/>
              <a:t>main(net</a:t>
            </a:r>
            <a:r>
              <a:rPr lang="en-US" sz="1200" dirty="0"/>
              <a:t>, ls)</a:t>
            </a:r>
          </a:p>
          <a:p>
            <a:r>
              <a:rPr lang="en-US" sz="1200" dirty="0"/>
              <a:t>        </a:t>
            </a:r>
            <a:r>
              <a:rPr lang="ru-RU" sz="1200" dirty="0" smtClean="0"/>
              <a:t> </a:t>
            </a:r>
            <a:r>
              <a:rPr lang="en-US" sz="1200" dirty="0" err="1" smtClean="0"/>
              <a:t>pl.show</a:t>
            </a:r>
            <a:r>
              <a:rPr lang="en-US" sz="1200" dirty="0"/>
              <a:t>()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        # </a:t>
            </a:r>
            <a:r>
              <a:rPr lang="ru-RU" sz="1200" dirty="0">
                <a:solidFill>
                  <a:schemeClr val="accent5"/>
                </a:solidFill>
              </a:rPr>
              <a:t>Вызов метода для паузы между переходами к следующему пользователю</a:t>
            </a:r>
          </a:p>
          <a:p>
            <a:r>
              <a:rPr lang="ru-RU" sz="1200" dirty="0"/>
              <a:t>        </a:t>
            </a:r>
            <a:r>
              <a:rPr lang="ru-RU" sz="1200" dirty="0" smtClean="0"/>
              <a:t>  </a:t>
            </a:r>
            <a:r>
              <a:rPr lang="en-US" sz="1200" dirty="0" err="1" smtClean="0"/>
              <a:t>pl.pause</a:t>
            </a:r>
            <a:r>
              <a:rPr lang="en-US" sz="1200" dirty="0" smtClean="0"/>
              <a:t>(0.1)</a:t>
            </a:r>
            <a:endParaRPr lang="en-US" sz="1200" dirty="0"/>
          </a:p>
          <a:p>
            <a:r>
              <a:rPr lang="en-US" sz="1200" dirty="0" smtClean="0">
                <a:solidFill>
                  <a:schemeClr val="accent5"/>
                </a:solidFill>
              </a:rPr>
              <a:t>    # </a:t>
            </a:r>
            <a:r>
              <a:rPr lang="ru-RU" sz="1200" dirty="0" smtClean="0">
                <a:solidFill>
                  <a:schemeClr val="accent5"/>
                </a:solidFill>
              </a:rPr>
              <a:t>Обработка возможных исключений</a:t>
            </a:r>
          </a:p>
          <a:p>
            <a:r>
              <a:rPr lang="ru-RU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except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        </a:t>
            </a:r>
            <a:r>
              <a:rPr lang="en-US" sz="1200" dirty="0"/>
              <a:t>print("</a:t>
            </a:r>
            <a:r>
              <a:rPr lang="ru-RU" sz="1200" dirty="0"/>
              <a:t>Программа завершена до завершения алгоритма поиска")</a:t>
            </a:r>
          </a:p>
          <a:p>
            <a:r>
              <a:rPr lang="ru-RU" sz="1200" dirty="0"/>
              <a:t>        </a:t>
            </a:r>
            <a:r>
              <a:rPr lang="ru-RU" sz="1200" dirty="0" smtClean="0"/>
              <a:t> </a:t>
            </a:r>
            <a:r>
              <a:rPr lang="en-US" sz="1200" dirty="0" smtClean="0"/>
              <a:t>exit(0</a:t>
            </a:r>
            <a:r>
              <a:rPr lang="en-US" sz="1200" dirty="0"/>
              <a:t>)</a:t>
            </a:r>
          </a:p>
          <a:p>
            <a:r>
              <a:rPr lang="en-US" sz="1200" dirty="0"/>
              <a:t>print("</a:t>
            </a:r>
            <a:r>
              <a:rPr lang="ru-RU" sz="1200" dirty="0"/>
              <a:t>Программа успешна завершена")</a:t>
            </a:r>
          </a:p>
        </p:txBody>
      </p:sp>
    </p:spTree>
    <p:extLst>
      <p:ext uri="{BB962C8B-B14F-4D97-AF65-F5344CB8AC3E}">
        <p14:creationId xmlns:p14="http://schemas.microsoft.com/office/powerpoint/2010/main" val="166069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графа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5424" y="1998108"/>
            <a:ext cx="5393293" cy="40513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35" y="1998108"/>
            <a:ext cx="5569089" cy="41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2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2879963"/>
            <a:ext cx="10058400" cy="1609344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44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 графов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74" y="2093976"/>
            <a:ext cx="6923995" cy="4478175"/>
          </a:xfrm>
        </p:spPr>
        <p:txBody>
          <a:bodyPr>
            <a:normAutofit/>
          </a:bodyPr>
          <a:lstStyle/>
          <a:p>
            <a:r>
              <a:rPr lang="ru-RU" sz="2400" b="1" dirty="0"/>
              <a:t>Теория графов</a:t>
            </a:r>
            <a:r>
              <a:rPr lang="ru-RU" sz="2400" dirty="0"/>
              <a:t> — раздел дискретной математики, изучающий свойства графов. В общем смысле граф представляется как множество вершин (узлов), соединённых рёбрами</a:t>
            </a:r>
            <a:r>
              <a:rPr lang="ru-RU" sz="2400" dirty="0" smtClean="0"/>
              <a:t>.</a:t>
            </a:r>
          </a:p>
          <a:p>
            <a:endParaRPr lang="ru-RU" dirty="0"/>
          </a:p>
        </p:txBody>
      </p:sp>
      <p:pic>
        <p:nvPicPr>
          <p:cNvPr id="2050" name="Picture 2" descr="https://cdn-images-1.medium.com/max/1600/1*VTRH4T0gRtJUNY6K5jWL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70" y="2093976"/>
            <a:ext cx="3933825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34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Неориентированный граф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8024456" cy="3861949"/>
          </a:xfrm>
        </p:spPr>
        <p:txBody>
          <a:bodyPr>
            <a:normAutofit/>
          </a:bodyPr>
          <a:lstStyle/>
          <a:p>
            <a:r>
              <a:rPr lang="ru-RU" b="1" dirty="0" smtClean="0"/>
              <a:t>Неориентированный граф </a:t>
            </a:r>
            <a:r>
              <a:rPr lang="en-US" dirty="0" smtClean="0"/>
              <a:t>G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это упорядоченная пара </a:t>
            </a:r>
            <a:r>
              <a:rPr lang="en-US" dirty="0" smtClean="0"/>
              <a:t>G = (V, E)</a:t>
            </a:r>
            <a:r>
              <a:rPr lang="ru-RU" dirty="0" smtClean="0"/>
              <a:t>, где </a:t>
            </a:r>
            <a:r>
              <a:rPr lang="en-US" dirty="0" smtClean="0"/>
              <a:t>V – </a:t>
            </a:r>
            <a:r>
              <a:rPr lang="ru-RU" dirty="0" smtClean="0"/>
              <a:t>это непустое множество </a:t>
            </a:r>
            <a:r>
              <a:rPr lang="ru-RU" b="1" dirty="0" smtClean="0"/>
              <a:t>вершин</a:t>
            </a:r>
            <a:r>
              <a:rPr lang="ru-RU" dirty="0" smtClean="0"/>
              <a:t> или </a:t>
            </a:r>
            <a:r>
              <a:rPr lang="ru-RU" b="1" dirty="0" smtClean="0"/>
              <a:t>узлов</a:t>
            </a:r>
            <a:r>
              <a:rPr lang="ru-RU" dirty="0" smtClean="0"/>
              <a:t>, а </a:t>
            </a:r>
            <a:r>
              <a:rPr lang="en-US" dirty="0" smtClean="0"/>
              <a:t>E – </a:t>
            </a:r>
            <a:r>
              <a:rPr lang="ru-RU" dirty="0" smtClean="0"/>
              <a:t>множество </a:t>
            </a:r>
            <a:r>
              <a:rPr lang="ru-RU" b="1" dirty="0" smtClean="0"/>
              <a:t>рёбер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Вершины и ребра также называются </a:t>
            </a:r>
            <a:r>
              <a:rPr lang="ru-RU" b="1" dirty="0" smtClean="0"/>
              <a:t>элементами</a:t>
            </a:r>
            <a:r>
              <a:rPr lang="ru-RU" dirty="0" smtClean="0"/>
              <a:t> графа, число вершин – </a:t>
            </a:r>
            <a:r>
              <a:rPr lang="ru-RU" b="1" dirty="0" smtClean="0"/>
              <a:t>порядком</a:t>
            </a:r>
            <a:r>
              <a:rPr lang="ru-RU" dirty="0" smtClean="0"/>
              <a:t>, а число рёбер – </a:t>
            </a:r>
            <a:r>
              <a:rPr lang="ru-RU" b="1" dirty="0" smtClean="0"/>
              <a:t>размером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sz="1600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3087" name="Picture 15" descr="ÐÐ°ÑÑÐ¸Ð½ÐºÐ¸ Ð¿Ð¾ Ð·Ð°Ð¿ÑÐ¾ÑÑ Ð½ÐµÐ¾ÑÐ¸ÐµÐ½ÑÐ¸ÑÐ¾Ð²Ð°Ð½Ð½ÑÐ¹ Ð³ÑÐ°Ñ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453" y="2093976"/>
            <a:ext cx="26479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Undirected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623" y="4310890"/>
            <a:ext cx="119062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8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Ориентированный граф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5957117" cy="4040853"/>
          </a:xfrm>
        </p:spPr>
        <p:txBody>
          <a:bodyPr/>
          <a:lstStyle/>
          <a:p>
            <a:r>
              <a:rPr lang="ru-RU" b="1" dirty="0"/>
              <a:t>Ориентированный граф </a:t>
            </a:r>
            <a:r>
              <a:rPr lang="ru-RU" dirty="0"/>
              <a:t>(сокращённо </a:t>
            </a:r>
            <a:r>
              <a:rPr lang="ru-RU" b="1" dirty="0"/>
              <a:t>орграф</a:t>
            </a:r>
            <a:r>
              <a:rPr lang="ru-RU" dirty="0"/>
              <a:t>) G — это упорядоченная пара G:=(V,A), где V — непустое множество </a:t>
            </a:r>
            <a:r>
              <a:rPr lang="ru-RU" b="1" dirty="0"/>
              <a:t>вершин</a:t>
            </a:r>
            <a:r>
              <a:rPr lang="ru-RU" dirty="0"/>
              <a:t> или </a:t>
            </a:r>
            <a:r>
              <a:rPr lang="ru-RU" b="1" dirty="0"/>
              <a:t>узлов</a:t>
            </a:r>
            <a:r>
              <a:rPr lang="ru-RU" dirty="0"/>
              <a:t>, и A — множество (упорядоченных) пар различных вершин, называемых ориентированными </a:t>
            </a:r>
            <a:r>
              <a:rPr lang="ru-RU" b="1" dirty="0"/>
              <a:t>рёбрами</a:t>
            </a:r>
            <a:r>
              <a:rPr lang="ru-RU" dirty="0"/>
              <a:t> (дугами).</a:t>
            </a:r>
          </a:p>
          <a:p>
            <a:r>
              <a:rPr lang="ru-RU" b="1" dirty="0"/>
              <a:t>Дуга</a:t>
            </a:r>
            <a:r>
              <a:rPr lang="ru-RU" dirty="0"/>
              <a:t> — это упорядоченная пара вершин </a:t>
            </a:r>
            <a:r>
              <a:rPr lang="ru-RU" i="1" dirty="0"/>
              <a:t>(</a:t>
            </a:r>
            <a:r>
              <a:rPr lang="ru-RU" i="1" dirty="0" err="1"/>
              <a:t>v,w</a:t>
            </a:r>
            <a:r>
              <a:rPr lang="ru-RU" i="1" dirty="0"/>
              <a:t>), </a:t>
            </a:r>
            <a:r>
              <a:rPr lang="ru-RU" dirty="0"/>
              <a:t>где вершину </a:t>
            </a:r>
            <a:r>
              <a:rPr lang="ru-RU" i="1" dirty="0"/>
              <a:t>v</a:t>
            </a:r>
            <a:r>
              <a:rPr lang="ru-RU" dirty="0"/>
              <a:t> называют началом, а </a:t>
            </a:r>
            <a:r>
              <a:rPr lang="ru-RU" i="1" dirty="0"/>
              <a:t>w</a:t>
            </a:r>
            <a:r>
              <a:rPr lang="ru-RU" dirty="0"/>
              <a:t> — концом дуги. Можно сказать, что дуга </a:t>
            </a:r>
            <a:r>
              <a:rPr lang="ru-RU" i="1" dirty="0"/>
              <a:t>v -&gt; w </a:t>
            </a:r>
            <a:r>
              <a:rPr lang="ru-RU" dirty="0"/>
              <a:t>ведёт от вершины </a:t>
            </a:r>
            <a:r>
              <a:rPr lang="ru-RU" i="1" dirty="0"/>
              <a:t>v</a:t>
            </a:r>
            <a:r>
              <a:rPr lang="ru-RU" dirty="0"/>
              <a:t> к вершине </a:t>
            </a:r>
            <a:r>
              <a:rPr lang="ru-RU" i="1" dirty="0" smtClean="0"/>
              <a:t>w</a:t>
            </a:r>
            <a:endParaRPr lang="ru-RU" i="1" dirty="0"/>
          </a:p>
        </p:txBody>
      </p:sp>
      <p:pic>
        <p:nvPicPr>
          <p:cNvPr id="4098" name="Picture 2" descr="Directed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27" y="4400343"/>
            <a:ext cx="119062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Ð°ÑÑÐ¸Ð½ÐºÐ¸ Ð¿Ð¾ Ð·Ð°Ð¿ÑÐ¾ÑÑ Ð³ÑÐ°Ñ Ñ Ð´ÑÐ³Ð¾Ð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966" y="2208258"/>
            <a:ext cx="19050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95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199" y="2093976"/>
            <a:ext cx="6828183" cy="4257128"/>
          </a:xfrm>
        </p:spPr>
        <p:txBody>
          <a:bodyPr>
            <a:normAutofit/>
          </a:bodyPr>
          <a:lstStyle/>
          <a:p>
            <a:r>
              <a:rPr lang="ru-RU" dirty="0"/>
              <a:t>При изображении графов на рисунках чаще всего используется следующая система обозначений: вершины графа изображаются точками или, при конкретизации смысла вершины, прямоугольниками, овалами и др. где внутри фигуры </a:t>
            </a:r>
            <a:r>
              <a:rPr lang="ru-RU" dirty="0" smtClean="0"/>
              <a:t>раскрывается смысл вершины (графы блок-схем алгоритмов).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между вершинами существует ребро, то соответствующие точки (фигуры) соединяются отрезком или дугой. В случае ориентированного графа дуги заменяют стрелками, или явно указывают направленность ребра.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80" y="2093976"/>
            <a:ext cx="4414019" cy="407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2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Социальный граф – что это такое?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7" y="2236303"/>
            <a:ext cx="4506005" cy="4174435"/>
          </a:xfrm>
        </p:spPr>
        <p:txBody>
          <a:bodyPr/>
          <a:lstStyle/>
          <a:p>
            <a:r>
              <a:rPr lang="ru-RU" dirty="0"/>
              <a:t>Социальный граф (англ. </a:t>
            </a:r>
            <a:r>
              <a:rPr lang="ru-RU" dirty="0" err="1"/>
              <a:t>Social</a:t>
            </a:r>
            <a:r>
              <a:rPr lang="ru-RU" dirty="0"/>
              <a:t> </a:t>
            </a:r>
            <a:r>
              <a:rPr lang="ru-RU" dirty="0" err="1"/>
              <a:t>graph</a:t>
            </a:r>
            <a:r>
              <a:rPr lang="ru-RU" dirty="0"/>
              <a:t>) — это граф, узлы которого представлены социальными объектами, такими как пользовательские профили с различными атрибутами (например: имя, день рождения, родной город и т. д.), сообщества, медиа-контент и т. д., а ребра — социальными связями между ними.</a:t>
            </a:r>
          </a:p>
        </p:txBody>
      </p:sp>
      <p:pic>
        <p:nvPicPr>
          <p:cNvPr id="1026" name="Picture 2" descr="https://cdn-images-1.medium.com/max/1600/1*UowCXbstiauH-kYaSD9yA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7" y="2236304"/>
            <a:ext cx="5312467" cy="410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6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это нужно?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3265" y="2717758"/>
            <a:ext cx="4684909" cy="2589740"/>
          </a:xfrm>
        </p:spPr>
        <p:txBody>
          <a:bodyPr>
            <a:normAutofit/>
          </a:bodyPr>
          <a:lstStyle/>
          <a:p>
            <a:r>
              <a:rPr lang="ru-RU" dirty="0" smtClean="0"/>
              <a:t>С </a:t>
            </a:r>
            <a:r>
              <a:rPr lang="ru-RU" dirty="0"/>
              <a:t>помощью социальных графов решают такие задачи, как: социальный поиск; генерация рекомендаций по выбору «друзей», медиа-контента, новостей; выявление «реальных» связей или сбор открытой информации для моделирования графа.</a:t>
            </a:r>
          </a:p>
          <a:p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</p:txBody>
      </p:sp>
      <p:pic>
        <p:nvPicPr>
          <p:cNvPr id="3074" name="Picture 2" descr="ÐÐ°ÑÑÐ¸Ð½ÐºÐ¸ Ð¿Ð¾ Ð·Ð°Ð¿ÑÐ¾ÑÑ ÑÐ¾ÑÐ¸Ð°Ð»ÑÐ½ÑÐ¹ Ð³ÑÐ°Ñ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093976"/>
            <a:ext cx="5128592" cy="42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5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Цель: сгенерировать случайный социальный граф, описывающий </a:t>
            </a:r>
            <a:r>
              <a:rPr lang="en-US" dirty="0" smtClean="0"/>
              <a:t>n (&gt; 100)</a:t>
            </a:r>
            <a:r>
              <a:rPr lang="ru-RU" dirty="0" smtClean="0"/>
              <a:t> людей, находящихся в отношении «знают друг друга». При этом непосредственных знакомых может быть от 1 до 4. Для каждого участника найти всех незнакомцев, имеющих 1-4 общих друзей с данным участником. Визуализировать граф.</a:t>
            </a:r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Сгенерировать случайным образом социальный граф</a:t>
            </a:r>
          </a:p>
          <a:p>
            <a:r>
              <a:rPr lang="ru-RU" dirty="0" smtClean="0"/>
              <a:t>Разработать алгоритм поиска общих друзей с незнакомцами</a:t>
            </a:r>
          </a:p>
          <a:p>
            <a:r>
              <a:rPr lang="ru-RU" dirty="0" smtClean="0"/>
              <a:t>Выбрать инструменты визуализации</a:t>
            </a:r>
          </a:p>
          <a:p>
            <a:r>
              <a:rPr lang="ru-RU" dirty="0" smtClean="0"/>
              <a:t>Визуализировать граф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4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генерации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673" y="2110674"/>
            <a:ext cx="4714726" cy="3702922"/>
          </a:xfrm>
        </p:spPr>
        <p:txBody>
          <a:bodyPr/>
          <a:lstStyle/>
          <a:p>
            <a:r>
              <a:rPr lang="ru-RU" dirty="0" smtClean="0"/>
              <a:t>В нашей реализации мы используем граф из библиотеки </a:t>
            </a:r>
            <a:r>
              <a:rPr lang="en-US" dirty="0" err="1" smtClean="0"/>
              <a:t>networkx</a:t>
            </a:r>
            <a:r>
              <a:rPr lang="ru-RU" dirty="0" smtClean="0"/>
              <a:t>, так что создать граф можно командой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 = </a:t>
            </a:r>
            <a:r>
              <a:rPr lang="en-US" dirty="0" err="1" smtClean="0"/>
              <a:t>nx.Graph</a:t>
            </a:r>
            <a:r>
              <a:rPr lang="en-US" dirty="0" smtClean="0"/>
              <a:t>()</a:t>
            </a:r>
            <a:r>
              <a:rPr lang="ru-RU" dirty="0" smtClean="0"/>
              <a:t>, предварительно импортировав библиотеку</a:t>
            </a:r>
          </a:p>
          <a:p>
            <a:r>
              <a:rPr lang="ru-RU" dirty="0" smtClean="0"/>
              <a:t>Алгоритм генерации графа реализован как конструктор класса </a:t>
            </a:r>
            <a:r>
              <a:rPr lang="en-US" dirty="0" err="1" smtClean="0"/>
              <a:t>SocialNetwork</a:t>
            </a:r>
            <a:r>
              <a:rPr lang="ru-RU" dirty="0" smtClean="0"/>
              <a:t>. Принимает на вход количество человек в социальной сети. При желании можно изменить максимальное количество связей у одного человека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099048" y="2110674"/>
            <a:ext cx="512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&gt;&gt;&gt; </a:t>
            </a:r>
            <a:r>
              <a:rPr lang="en-US" dirty="0" smtClean="0">
                <a:solidFill>
                  <a:schemeClr val="tx2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networkx</a:t>
            </a:r>
            <a:r>
              <a:rPr lang="en-US" dirty="0" smtClean="0"/>
              <a:t> as </a:t>
            </a:r>
            <a:r>
              <a:rPr lang="en-US" dirty="0" err="1" smtClean="0"/>
              <a:t>nx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&gt;&gt;&gt;</a:t>
            </a:r>
            <a:r>
              <a:rPr lang="en-US" dirty="0" smtClean="0"/>
              <a:t> G = </a:t>
            </a:r>
            <a:r>
              <a:rPr lang="en-US" dirty="0" err="1" smtClean="0"/>
              <a:t>nx.Gpaph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9" y="3352450"/>
            <a:ext cx="1848108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5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358</TotalTime>
  <Words>905</Words>
  <Application>Microsoft Office PowerPoint</Application>
  <PresentationFormat>Широкоэкранный</PresentationFormat>
  <Paragraphs>133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Rockwell</vt:lpstr>
      <vt:lpstr>Rockwell Condensed</vt:lpstr>
      <vt:lpstr>Wingdings</vt:lpstr>
      <vt:lpstr>Дерево</vt:lpstr>
      <vt:lpstr>Социальный граф</vt:lpstr>
      <vt:lpstr>Теория графов</vt:lpstr>
      <vt:lpstr>Неориентированный граф</vt:lpstr>
      <vt:lpstr>Ориентированный граф</vt:lpstr>
      <vt:lpstr>Изображение графов на плоскости</vt:lpstr>
      <vt:lpstr>Социальный граф – что это такое?</vt:lpstr>
      <vt:lpstr>Зачем это нужно?</vt:lpstr>
      <vt:lpstr>Цели и задачи</vt:lpstr>
      <vt:lpstr>Алгоритм генерации графа</vt:lpstr>
      <vt:lpstr>Алгоритм генерации графа</vt:lpstr>
      <vt:lpstr>Алгоритм генерации графа</vt:lpstr>
      <vt:lpstr>Алгоритм поиска общих друзей </vt:lpstr>
      <vt:lpstr>Алгоритм поиска общих друзей</vt:lpstr>
      <vt:lpstr>Визуализация графа</vt:lpstr>
      <vt:lpstr>Визуализация графа</vt:lpstr>
      <vt:lpstr>Визуализация гарфа</vt:lpstr>
      <vt:lpstr>Визуализация графа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Социальный граф</dc:title>
  <dc:creator>павел моисеев</dc:creator>
  <cp:lastModifiedBy>павел моисеев</cp:lastModifiedBy>
  <cp:revision>23</cp:revision>
  <dcterms:created xsi:type="dcterms:W3CDTF">2019-03-23T16:41:37Z</dcterms:created>
  <dcterms:modified xsi:type="dcterms:W3CDTF">2019-03-24T08:54:42Z</dcterms:modified>
</cp:coreProperties>
</file>