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80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6" r:id="rId12"/>
    <p:sldId id="273" r:id="rId13"/>
    <p:sldId id="283" r:id="rId14"/>
    <p:sldId id="271" r:id="rId15"/>
    <p:sldId id="278" r:id="rId16"/>
    <p:sldId id="267" r:id="rId17"/>
    <p:sldId id="268" r:id="rId18"/>
    <p:sldId id="277" r:id="rId19"/>
    <p:sldId id="282" r:id="rId20"/>
    <p:sldId id="281" r:id="rId21"/>
  </p:sldIdLst>
  <p:sldSz cx="9144000" cy="6858000" type="screen4x3"/>
  <p:notesSz cx="6648450" cy="98504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56ED"/>
    <a:srgbClr val="558DBE"/>
    <a:srgbClr val="71B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81257" autoAdjust="0"/>
  </p:normalViewPr>
  <p:slideViewPr>
    <p:cSldViewPr>
      <p:cViewPr>
        <p:scale>
          <a:sx n="100" d="100"/>
          <a:sy n="100" d="100"/>
        </p:scale>
        <p:origin x="-193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3103"/>
        <p:guide pos="209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0995" cy="492522"/>
          </a:xfrm>
          <a:prstGeom prst="rect">
            <a:avLst/>
          </a:prstGeom>
        </p:spPr>
        <p:txBody>
          <a:bodyPr vert="horz" lIns="89776" tIns="44888" rIns="89776" bIns="44888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5916" y="0"/>
            <a:ext cx="2880995" cy="492522"/>
          </a:xfrm>
          <a:prstGeom prst="rect">
            <a:avLst/>
          </a:prstGeom>
        </p:spPr>
        <p:txBody>
          <a:bodyPr vert="horz" lIns="89776" tIns="44888" rIns="89776" bIns="44888" rtlCol="0"/>
          <a:lstStyle>
            <a:lvl1pPr algn="r">
              <a:defRPr sz="1200"/>
            </a:lvl1pPr>
          </a:lstStyle>
          <a:p>
            <a:fld id="{D5005661-96A6-4171-B4EA-66FCD74FE607}" type="datetimeFigureOut">
              <a:rPr lang="nl-NL" smtClean="0"/>
              <a:t>21-3-2012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2013" y="738188"/>
            <a:ext cx="4924425" cy="3694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76" tIns="44888" rIns="89776" bIns="44888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845" y="4678958"/>
            <a:ext cx="5318760" cy="4432697"/>
          </a:xfrm>
          <a:prstGeom prst="rect">
            <a:avLst/>
          </a:prstGeom>
        </p:spPr>
        <p:txBody>
          <a:bodyPr vert="horz" lIns="89776" tIns="44888" rIns="89776" bIns="4488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56207"/>
            <a:ext cx="2880995" cy="492522"/>
          </a:xfrm>
          <a:prstGeom prst="rect">
            <a:avLst/>
          </a:prstGeom>
        </p:spPr>
        <p:txBody>
          <a:bodyPr vert="horz" lIns="89776" tIns="44888" rIns="89776" bIns="44888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5916" y="9356207"/>
            <a:ext cx="2880995" cy="492522"/>
          </a:xfrm>
          <a:prstGeom prst="rect">
            <a:avLst/>
          </a:prstGeom>
        </p:spPr>
        <p:txBody>
          <a:bodyPr vert="horz" lIns="89776" tIns="44888" rIns="89776" bIns="44888" rtlCol="0" anchor="b"/>
          <a:lstStyle>
            <a:lvl1pPr algn="r">
              <a:defRPr sz="1200"/>
            </a:lvl1pPr>
          </a:lstStyle>
          <a:p>
            <a:fld id="{D63F443B-0956-45A2-8DCA-087A33DD7C1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731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aseline="0" dirty="0" smtClean="0"/>
          </a:p>
          <a:p>
            <a:r>
              <a:rPr lang="nl-NL" baseline="0" dirty="0" smtClean="0"/>
              <a:t>Aanleiding</a:t>
            </a:r>
          </a:p>
          <a:p>
            <a:r>
              <a:rPr lang="nl-NL" baseline="0" dirty="0" smtClean="0"/>
              <a:t>- Wie heeft er ervaring met SharePoint </a:t>
            </a:r>
            <a:r>
              <a:rPr lang="nl-NL" baseline="0" dirty="0" err="1" smtClean="0"/>
              <a:t>development</a:t>
            </a:r>
            <a:r>
              <a:rPr lang="nl-NL" baseline="0" dirty="0" smtClean="0"/>
              <a:t>?</a:t>
            </a:r>
          </a:p>
          <a:p>
            <a:r>
              <a:rPr lang="nl-NL" baseline="0" dirty="0" smtClean="0"/>
              <a:t>- En wie met SP2010 </a:t>
            </a:r>
            <a:r>
              <a:rPr lang="nl-NL" baseline="0" dirty="0" err="1" smtClean="0"/>
              <a:t>dev</a:t>
            </a:r>
            <a:r>
              <a:rPr lang="nl-NL" baseline="0" dirty="0" smtClean="0"/>
              <a:t>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9222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6871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Framework</a:t>
            </a:r>
          </a:p>
          <a:p>
            <a:r>
              <a:rPr lang="nl-NL" dirty="0" smtClean="0"/>
              <a:t>- Er is in de afgelopen paar jaar een </a:t>
            </a:r>
            <a:r>
              <a:rPr lang="nl-NL" dirty="0" err="1" smtClean="0"/>
              <a:t>framework</a:t>
            </a:r>
            <a:r>
              <a:rPr lang="nl-NL" dirty="0" smtClean="0"/>
              <a:t> geschreven wat zorgt voor communicatie,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logging</a:t>
            </a:r>
            <a:r>
              <a:rPr lang="nl-NL" baseline="0" dirty="0" smtClean="0"/>
              <a:t>, </a:t>
            </a:r>
            <a:r>
              <a:rPr lang="nl-NL" baseline="0" dirty="0" err="1" smtClean="0"/>
              <a:t>exception</a:t>
            </a:r>
            <a:r>
              <a:rPr lang="nl-NL" baseline="0" dirty="0" smtClean="0"/>
              <a:t> handling etc..</a:t>
            </a:r>
            <a:endParaRPr lang="nl-NL" dirty="0" smtClean="0"/>
          </a:p>
          <a:p>
            <a:r>
              <a:rPr lang="nl-NL" dirty="0" smtClean="0"/>
              <a:t>Web Portaal</a:t>
            </a:r>
          </a:p>
          <a:p>
            <a:r>
              <a:rPr lang="nl-NL" dirty="0" smtClean="0"/>
              <a:t>-</a:t>
            </a:r>
            <a:r>
              <a:rPr lang="nl-NL" baseline="0" dirty="0" smtClean="0"/>
              <a:t> Kunnen de externe websites van de opdrachtgever zijn, of die van een andere externe partij</a:t>
            </a:r>
            <a:endParaRPr lang="nl-NL" dirty="0" smtClean="0"/>
          </a:p>
          <a:p>
            <a:r>
              <a:rPr lang="nl-NL" dirty="0" smtClean="0"/>
              <a:t>Service Bus</a:t>
            </a:r>
          </a:p>
          <a:p>
            <a:pPr marL="168330" indent="-168330">
              <a:buFontTx/>
              <a:buChar char="-"/>
            </a:pPr>
            <a:r>
              <a:rPr lang="nl-NL" dirty="0" smtClean="0"/>
              <a:t>Routeert berichten naar juiste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Legacy</a:t>
            </a:r>
            <a:r>
              <a:rPr lang="nl-NL" baseline="0" dirty="0" smtClean="0"/>
              <a:t> of .NET componenten</a:t>
            </a:r>
          </a:p>
          <a:p>
            <a:r>
              <a:rPr lang="nl-NL" baseline="0" dirty="0" smtClean="0"/>
              <a:t>Componenten</a:t>
            </a:r>
          </a:p>
          <a:p>
            <a:r>
              <a:rPr lang="nl-NL" baseline="0" dirty="0" smtClean="0"/>
              <a:t>- Ieder component is verantwoordelijk voor eigen stuk business logica</a:t>
            </a:r>
            <a:endParaRPr lang="nl-NL" dirty="0" smtClean="0"/>
          </a:p>
          <a:p>
            <a:r>
              <a:rPr lang="nl-NL" dirty="0" smtClean="0"/>
              <a:t>SharePoint 2010</a:t>
            </a:r>
          </a:p>
          <a:p>
            <a:pPr marL="168330" indent="-168330">
              <a:buFontTx/>
              <a:buChar char="-"/>
            </a:pPr>
            <a:r>
              <a:rPr lang="nl-NL" dirty="0" smtClean="0"/>
              <a:t>Web Service</a:t>
            </a:r>
          </a:p>
          <a:p>
            <a:pPr marL="168330" indent="-168330">
              <a:buFontTx/>
              <a:buChar char="-"/>
            </a:pPr>
            <a:r>
              <a:rPr lang="nl-NL" dirty="0" smtClean="0"/>
              <a:t>State</a:t>
            </a:r>
            <a:r>
              <a:rPr lang="nl-NL" baseline="0" dirty="0" smtClean="0"/>
              <a:t> Machine</a:t>
            </a:r>
          </a:p>
          <a:p>
            <a:pPr marL="168330" indent="-168330">
              <a:buFontTx/>
              <a:buChar char="-"/>
            </a:pPr>
            <a:r>
              <a:rPr lang="nl-NL" baseline="0" dirty="0" err="1" smtClean="0"/>
              <a:t>Pluggable</a:t>
            </a:r>
            <a:r>
              <a:rPr lang="nl-NL" baseline="0" dirty="0" smtClean="0"/>
              <a:t> Workflow Service</a:t>
            </a:r>
          </a:p>
          <a:p>
            <a:pPr marL="168330" indent="-168330">
              <a:buFontTx/>
              <a:buChar char="-"/>
            </a:pPr>
            <a:r>
              <a:rPr lang="nl-NL" baseline="0" dirty="0" smtClean="0"/>
              <a:t>Taken!!!</a:t>
            </a:r>
          </a:p>
          <a:p>
            <a:pPr marL="617209" lvl="1" indent="-168330">
              <a:buFontTx/>
              <a:buChar char="-"/>
            </a:pPr>
            <a:r>
              <a:rPr lang="nl-NL" baseline="0" dirty="0" smtClean="0"/>
              <a:t>En deze zijn nu juist zo van belang; niet meer een volle email </a:t>
            </a:r>
            <a:r>
              <a:rPr lang="nl-NL" baseline="0" dirty="0" err="1" smtClean="0"/>
              <a:t>inbox</a:t>
            </a:r>
            <a:r>
              <a:rPr lang="nl-NL" baseline="0" dirty="0" smtClean="0"/>
              <a:t> of een stapel papier op je bureau, maar gewoon in SharePoint je werkvoorraad!</a:t>
            </a:r>
          </a:p>
          <a:p>
            <a:pPr marL="617209" lvl="1" indent="-168330">
              <a:buFontTx/>
              <a:buChar char="-"/>
            </a:pPr>
            <a:r>
              <a:rPr lang="nl-NL" baseline="0" dirty="0" smtClean="0"/>
              <a:t>Heeft vele voordelen, (bij ziekte e.d.), maar ook management toepassingen : rapportages, </a:t>
            </a:r>
            <a:r>
              <a:rPr lang="nl-NL" baseline="0" dirty="0" err="1" smtClean="0"/>
              <a:t>KPI’s</a:t>
            </a:r>
            <a:r>
              <a:rPr lang="nl-NL" baseline="0" dirty="0" smtClean="0"/>
              <a:t> e.d.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2719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715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715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715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8330" indent="-168330">
              <a:buFontTx/>
              <a:buChar char="-"/>
            </a:pPr>
            <a:r>
              <a:rPr lang="nl-NL" baseline="0" dirty="0" smtClean="0"/>
              <a:t>Uitleggen waarom een state machine, wanneer deze </a:t>
            </a:r>
            <a:r>
              <a:rPr lang="nl-NL" baseline="0" smtClean="0"/>
              <a:t>start etc..</a:t>
            </a:r>
          </a:p>
          <a:p>
            <a:pPr marL="168330" indent="-168330">
              <a:buFontTx/>
              <a:buChar char="-"/>
            </a:pPr>
            <a:r>
              <a:rPr lang="nl-NL" baseline="0" dirty="0" smtClean="0"/>
              <a:t>Toevoegen State Machine</a:t>
            </a:r>
          </a:p>
          <a:p>
            <a:pPr marL="168330" indent="-168330">
              <a:buFontTx/>
              <a:buChar char="-"/>
            </a:pPr>
            <a:r>
              <a:rPr lang="nl-NL" baseline="0" dirty="0" smtClean="0"/>
              <a:t>4 </a:t>
            </a:r>
            <a:r>
              <a:rPr lang="nl-NL" baseline="0" dirty="0" err="1" smtClean="0"/>
              <a:t>States</a:t>
            </a:r>
            <a:r>
              <a:rPr lang="nl-NL" baseline="0" dirty="0" smtClean="0"/>
              <a:t> : Ontvangen, Aangemeld, Afgemeld, Einde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6915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8330" indent="-168330">
              <a:buFontTx/>
              <a:buChar char="-"/>
            </a:pPr>
            <a:r>
              <a:rPr lang="nl-NL" baseline="0" dirty="0" smtClean="0"/>
              <a:t>Toevoegen State Machine</a:t>
            </a:r>
          </a:p>
          <a:p>
            <a:pPr marL="168330" indent="-168330">
              <a:buFontTx/>
              <a:buChar char="-"/>
            </a:pPr>
            <a:r>
              <a:rPr lang="nl-NL" baseline="0" dirty="0" smtClean="0"/>
              <a:t>4 </a:t>
            </a:r>
            <a:r>
              <a:rPr lang="nl-NL" baseline="0" dirty="0" err="1" smtClean="0"/>
              <a:t>States</a:t>
            </a:r>
            <a:r>
              <a:rPr lang="nl-NL" baseline="0" dirty="0" smtClean="0"/>
              <a:t> : Ontvangen, Aangemeld, Afgemeld, Einde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6915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8330" indent="-168330">
              <a:buFontTx/>
              <a:buChar char="-"/>
            </a:pPr>
            <a:r>
              <a:rPr lang="nl-NL" dirty="0" err="1" smtClean="0"/>
              <a:t>IAanmeldenService</a:t>
            </a:r>
            <a:r>
              <a:rPr lang="nl-NL" baseline="0" dirty="0" smtClean="0"/>
              <a:t> en </a:t>
            </a:r>
            <a:r>
              <a:rPr lang="nl-NL" dirty="0" err="1" smtClean="0"/>
              <a:t>AanmeldenService</a:t>
            </a:r>
            <a:endParaRPr lang="nl-NL" dirty="0" smtClean="0"/>
          </a:p>
          <a:p>
            <a:pPr marL="168330" indent="-168330">
              <a:buFontTx/>
              <a:buChar char="-"/>
            </a:pPr>
            <a:r>
              <a:rPr lang="nl-NL" dirty="0" smtClean="0"/>
              <a:t>Denk aan </a:t>
            </a:r>
            <a:r>
              <a:rPr lang="nl-NL" dirty="0" err="1" smtClean="0"/>
              <a:t>web.config</a:t>
            </a:r>
            <a:r>
              <a:rPr lang="nl-NL" baseline="0" dirty="0" smtClean="0"/>
              <a:t> aanpassing &gt; </a:t>
            </a:r>
            <a:r>
              <a:rPr lang="nl-NL" baseline="0" dirty="0" err="1" smtClean="0"/>
              <a:t>WorkflowService</a:t>
            </a:r>
            <a:r>
              <a:rPr lang="nl-NL" baseline="0" dirty="0" smtClean="0"/>
              <a:t>; dit registreert de workflow service in de </a:t>
            </a:r>
            <a:r>
              <a:rPr lang="nl-NL" baseline="0" dirty="0" err="1" smtClean="0"/>
              <a:t>sharepoint</a:t>
            </a:r>
            <a:r>
              <a:rPr lang="nl-NL" baseline="0" dirty="0" smtClean="0"/>
              <a:t> workflow </a:t>
            </a:r>
            <a:r>
              <a:rPr lang="nl-NL" baseline="0" dirty="0" err="1" smtClean="0"/>
              <a:t>runtime</a:t>
            </a:r>
            <a:r>
              <a:rPr lang="nl-NL" baseline="0" dirty="0" smtClean="0"/>
              <a:t> !! </a:t>
            </a:r>
            <a:r>
              <a:rPr lang="nl-NL" baseline="0" smtClean="0"/>
              <a:t>NIEUW IN SP2010!!</a:t>
            </a:r>
            <a:endParaRPr lang="nl-NL" baseline="0" dirty="0" smtClean="0"/>
          </a:p>
          <a:p>
            <a:pPr marL="168330" indent="-168330">
              <a:buFontTx/>
              <a:buChar char="-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4020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8330" indent="-168330">
              <a:buFontTx/>
              <a:buChar char="-"/>
            </a:pPr>
            <a:r>
              <a:rPr lang="nl-NL" dirty="0" err="1" smtClean="0"/>
              <a:t>IAanmeldenService</a:t>
            </a:r>
            <a:r>
              <a:rPr lang="nl-NL" baseline="0" dirty="0" smtClean="0"/>
              <a:t> en </a:t>
            </a:r>
            <a:r>
              <a:rPr lang="nl-NL" dirty="0" err="1" smtClean="0"/>
              <a:t>AanmeldenService</a:t>
            </a:r>
            <a:endParaRPr lang="nl-NL" dirty="0" smtClean="0"/>
          </a:p>
          <a:p>
            <a:pPr marL="168330" indent="-168330">
              <a:buFontTx/>
              <a:buChar char="-"/>
            </a:pPr>
            <a:r>
              <a:rPr lang="nl-NL" dirty="0" smtClean="0"/>
              <a:t>Denk aan </a:t>
            </a:r>
            <a:r>
              <a:rPr lang="nl-NL" dirty="0" err="1" smtClean="0"/>
              <a:t>web.config</a:t>
            </a:r>
            <a:r>
              <a:rPr lang="nl-NL" baseline="0" dirty="0" smtClean="0"/>
              <a:t> aanpassing &gt; </a:t>
            </a:r>
            <a:r>
              <a:rPr lang="nl-NL" baseline="0" dirty="0" err="1" smtClean="0"/>
              <a:t>WorkflowService</a:t>
            </a:r>
            <a:r>
              <a:rPr lang="nl-NL" baseline="0" dirty="0" smtClean="0"/>
              <a:t>; dit registreert de workflow service in de </a:t>
            </a:r>
            <a:r>
              <a:rPr lang="nl-NL" baseline="0" dirty="0" err="1" smtClean="0"/>
              <a:t>sharepoint</a:t>
            </a:r>
            <a:r>
              <a:rPr lang="nl-NL" baseline="0" dirty="0" smtClean="0"/>
              <a:t> workflow </a:t>
            </a:r>
            <a:r>
              <a:rPr lang="nl-NL" baseline="0" dirty="0" err="1" smtClean="0"/>
              <a:t>runtime</a:t>
            </a:r>
            <a:r>
              <a:rPr lang="nl-NL" baseline="0" dirty="0" smtClean="0"/>
              <a:t> !! </a:t>
            </a:r>
            <a:r>
              <a:rPr lang="nl-NL" baseline="0" smtClean="0"/>
              <a:t>NIEUW IN SP2010!!</a:t>
            </a:r>
            <a:endParaRPr lang="nl-NL" baseline="0" dirty="0" smtClean="0"/>
          </a:p>
          <a:p>
            <a:pPr marL="168330" indent="-168330">
              <a:buFontTx/>
              <a:buChar char="-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4020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8330" indent="-168330">
              <a:buFontTx/>
              <a:buChar char="-"/>
            </a:pPr>
            <a:r>
              <a:rPr lang="nl-NL" dirty="0" err="1" smtClean="0"/>
              <a:t>IAanmeldenService</a:t>
            </a:r>
            <a:r>
              <a:rPr lang="nl-NL" baseline="0" dirty="0" smtClean="0"/>
              <a:t> en </a:t>
            </a:r>
            <a:r>
              <a:rPr lang="nl-NL" dirty="0" err="1" smtClean="0"/>
              <a:t>AanmeldenService</a:t>
            </a:r>
            <a:endParaRPr lang="nl-NL" dirty="0" smtClean="0"/>
          </a:p>
          <a:p>
            <a:pPr marL="168330" indent="-168330">
              <a:buFontTx/>
              <a:buChar char="-"/>
            </a:pPr>
            <a:r>
              <a:rPr lang="nl-NL" dirty="0" smtClean="0"/>
              <a:t>Denk aan </a:t>
            </a:r>
            <a:r>
              <a:rPr lang="nl-NL" dirty="0" err="1" smtClean="0"/>
              <a:t>web.config</a:t>
            </a:r>
            <a:r>
              <a:rPr lang="nl-NL" baseline="0" dirty="0" smtClean="0"/>
              <a:t> aanpassing &gt; </a:t>
            </a:r>
            <a:r>
              <a:rPr lang="nl-NL" baseline="0" dirty="0" err="1" smtClean="0"/>
              <a:t>WorkflowService</a:t>
            </a:r>
            <a:r>
              <a:rPr lang="nl-NL" baseline="0" dirty="0" smtClean="0"/>
              <a:t>; dit registreert de workflow service in de </a:t>
            </a:r>
            <a:r>
              <a:rPr lang="nl-NL" baseline="0" dirty="0" err="1" smtClean="0"/>
              <a:t>sharepoint</a:t>
            </a:r>
            <a:r>
              <a:rPr lang="nl-NL" baseline="0" dirty="0" smtClean="0"/>
              <a:t> workflow </a:t>
            </a:r>
            <a:r>
              <a:rPr lang="nl-NL" baseline="0" dirty="0" err="1" smtClean="0"/>
              <a:t>runtime</a:t>
            </a:r>
            <a:r>
              <a:rPr lang="nl-NL" baseline="0" dirty="0" smtClean="0"/>
              <a:t> !! </a:t>
            </a:r>
            <a:r>
              <a:rPr lang="nl-NL" baseline="0" smtClean="0"/>
              <a:t>NIEUW IN SP2010!!</a:t>
            </a:r>
            <a:endParaRPr lang="nl-NL" baseline="0" dirty="0" smtClean="0"/>
          </a:p>
          <a:p>
            <a:pPr marL="168330" indent="-168330">
              <a:buFontTx/>
              <a:buChar char="-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4020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Voorstellen</a:t>
            </a:r>
            <a:r>
              <a:rPr lang="nl-NL" baseline="0" dirty="0" smtClean="0"/>
              <a:t>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1480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8330" indent="-168330">
              <a:buFontTx/>
              <a:buChar char="-"/>
            </a:pPr>
            <a:r>
              <a:rPr lang="nl-NL" dirty="0" err="1" smtClean="0"/>
              <a:t>IAanmeldenService</a:t>
            </a:r>
            <a:r>
              <a:rPr lang="nl-NL" baseline="0" dirty="0" smtClean="0"/>
              <a:t> en </a:t>
            </a:r>
            <a:r>
              <a:rPr lang="nl-NL" dirty="0" err="1" smtClean="0"/>
              <a:t>AanmeldenService</a:t>
            </a:r>
            <a:endParaRPr lang="nl-NL" dirty="0" smtClean="0"/>
          </a:p>
          <a:p>
            <a:pPr marL="168330" indent="-168330">
              <a:buFontTx/>
              <a:buChar char="-"/>
            </a:pPr>
            <a:r>
              <a:rPr lang="nl-NL" dirty="0" smtClean="0"/>
              <a:t>Denk aan </a:t>
            </a:r>
            <a:r>
              <a:rPr lang="nl-NL" dirty="0" err="1" smtClean="0"/>
              <a:t>web.config</a:t>
            </a:r>
            <a:r>
              <a:rPr lang="nl-NL" baseline="0" dirty="0" smtClean="0"/>
              <a:t> aanpassing &gt; </a:t>
            </a:r>
            <a:r>
              <a:rPr lang="nl-NL" baseline="0" dirty="0" err="1" smtClean="0"/>
              <a:t>WorkflowService</a:t>
            </a:r>
            <a:r>
              <a:rPr lang="nl-NL" baseline="0" dirty="0" smtClean="0"/>
              <a:t>; dit registreert de workflow service in de </a:t>
            </a:r>
            <a:r>
              <a:rPr lang="nl-NL" baseline="0" dirty="0" err="1" smtClean="0"/>
              <a:t>sharepoint</a:t>
            </a:r>
            <a:r>
              <a:rPr lang="nl-NL" baseline="0" dirty="0" smtClean="0"/>
              <a:t> workflow </a:t>
            </a:r>
            <a:r>
              <a:rPr lang="nl-NL" baseline="0" dirty="0" err="1" smtClean="0"/>
              <a:t>runtime</a:t>
            </a:r>
            <a:r>
              <a:rPr lang="nl-NL" baseline="0" dirty="0" smtClean="0"/>
              <a:t> !! </a:t>
            </a:r>
            <a:r>
              <a:rPr lang="nl-NL" baseline="0" smtClean="0"/>
              <a:t>NIEUW IN SP2010!!</a:t>
            </a:r>
            <a:endParaRPr lang="nl-NL" baseline="0" dirty="0" smtClean="0"/>
          </a:p>
          <a:p>
            <a:pPr marL="168330" indent="-168330">
              <a:buFontTx/>
              <a:buChar char="-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4020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Agenda:</a:t>
            </a:r>
          </a:p>
          <a:p>
            <a:r>
              <a:rPr lang="nl-NL" dirty="0" smtClean="0"/>
              <a:t>Doel van de avond</a:t>
            </a:r>
            <a:r>
              <a:rPr lang="nl-NL" baseline="0" dirty="0" smtClean="0"/>
              <a:t> : </a:t>
            </a:r>
            <a:r>
              <a:rPr lang="nl-NL" dirty="0" err="1" smtClean="0"/>
              <a:t>Takeaways</a:t>
            </a:r>
            <a:r>
              <a:rPr lang="nl-NL" dirty="0" smtClean="0"/>
              <a:t>:</a:t>
            </a:r>
          </a:p>
          <a:p>
            <a:pPr marL="168330" indent="-168330">
              <a:buFontTx/>
              <a:buChar char="-"/>
            </a:pPr>
            <a:r>
              <a:rPr lang="nl-NL" dirty="0" smtClean="0"/>
              <a:t>soms</a:t>
            </a:r>
            <a:r>
              <a:rPr lang="nl-NL" baseline="0" dirty="0" smtClean="0"/>
              <a:t> ligt een </a:t>
            </a:r>
            <a:r>
              <a:rPr lang="nl-NL" baseline="0" dirty="0" err="1" smtClean="0"/>
              <a:t>efficientieslag</a:t>
            </a:r>
            <a:r>
              <a:rPr lang="nl-NL" baseline="0" dirty="0" smtClean="0"/>
              <a:t> meer binnen handbereik dan jij of zelfs de klant denkt of vindt!</a:t>
            </a:r>
          </a:p>
          <a:p>
            <a:pPr marL="168330" indent="-168330">
              <a:buFontTx/>
              <a:buChar char="-"/>
            </a:pPr>
            <a:r>
              <a:rPr lang="nl-NL" dirty="0" smtClean="0"/>
              <a:t>(her)gebruik van bestaande componenten</a:t>
            </a:r>
            <a:r>
              <a:rPr lang="nl-NL" baseline="0" dirty="0" smtClean="0"/>
              <a:t>, kennis en resources maakt heel veel mogelijk</a:t>
            </a:r>
          </a:p>
          <a:p>
            <a:pPr marL="168330" indent="-168330">
              <a:buFontTx/>
              <a:buChar char="-"/>
            </a:pPr>
            <a:r>
              <a:rPr lang="nl-NL" baseline="0" dirty="0" smtClean="0"/>
              <a:t>SharePoint 2010 is een prachtig platform waar je met de out-of-the-box functionaliteit al snel veel kan bereiken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1480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- Ik</a:t>
            </a:r>
            <a:r>
              <a:rPr lang="nl-NL" baseline="0" dirty="0" smtClean="0"/>
              <a:t> zet het scherper en dikker aan dan het daadwerkelijk is, maar daarmee hoop ik de essentie van het verhaal duidelijker te laten overkomen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6318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Ik teken maar niet eens de situatie dat een persoon zich</a:t>
            </a:r>
            <a:r>
              <a:rPr lang="nl-NL" baseline="0" dirty="0" smtClean="0"/>
              <a:t> met meerdere processen bezig houdt! </a:t>
            </a:r>
            <a:r>
              <a:rPr lang="nl-NL" baseline="0" dirty="0" smtClean="0">
                <a:sym typeface="Wingdings" pitchFamily="2" charset="2"/>
              </a:rPr>
              <a:t></a:t>
            </a:r>
            <a:endParaRPr lang="nl-NL" dirty="0" smtClean="0"/>
          </a:p>
          <a:p>
            <a:r>
              <a:rPr lang="nl-NL" dirty="0" smtClean="0"/>
              <a:t>A: 1 applicatie open</a:t>
            </a:r>
          </a:p>
          <a:p>
            <a:r>
              <a:rPr lang="nl-NL" dirty="0" smtClean="0"/>
              <a:t>B: 2 applicaties open!</a:t>
            </a:r>
          </a:p>
          <a:p>
            <a:r>
              <a:rPr lang="nl-NL" dirty="0" smtClean="0"/>
              <a:t>C: 2</a:t>
            </a:r>
            <a:r>
              <a:rPr lang="nl-NL" baseline="0" dirty="0" smtClean="0"/>
              <a:t> applicaties open!</a:t>
            </a:r>
            <a:endParaRPr lang="nl-NL" dirty="0" smtClean="0"/>
          </a:p>
          <a:p>
            <a:r>
              <a:rPr lang="nl-NL" dirty="0" smtClean="0"/>
              <a:t>D: 4 applicaties</a:t>
            </a:r>
            <a:r>
              <a:rPr lang="nl-NL" baseline="0" dirty="0" smtClean="0"/>
              <a:t> open!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6961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1 Applicatie : Cockpit</a:t>
            </a:r>
          </a:p>
          <a:p>
            <a:r>
              <a:rPr lang="nl-NL" dirty="0" smtClean="0"/>
              <a:t>Dus:</a:t>
            </a:r>
            <a:r>
              <a:rPr lang="nl-NL" baseline="0" dirty="0" smtClean="0"/>
              <a:t> processen uitpluizen en gemeenschappelijkheden proberen generiek te realiseren</a:t>
            </a:r>
          </a:p>
          <a:p>
            <a:r>
              <a:rPr lang="nl-NL" baseline="0" dirty="0" smtClean="0"/>
              <a:t>Maar ook: specifieke functionaliteiten een logische, eigen plek geven!</a:t>
            </a:r>
          </a:p>
          <a:p>
            <a:r>
              <a:rPr lang="nl-NL" baseline="0" dirty="0" smtClean="0"/>
              <a:t>Werkvoorraad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0880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Toon</a:t>
            </a:r>
            <a:r>
              <a:rPr lang="nl-NL" baseline="0" dirty="0" smtClean="0"/>
              <a:t> de verschillende </a:t>
            </a:r>
            <a:r>
              <a:rPr lang="nl-NL" baseline="0" dirty="0" err="1" smtClean="0"/>
              <a:t>ingredienten</a:t>
            </a:r>
            <a:r>
              <a:rPr lang="nl-NL" baseline="0" dirty="0" smtClean="0"/>
              <a:t>; vertel daarbij wat er is en hoe het wordt ingezet.</a:t>
            </a:r>
          </a:p>
          <a:p>
            <a:r>
              <a:rPr lang="nl-NL" baseline="0" dirty="0" smtClean="0"/>
              <a:t>- Vertel dat dit dan ook de kracht is van de oplossing in deze presentatie: bestaande schakels aan elkaar knopen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4820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7717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443B-0956-45A2-8DCA-087A33DD7C12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4230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54175"/>
            <a:ext cx="8153400" cy="1317625"/>
          </a:xfrm>
        </p:spPr>
        <p:txBody>
          <a:bodyPr anchor="t"/>
          <a:lstStyle>
            <a:lvl1pPr algn="l">
              <a:defRPr>
                <a:solidFill>
                  <a:srgbClr val="558DB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200400"/>
            <a:ext cx="8153400" cy="12954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name/function/company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724400"/>
            <a:ext cx="8153400" cy="18288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aseline="0" dirty="0" smtClean="0"/>
            </a:lvl1pPr>
          </a:lstStyle>
          <a:p>
            <a:pPr marL="0" lvl="0" indent="0">
              <a:buNone/>
            </a:pPr>
            <a:r>
              <a:rPr lang="en-US" dirty="0" smtClean="0"/>
              <a:t>Click to edit Master contact-information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78526"/>
            <a:ext cx="6477000" cy="1066800"/>
          </a:xfrm>
        </p:spPr>
        <p:txBody>
          <a:bodyPr anchor="t"/>
          <a:lstStyle>
            <a:lvl1pPr algn="l">
              <a:defRPr>
                <a:solidFill>
                  <a:srgbClr val="558DBE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>
            <a:lvl1pPr>
              <a:buClr>
                <a:srgbClr val="558DBE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558DBE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558DBE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558DBE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558DBE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9800" y="182880"/>
            <a:ext cx="6477000" cy="1112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6106"/>
            <a:ext cx="1755401" cy="126169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558D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even-stars.nl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even-stars.n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indicons.com/icon/28817/man_grey?id=371556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findicons.com/icon/64633/user_female?id=37900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indicons.com/icon/28817/man_grey?id=371556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findicons.com/icon/64633/user_female?id=37900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SharePoint 2010: een praktijkcase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nl-NL" dirty="0" smtClean="0"/>
          </a:p>
          <a:p>
            <a:r>
              <a:rPr lang="nl-NL" dirty="0" smtClean="0"/>
              <a:t>Robert Jan van Holland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5877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Cases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Huidig traject:</a:t>
            </a:r>
          </a:p>
          <a:p>
            <a:r>
              <a:rPr lang="nl-NL" dirty="0" smtClean="0"/>
              <a:t>Machtigingen</a:t>
            </a:r>
            <a:endParaRPr lang="nl-NL" dirty="0" smtClean="0"/>
          </a:p>
          <a:p>
            <a:pPr lvl="1"/>
            <a:r>
              <a:rPr lang="nl-NL" dirty="0" smtClean="0"/>
              <a:t>Geautomatiseerd proces met externe partij</a:t>
            </a:r>
          </a:p>
          <a:p>
            <a:pPr lvl="1"/>
            <a:r>
              <a:rPr lang="nl-NL" dirty="0" smtClean="0"/>
              <a:t>Langlopende transactie</a:t>
            </a:r>
          </a:p>
          <a:p>
            <a:pPr lvl="1"/>
            <a:r>
              <a:rPr lang="nl-NL" dirty="0" smtClean="0"/>
              <a:t>Tussentijdse informatiestromen heen en weer</a:t>
            </a:r>
          </a:p>
        </p:txBody>
      </p:sp>
    </p:spTree>
    <p:extLst>
      <p:ext uri="{BB962C8B-B14F-4D97-AF65-F5344CB8AC3E}">
        <p14:creationId xmlns:p14="http://schemas.microsoft.com/office/powerpoint/2010/main" val="61723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Architectuurplaat</a:t>
            </a:r>
            <a:endParaRPr lang="nl-NL" dirty="0"/>
          </a:p>
        </p:txBody>
      </p:sp>
      <p:sp>
        <p:nvSpPr>
          <p:cNvPr id="4" name="Afgeronde rechthoek 3"/>
          <p:cNvSpPr/>
          <p:nvPr/>
        </p:nvSpPr>
        <p:spPr>
          <a:xfrm>
            <a:off x="2295432" y="2356008"/>
            <a:ext cx="5638800" cy="5595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WCF Services</a:t>
            </a:r>
            <a:endParaRPr lang="nl-NL" dirty="0"/>
          </a:p>
        </p:txBody>
      </p:sp>
      <p:sp>
        <p:nvSpPr>
          <p:cNvPr id="5" name="Afgeronde rechthoek 4"/>
          <p:cNvSpPr/>
          <p:nvPr/>
        </p:nvSpPr>
        <p:spPr>
          <a:xfrm>
            <a:off x="2295432" y="3094196"/>
            <a:ext cx="5638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Service Bus</a:t>
            </a:r>
          </a:p>
        </p:txBody>
      </p:sp>
      <p:sp>
        <p:nvSpPr>
          <p:cNvPr id="14" name="Afgeronde rechthoek 13"/>
          <p:cNvSpPr/>
          <p:nvPr/>
        </p:nvSpPr>
        <p:spPr>
          <a:xfrm>
            <a:off x="5276308" y="3880008"/>
            <a:ext cx="2611116" cy="102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Legacy</a:t>
            </a:r>
            <a:r>
              <a:rPr lang="nl-NL" dirty="0" smtClean="0"/>
              <a:t> Componenten</a:t>
            </a:r>
          </a:p>
        </p:txBody>
      </p:sp>
      <p:sp>
        <p:nvSpPr>
          <p:cNvPr id="15" name="Afgeronde rechthoek 14"/>
          <p:cNvSpPr/>
          <p:nvPr/>
        </p:nvSpPr>
        <p:spPr>
          <a:xfrm>
            <a:off x="2295432" y="3880008"/>
            <a:ext cx="2599876" cy="102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.NET Componenten</a:t>
            </a:r>
          </a:p>
        </p:txBody>
      </p:sp>
      <p:sp>
        <p:nvSpPr>
          <p:cNvPr id="17" name="Afgeronde rechthoek 16"/>
          <p:cNvSpPr/>
          <p:nvPr/>
        </p:nvSpPr>
        <p:spPr>
          <a:xfrm>
            <a:off x="2295432" y="5099208"/>
            <a:ext cx="5638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SharePoint 2010</a:t>
            </a:r>
          </a:p>
        </p:txBody>
      </p:sp>
      <p:sp>
        <p:nvSpPr>
          <p:cNvPr id="8" name="Afgeronde rechthoek 7"/>
          <p:cNvSpPr/>
          <p:nvPr/>
        </p:nvSpPr>
        <p:spPr>
          <a:xfrm>
            <a:off x="1465219" y="2356008"/>
            <a:ext cx="533400" cy="335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nl-NL" dirty="0" smtClean="0"/>
              <a:t>Framework</a:t>
            </a:r>
            <a:endParaRPr lang="nl-NL" dirty="0"/>
          </a:p>
        </p:txBody>
      </p:sp>
      <p:cxnSp>
        <p:nvCxnSpPr>
          <p:cNvPr id="12" name="Rechte verbindingslijn 11"/>
          <p:cNvCxnSpPr/>
          <p:nvPr/>
        </p:nvCxnSpPr>
        <p:spPr>
          <a:xfrm>
            <a:off x="169819" y="1963783"/>
            <a:ext cx="861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fgeronde rechthoek 12"/>
          <p:cNvSpPr/>
          <p:nvPr/>
        </p:nvSpPr>
        <p:spPr>
          <a:xfrm>
            <a:off x="4352832" y="1016726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Web Portaal</a:t>
            </a:r>
            <a:endParaRPr lang="nl-NL" dirty="0"/>
          </a:p>
        </p:txBody>
      </p:sp>
      <p:cxnSp>
        <p:nvCxnSpPr>
          <p:cNvPr id="20" name="Rechte verbindingslijn met pijl 19"/>
          <p:cNvCxnSpPr/>
          <p:nvPr/>
        </p:nvCxnSpPr>
        <p:spPr>
          <a:xfrm>
            <a:off x="5114832" y="1506583"/>
            <a:ext cx="0" cy="9906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/>
          <p:nvPr/>
        </p:nvCxnSpPr>
        <p:spPr>
          <a:xfrm>
            <a:off x="5114832" y="2801983"/>
            <a:ext cx="0" cy="3810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/>
          <p:cNvCxnSpPr/>
          <p:nvPr/>
        </p:nvCxnSpPr>
        <p:spPr>
          <a:xfrm flipH="1">
            <a:off x="3827419" y="3563984"/>
            <a:ext cx="647701" cy="60959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/>
          <p:nvPr/>
        </p:nvCxnSpPr>
        <p:spPr>
          <a:xfrm>
            <a:off x="5580019" y="3563984"/>
            <a:ext cx="1001847" cy="60959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/>
          <p:nvPr/>
        </p:nvCxnSpPr>
        <p:spPr>
          <a:xfrm flipH="1" flipV="1">
            <a:off x="5276308" y="3563984"/>
            <a:ext cx="804634" cy="59344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/>
          <p:cNvCxnSpPr/>
          <p:nvPr/>
        </p:nvCxnSpPr>
        <p:spPr>
          <a:xfrm flipV="1">
            <a:off x="4135425" y="3563984"/>
            <a:ext cx="759883" cy="70620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/>
          <p:nvPr/>
        </p:nvCxnSpPr>
        <p:spPr>
          <a:xfrm>
            <a:off x="3604800" y="4674326"/>
            <a:ext cx="0" cy="72968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http://datastorm-solutions.com/images/icon_gea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099" y="5394710"/>
            <a:ext cx="1044413" cy="104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veryicon.com/icon/png/System/User%20task%20report/Task%20Report%20Regula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825" y="5727639"/>
            <a:ext cx="488887" cy="48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8" descr="http://www.veryicon.com/icon/png/System/User%20task%20report/Task%20Report%20Regula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970" y="5727639"/>
            <a:ext cx="488887" cy="48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8" descr="http://www.veryicon.com/icon/png/System/User%20task%20report/Task%20Report%20Regula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367" y="5729995"/>
            <a:ext cx="488887" cy="48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kstvak 54"/>
          <p:cNvSpPr txBox="1"/>
          <p:nvPr/>
        </p:nvSpPr>
        <p:spPr>
          <a:xfrm>
            <a:off x="169819" y="1639669"/>
            <a:ext cx="896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Extern</a:t>
            </a:r>
          </a:p>
          <a:p>
            <a:r>
              <a:rPr lang="nl-NL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Intern</a:t>
            </a:r>
            <a:endParaRPr lang="nl-NL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 descr="http://www.grodno-gkb3.by/upload/medialibrary/fda/message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731" y="1388323"/>
            <a:ext cx="436269" cy="44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Afgeronde rechthoek 23"/>
          <p:cNvSpPr/>
          <p:nvPr/>
        </p:nvSpPr>
        <p:spPr>
          <a:xfrm>
            <a:off x="6126340" y="1030069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Scanstraat</a:t>
            </a:r>
            <a:endParaRPr lang="nl-NL" dirty="0"/>
          </a:p>
        </p:txBody>
      </p:sp>
      <p:cxnSp>
        <p:nvCxnSpPr>
          <p:cNvPr id="25" name="Rechte verbindingslijn met pijl 24"/>
          <p:cNvCxnSpPr/>
          <p:nvPr/>
        </p:nvCxnSpPr>
        <p:spPr>
          <a:xfrm>
            <a:off x="6858000" y="1506583"/>
            <a:ext cx="0" cy="9906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02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-0.00105 0.15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15433 L -0.01771 0.265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55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71 0.26539 L -0.15105 0.3764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55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105 0.37645 L -0.15105 0.565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105 0.24318 L -0.29323 0.32902 C -0.32518 0.34706 -0.34271 0.37413 -0.34271 0.40236 C -0.34271 0.43452 -0.32518 0.46044 -0.29323 0.47872 L -0.15105 0.56525 " pathEditMode="relative" rAng="0" ptsTypes="FffFF">
                                      <p:cBhvr>
                                        <p:cTn id="27" dur="2000" spd="-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83" y="161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105 0.24318 L 0.1573 0.3764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7" y="66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105 0.26539 L -0.24358 0.34429 C -0.26441 0.36071 -0.27605 0.38547 -0.27605 0.41139 C -0.27605 0.44077 -0.26441 0.46414 -0.24358 0.4808 L -0.15105 0.55993 " pathEditMode="relative" rAng="0" ptsTypes="FffFF">
                                      <p:cBhvr>
                                        <p:cTn id="50" dur="2000" spd="-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147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105 0.24318 L -0.15105 0.3764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105 0.37645 L -0.00105 0.0099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183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Demo’s!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20515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Demo 1</a:t>
            </a:r>
            <a:br>
              <a:rPr lang="nl-NL" dirty="0" smtClean="0"/>
            </a:br>
            <a:r>
              <a:rPr lang="nl-NL" dirty="0" smtClean="0"/>
              <a:t>WCF Service in SharePoint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97939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Demo 1</a:t>
            </a:r>
            <a:br>
              <a:rPr lang="nl-NL" dirty="0" smtClean="0"/>
            </a:br>
            <a:r>
              <a:rPr lang="nl-NL" dirty="0" smtClean="0"/>
              <a:t>WCF Service in SharePoint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.</a:t>
            </a:r>
            <a:r>
              <a:rPr lang="nl-NL" dirty="0" err="1" smtClean="0"/>
              <a:t>svc</a:t>
            </a:r>
            <a:r>
              <a:rPr lang="nl-NL" dirty="0" smtClean="0"/>
              <a:t> in </a:t>
            </a:r>
            <a:r>
              <a:rPr lang="nl-NL" dirty="0" err="1" smtClean="0"/>
              <a:t>mapped</a:t>
            </a:r>
            <a:r>
              <a:rPr lang="nl-NL" dirty="0" smtClean="0"/>
              <a:t> SharePoint ISAPI folder</a:t>
            </a:r>
          </a:p>
          <a:p>
            <a:r>
              <a:rPr lang="nl-NL" dirty="0" smtClean="0"/>
              <a:t>security mode op </a:t>
            </a:r>
            <a:r>
              <a:rPr lang="nl-NL" dirty="0" err="1" smtClean="0"/>
              <a:t>TransportCredentialOnly</a:t>
            </a:r>
            <a:r>
              <a:rPr lang="nl-NL" dirty="0"/>
              <a:t> </a:t>
            </a:r>
            <a:r>
              <a:rPr lang="nl-NL" dirty="0" smtClean="0"/>
              <a:t>en </a:t>
            </a:r>
            <a:r>
              <a:rPr lang="nl-NL" dirty="0" err="1" smtClean="0"/>
              <a:t>clientCredientialType</a:t>
            </a:r>
            <a:r>
              <a:rPr lang="nl-NL" dirty="0" smtClean="0"/>
              <a:t> op Windows</a:t>
            </a:r>
          </a:p>
          <a:p>
            <a:r>
              <a:rPr lang="nl-NL" dirty="0" err="1" smtClean="0"/>
              <a:t>AspNetCompatibilityRequirements</a:t>
            </a:r>
            <a:r>
              <a:rPr lang="nl-NL" dirty="0" smtClean="0"/>
              <a:t> attribuut </a:t>
            </a:r>
            <a:r>
              <a:rPr lang="nl-NL" dirty="0" err="1" smtClean="0"/>
              <a:t>AspNetCompatibilityRequirementsMode</a:t>
            </a:r>
            <a:r>
              <a:rPr lang="nl-NL" dirty="0" smtClean="0"/>
              <a:t> op </a:t>
            </a:r>
            <a:r>
              <a:rPr lang="nl-NL" dirty="0" err="1" smtClean="0"/>
              <a:t>Required</a:t>
            </a:r>
            <a:r>
              <a:rPr lang="nl-NL" dirty="0" smtClean="0"/>
              <a:t> op service implementatie</a:t>
            </a:r>
          </a:p>
          <a:p>
            <a:r>
              <a:rPr lang="nl-NL" dirty="0" smtClean="0"/>
              <a:t>Op de </a:t>
            </a:r>
            <a:r>
              <a:rPr lang="nl-NL" dirty="0" err="1" smtClean="0"/>
              <a:t>client</a:t>
            </a:r>
            <a:r>
              <a:rPr lang="nl-NL" dirty="0" smtClean="0"/>
              <a:t> een </a:t>
            </a:r>
            <a:r>
              <a:rPr lang="nl-NL" dirty="0" err="1" smtClean="0"/>
              <a:t>endpoint</a:t>
            </a:r>
            <a:r>
              <a:rPr lang="nl-NL" dirty="0" smtClean="0"/>
              <a:t> </a:t>
            </a:r>
            <a:r>
              <a:rPr lang="nl-NL" dirty="0" err="1" smtClean="0"/>
              <a:t>behavior</a:t>
            </a:r>
            <a:r>
              <a:rPr lang="nl-NL" dirty="0" smtClean="0"/>
              <a:t> met: </a:t>
            </a:r>
          </a:p>
          <a:p>
            <a:pPr marL="0" indent="0">
              <a:buNone/>
            </a:pPr>
            <a:r>
              <a:rPr lang="nl-NL" sz="1900" dirty="0" smtClean="0"/>
              <a:t>&lt;</a:t>
            </a:r>
            <a:r>
              <a:rPr lang="nl-NL" sz="1900" dirty="0" err="1"/>
              <a:t>clientCredentials</a:t>
            </a:r>
            <a:r>
              <a:rPr lang="nl-NL" sz="1900" dirty="0"/>
              <a:t>&gt;</a:t>
            </a:r>
          </a:p>
          <a:p>
            <a:pPr marL="0" indent="0">
              <a:buNone/>
            </a:pPr>
            <a:r>
              <a:rPr lang="nl-NL" sz="1900" dirty="0"/>
              <a:t>              </a:t>
            </a:r>
            <a:r>
              <a:rPr lang="nl-NL" sz="1900" dirty="0" smtClean="0"/>
              <a:t>&lt;</a:t>
            </a:r>
            <a:r>
              <a:rPr lang="nl-NL" sz="1900" dirty="0" err="1"/>
              <a:t>windows</a:t>
            </a:r>
            <a:r>
              <a:rPr lang="nl-NL" sz="1900" dirty="0"/>
              <a:t> </a:t>
            </a:r>
            <a:r>
              <a:rPr lang="nl-NL" sz="1900" dirty="0" err="1"/>
              <a:t>allowedImpersonationLevel</a:t>
            </a:r>
            <a:r>
              <a:rPr lang="nl-NL" sz="1900" dirty="0"/>
              <a:t>="</a:t>
            </a:r>
            <a:r>
              <a:rPr lang="nl-NL" sz="1900" dirty="0" err="1"/>
              <a:t>Impersonation</a:t>
            </a:r>
            <a:r>
              <a:rPr lang="nl-NL" sz="1900" dirty="0"/>
              <a:t>"&gt;&lt;/</a:t>
            </a:r>
            <a:r>
              <a:rPr lang="nl-NL" sz="1900" dirty="0" err="1"/>
              <a:t>windows</a:t>
            </a:r>
            <a:r>
              <a:rPr lang="nl-NL" sz="1900" dirty="0"/>
              <a:t>&gt;</a:t>
            </a:r>
          </a:p>
          <a:p>
            <a:pPr marL="0" indent="0">
              <a:buNone/>
            </a:pPr>
            <a:r>
              <a:rPr lang="nl-NL" sz="1900" dirty="0" smtClean="0"/>
              <a:t>&lt;/</a:t>
            </a:r>
            <a:r>
              <a:rPr lang="nl-NL" sz="1900" dirty="0" err="1"/>
              <a:t>clientCredentials</a:t>
            </a:r>
            <a:r>
              <a:rPr lang="nl-NL" sz="1900" dirty="0"/>
              <a:t>&gt;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018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Demo 2</a:t>
            </a:r>
            <a:br>
              <a:rPr lang="nl-NL" dirty="0" smtClean="0"/>
            </a:br>
            <a:r>
              <a:rPr lang="nl-NL" dirty="0" smtClean="0"/>
              <a:t>State Machine Workflow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96912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Demo 2</a:t>
            </a:r>
            <a:br>
              <a:rPr lang="nl-NL" dirty="0" smtClean="0"/>
            </a:br>
            <a:r>
              <a:rPr lang="nl-NL" dirty="0" smtClean="0"/>
              <a:t>State Machine Workflow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SetState</a:t>
            </a:r>
            <a:r>
              <a:rPr lang="nl-NL" dirty="0" smtClean="0"/>
              <a:t> </a:t>
            </a:r>
            <a:r>
              <a:rPr lang="nl-NL" dirty="0" smtClean="0"/>
              <a:t>!= </a:t>
            </a:r>
            <a:r>
              <a:rPr lang="nl-NL" dirty="0" err="1" smtClean="0"/>
              <a:t>SetState</a:t>
            </a:r>
            <a:r>
              <a:rPr lang="nl-NL" dirty="0" smtClean="0"/>
              <a:t> </a:t>
            </a:r>
            <a:r>
              <a:rPr lang="nl-NL" dirty="0" smtClean="0">
                <a:sym typeface="Wingdings" pitchFamily="2" charset="2"/>
              </a:rPr>
              <a:t></a:t>
            </a:r>
          </a:p>
          <a:p>
            <a:r>
              <a:rPr lang="nl-NL" dirty="0" smtClean="0">
                <a:sym typeface="Wingdings" pitchFamily="2" charset="2"/>
              </a:rPr>
              <a:t>Een workflow </a:t>
            </a:r>
            <a:r>
              <a:rPr lang="nl-NL" dirty="0" err="1" smtClean="0">
                <a:sym typeface="Wingdings" pitchFamily="2" charset="2"/>
              </a:rPr>
              <a:t>task</a:t>
            </a:r>
            <a:r>
              <a:rPr lang="nl-NL" dirty="0" smtClean="0">
                <a:sym typeface="Wingdings" pitchFamily="2" charset="2"/>
              </a:rPr>
              <a:t> content type ID moet starten met </a:t>
            </a:r>
            <a:r>
              <a:rPr lang="nl-NL" dirty="0" smtClean="0"/>
              <a:t>0x01080100 (?!)</a:t>
            </a:r>
            <a:endParaRPr lang="nl-NL" dirty="0" smtClean="0">
              <a:sym typeface="Wingdings" pitchFamily="2" charset="2"/>
            </a:endParaRPr>
          </a:p>
          <a:p>
            <a:r>
              <a:rPr lang="nl-NL" dirty="0" smtClean="0">
                <a:sym typeface="Wingdings" pitchFamily="2" charset="2"/>
              </a:rPr>
              <a:t>Generieke UI of… specifieke taakschermen</a:t>
            </a:r>
          </a:p>
          <a:p>
            <a:endParaRPr lang="nl-NL" dirty="0" smtClean="0">
              <a:sym typeface="Wingdings" pitchFamily="2" charset="2"/>
            </a:endParaRPr>
          </a:p>
          <a:p>
            <a:endParaRPr lang="nl-NL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524000"/>
            <a:ext cx="9334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752600"/>
            <a:ext cx="10191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78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Demo 3</a:t>
            </a:r>
            <a:br>
              <a:rPr lang="nl-NL" dirty="0" smtClean="0"/>
            </a:br>
            <a:r>
              <a:rPr lang="nl-NL" dirty="0" err="1" smtClean="0"/>
              <a:t>Pluggable</a:t>
            </a:r>
            <a:r>
              <a:rPr lang="nl-NL" dirty="0" smtClean="0"/>
              <a:t> Workflow Service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58877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Demo 3</a:t>
            </a:r>
            <a:br>
              <a:rPr lang="nl-NL" dirty="0" smtClean="0"/>
            </a:br>
            <a:r>
              <a:rPr lang="nl-NL" dirty="0" err="1" smtClean="0"/>
              <a:t>Pluggable</a:t>
            </a:r>
            <a:r>
              <a:rPr lang="nl-NL" dirty="0" smtClean="0"/>
              <a:t> Workflow Service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Registreer de service in SharePoint door </a:t>
            </a:r>
            <a:r>
              <a:rPr lang="nl-NL" dirty="0" err="1" smtClean="0"/>
              <a:t>web.config</a:t>
            </a:r>
            <a:r>
              <a:rPr lang="nl-NL" dirty="0" smtClean="0"/>
              <a:t> aanpassing</a:t>
            </a:r>
          </a:p>
          <a:p>
            <a:r>
              <a:rPr lang="nl-NL" dirty="0" smtClean="0"/>
              <a:t>Met </a:t>
            </a:r>
            <a:r>
              <a:rPr lang="nl-NL" sz="2800" dirty="0" err="1" smtClean="0"/>
              <a:t>SPWorkflowExternalDataExchangeService.RaiseEvent</a:t>
            </a:r>
            <a:r>
              <a:rPr lang="nl-NL" dirty="0" smtClean="0"/>
              <a:t> stuur je een event naar een lopende workflow</a:t>
            </a:r>
          </a:p>
          <a:p>
            <a:endParaRPr lang="nl-NL" dirty="0"/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5103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Dank!</a:t>
            </a:r>
            <a:endParaRPr lang="nl-NL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/>
            </a:r>
            <a:br>
              <a:rPr lang="nl-NL" dirty="0"/>
            </a:b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          rj.vanholland@seven-stars.nl 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         @</a:t>
            </a:r>
            <a:r>
              <a:rPr lang="nl-NL" dirty="0" err="1" smtClean="0"/>
              <a:t>rjvanholland</a:t>
            </a:r>
            <a:endParaRPr lang="nl-NL" dirty="0"/>
          </a:p>
        </p:txBody>
      </p:sp>
      <p:pic>
        <p:nvPicPr>
          <p:cNvPr id="8" name="Picture 8" descr="SevenStars logo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4419600" cy="23970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9" name="Picture 16" descr="http://72psd.com/wp-content/themes/classic/images/upload/twitt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9" y="5486400"/>
            <a:ext cx="1768929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http://neverhavefear.com/Media/email%20transparent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90" y="4410075"/>
            <a:ext cx="10763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28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Wie?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 smtClean="0"/>
              <a:t>Robert Jan van Holland</a:t>
            </a:r>
            <a:r>
              <a:rPr lang="nl-NL" dirty="0"/>
              <a:t/>
            </a:r>
            <a:br>
              <a:rPr lang="nl-NL" dirty="0"/>
            </a:b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.NET </a:t>
            </a:r>
            <a:r>
              <a:rPr lang="nl-NL" dirty="0" err="1" smtClean="0"/>
              <a:t>Dev</a:t>
            </a:r>
            <a:r>
              <a:rPr lang="nl-NL" dirty="0" smtClean="0"/>
              <a:t> &amp; Architect</a:t>
            </a:r>
            <a:br>
              <a:rPr lang="nl-NL" dirty="0" smtClean="0"/>
            </a:br>
            <a:r>
              <a:rPr lang="nl-NL" dirty="0" smtClean="0"/>
              <a:t>Manager Operations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          rj.vanholland@seven-stars.nl 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         @</a:t>
            </a:r>
            <a:r>
              <a:rPr lang="nl-NL" dirty="0" err="1" smtClean="0"/>
              <a:t>rjvanholland</a:t>
            </a:r>
            <a:endParaRPr lang="nl-NL" dirty="0"/>
          </a:p>
        </p:txBody>
      </p:sp>
      <p:pic>
        <p:nvPicPr>
          <p:cNvPr id="1032" name="Picture 8" descr="SevenStars logo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447799"/>
            <a:ext cx="3814759" cy="20690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data:image/jpeg;base64,/9j/4AAQSkZJRgABAQAAAQABAAD/2wCEAAkGBhMSEBQUEhAUFRUUFxAWFBQUEhQVFBUUFBQVFBUQFRQXHSYeFxkjGRUVHy8gIyopLCwsFR4xNTAqNSYrLCkBCQoKDgwOGg8PGiklHyQsLCwyMjQsLS8sLCwsLCwpLC0sLCksLywsLC0tLCwsLCksKiksLCwsLCwsLCwsKSwpLP/AABEIAMMBAgMBIgACEQEDEQH/xAAbAAEAAgMBAQAAAAAAAAAAAAAABAYCAwUHAf/EAEEQAAIBAgIHBgMFBgYBBQAAAAECAAMRBCEFBhIxQVFhEyJxgZGhscHRBzJCUnIUYoKSsuEjM0OiwvBTFRYkY3P/xAAbAQEAAgMBAQAAAAAAAAAAAAAABAUBAgMGB//EADIRAAICAgAFAgMIAQUBAAAAAAABAgMEEQUSITFBE1EiI2EGFDJxgZGhsdFCUsHh8TP/2gAMAwEAAhEDEQA/APcYiIAiIgCIiAIiIAiIgCIiAIiIAiJqxVXZRm5Kx9BBhvS2RsbpinS+82fIC58+U+4PSgqfgqLfcWQgHz3Sm43EEbDfeswZv3s7m8u+DxyVVDIwI6HMdCOElXUquKK3Fy5Xzktpa8EiIiRSzEREAREQBERAEREAREQBERAEREAREQBERAEREAREQBERAEREARE+EwD7OXpXTdKmChO0xBBRcznzO4TnaW08XJSkbLuLjeei8h1nMoYcSdVi9OaZT5PEerhV1+pFp0yRuy5T4NGZ3FwehInXp0ZtFGTHNIqFRvqcjYrLur1R/G31maaZxVP/AFdocnUH3yM6L0ZErUZhKEu6RmUra/wyf7kzBa7C9q9PZ/eS5XzG8e8smGxK1FDIwZTuINxPP8Rh+kjYTH1MO+1Ta3NTmrdCPnOVmGmtwJOPxacHy3dV7np0Tm6E04mJS65MPvId469R1nSlZKLi9M9FCcZxUovaYiImDcREQBERAEREAREQBERAEREAREQBERAEREAREQBK5rHpbPsUP6z/AMPrOvpbHdlSZuO5RzY7pRSWZgAe+5OZ65s58JOxKk/jl2RT8TyXBKmHd9/y/wCyVTZQbXz5AFj42EnUSp4kHgGUrfoL75KwWj1RbKPE8SeZPGbqtAEbp3lbtkGvHcVtmtKc3BJrwx3qeFiD0PDy+kkgTjKRKhFaIzpNP7OSQALk7h8yeA6yYyyXomnkX4sTb9KkgD2J85rKxxRtChWT0znHVpmGdRVPJUuPUm59pwNN6EqUBtMAyfnUEW/UvAdZ39I6+YOhiBh6la1TIHusVUm1g7AWU5id2rSDKVIuGBBHAg8JpDKnF7Z3u4bTZHSWn7nluGxb0agqUzYj0I4qeYM9J0VpJa9Jai8d44qw3qZ5zjcH2dWpS/8AGxA/Sc19pM1W0x2FfZY/4dQgHkrblb5Sbk1K2HPHuVHD8l49rpn23r9T0aIiVB6oREQBERAEREAREQBERAEREAREQBERAEREAREQCr624m7og3AbR8TkPnODQJFdbGx2HtkDxF9/STdL1tqu562HgMvlIT3BV1Fyh3c1OTCXtcOWpL6Hjsi3nyJS+v8AXQ7CaQqrvCt5FT6iSKel1P3gV6nNfUbvOaMPWSou0pBHuDyI4GfKyKBc5f8Adw5mR3GL8EtWTXZ7JtFwamRBGycwb7ytvnJYkDRmG2QTaxaxtyA3A9ePnJ95Hn3JlT+HqYtJeiH/AMO3FSynyJI9iD5yG00piWpPtKLg2DqN5tuZeo5cR5TSUXJHWu1Vz2+x5brlqRjG0jV7Og9RazlkdQSln4M25bbs+U9pwGHNOlTRjcoiKTzKqAT7TVR0zRYXFVBzDMFI8VaxE5mmNaEVSlAipUOVxmifvM27ynGMJSekidO+uuPO2tFZ03UD4uuRuDKvmqgGcjEJJ/ZbIte5zJJ3kneZFrS+rjqKieIus57XP3ZftUtJmthl2jdk7jeW4+YtO1KFqFjNmu9O+TrceKH6E+kvspMiHJY0eywbvVojJ9+wiInAmCIiAIiIAiIgCIiAIiIAiIgCIiAIiIAmNRrAnkCZlI+PNqT/AKW+BmV1ZrJ6i2UNmuSedz6zZTkdWmrHVnVRsDjnlf2no32PCb3I6S4NCb2seakqT4kb5NwuFVTcC55sSx9ScpxsHphclqXRuNxkeoPCdZcQLd0g33WNxK3MyK8at22vSRZYlcrpqEFtnRNcKLk2mltLDgpPmBIfZk5mZijPm2b9qLpz+QuVfuz21HC6oR+Z1f8ABJXSSneCPH6z7UeRDRmFiN3pJGB9qZKSjkra913/AGOGVwiM1ul6fsxiFU7wD4gGQMTVVBnYCMfpHYsNksx3ATl16NSp98hRwUZ+Zn0THthdBWVvaZ4vIrlXNwmtNG9qwYXBuJFqGfadLYW17zVUaTUyvkupM1drbOMonm2z/MCvznqM8j0Y3/yKJ/8Atpf1ieuSrzV8aZ6bg7+XJfURESCXQiIgCIiAIiIAiIgCJ8LW3xtDnAPsReIAiIgCfHcAXJsBvJn2VLWfSZasKIPdUAv1Y7gegHxnSqt2S5UR8m9UVubOvW1iS9kUv13CRMVpSrURl2FUMCN5JzFpCwlpKZ7CTvRhF9EU/wB7tsW3LS+hXH0NVXcwPQi01pXKmzix/wC8Z3Di85HxVFXFiJMjKXkq51RfWJGKK47ygjqLwKRpr/h7h+E5+khBzSbZY3B+6fkesmpiesi52DVnUuqxdP6fub4mXZh2qcP/AE20dKE71HuJvGkf3feQKqg5g2PsfGa+2I3r6Zz5bxD7PX4k/wALlHw1/wA+x9CwuJ4uXHe9S9myfU0geAEh1MS7mwNudsrTVct0Hv6TM1AosJP4T9mrLpKy+PLH+X/gicR41TjxcKNSl/CPpsoy8zxPjIWJxIHGacTjiTsoCzHcBJuB1VL96s38CnLzPGfRoRhTFQgtJHimp3Sc5vqzjPjrmygseQBPwm2no6u+6kR+oge2+XPDaOp0xZVA8BN9xNvUNlQvJU8BoOqlVHa1ldGIBN7KwJtl0l/o6fpk2N1P7wy9RObtiR8QoInKcFb+Ik02yxk+RotYM+ziat40kNTJvsWK+B4e07crrIOEnFl/TarYKa8iIiaHUREQBERAERMK1UKpY8ATHYHF05iLuF4Lv8T/AGnPE+sxYkneST6zILKicuaTZOiuVaAJ5n1mYdvzH1MBZsVJstmGBWb8zepma4h/zt6mFSbFpzqtmj0fBiX/ADn1lT0yjrWNQ3O1a55WylwFKa8RgQ4sRJNF0qp8yIeVjwyK3BlawWkAeM6Pb3E5uO1cdDenu5cJGpYplyZSPhL6u6u3s+p5azGvx3qS2vcnYk2zEU695q/aA0mtok7AZd9sxNrblU1zdma0Y0r1Lk7r+SDjKAdbH1G8dRJFPVcEAis+fRZGNTOx3jeOM7ugam0hH5T7TlmSkq1Otkjh8IStdVsTmf8AtcjdXb+UfWfG1afhX/2f3loNKfOylX96u/3F48DHf+kqb6s1f/Ov8h+sh4vV2sozrJ6NeXStZVJO4SvYrFbR2j5DkJMxZ32y6voV+dVjY8ekfifYw0Ro9KQ5sd7HefoOk6LYmQKL38JlUYDjLBwTZSqxpElq8x2zIVHEbTZbpKvGl4DcvJs7Wa3qzScQL2v4zCrVEzpLqzTcm9I6erdZRWclgMlGfmZZRjE/OvqJUdHYawud5zkwiedyMrmsbS6Hs8PF9KmMX3LJ+0r+df5hPorL+YeolXImJE4feX7Ev0fqWvbHMesyvKgZGTSr0q11NxkCp3H+/WYWWt9UPQfhl4ifFOQiTSOfZytOYiwCDjmfAbvf4TqysYuvt1C3Dh4DdI2RPljr3OtUdvZrUTaomCiblEgJEpmSrNipCibVE7RRzZ8VJTNeNYwAtKhWzu3aFGzFrAISOt/SXcLPG9MYZKdeoiMWVGZQWtc2yO7reWOFXGUtvwVHE7pV1pR8lt+z/HIq1WrYhQWKqFqVc8hcsAx6geUutDG0nNkqoxO4K6k+gMotH7NmaitQ17EoHKlL2JXa2b3lc1aW+Mw//wCtP+oSTOmFrckyJVk246jXOPf6ns3Z34TS+i0beso32j6wEuMPTbJe9Vsd7EZIegBv4mZfZbVPaVwWOyEU2JyB2j3reF5xWO+TnZL++xd3pJfqXIav073Ak9MOAtreE8n0/rRXxGKPY1KgTa2KSoxF+ANhvLHPzls1nbGYbAURTqOWX/PqggsMuZ4XNr9BNnjtaTfcxHNjLmai9RKvp/VrG/t1R6VOoSzEo6C6lDuU8LAZWMvegdGPh6G1XYbQXaqEfdFhc28BKVqvrRjKmLo0zXZgzjaDBTdRm3Dledr7RtYqtIiggstSmdtiMyGJGyp3DIe87zjN6rZEpnTFSyFvf1MsL9oqVa6U0w7EO6qGLi9mNg2yB52vLRpPGJQpNVqE7KC5tmTnYADmTPGNF6RNCslVVUshJAa9r2Izses7OndeKuKo9k9NFG0GJUtc2vln4+0xPFTkuVdDWniLUJOb6+OhZK+soxCBlRkTPJiLm2V8uEYLRzVe81wo3Dn1MpehdN9k3+IpqIB3VBAtne97Zz16mEFAPcKpUMS2VgRfvHhvm183XFVwWkMStXzd1r2149ioDEBR4RhMK1duIT4/2nKxencKKp/zKi3/AAqAv+4gmWnV/WTC1iEpkq/BXAUnwIJB9ZtffPk+BNfU54uNV6nzJJ9ewx+iiqg0xmPfpOemCrVDY90dPqZb2WRqWIpvfYdWtv2WBt42ldG+2EeWL6FxZi0WTU5LqVvFaCYABD4zdgdCkZubzvM4va4vyuL+m+Yss4yusceRvod449Kn6iitkfZtMCJvYTUwkVktGphMDNjTWZyZujAzn4Gn2mIQc3F/AG59hJtdrKTyBnzVShevf8qk+Zy+c1guaaRlvUWy5xES6K8haWxGzTPNsh8z6SvrJmmMRtVLcFy8+MhiVl8+af5EyuOom1TNqmaVM2KZojZkhTNqmRlabVadUc2fNI40UqNSofwKzeYGQ9bTybQuDNfFU0Oe24LeA7zH0Bnp2ndHnEYZ6StYts2J3XVg1j0NpQcPq5jqFQNTpOGW9mQqRmLHO/I8Za4koqEuvUouIxm7IPlbivY9Wr/cb9L/ANJni+hsYKVdKpz7O7Ac2CnZH81p6hRxtSnh6a1u9VKHbzG835eNvKeYLoOuagpihU2ibAFGHHnbd1muFfVKdlW+q1v9THEoWarml3Jmj9HtVpYrE1MwinM8atQgewJPmJr0VpQ0cPidk2aqKdMdFJZnPpl/FL1pzRq4bRD0l4Km0bfeYupZz5/ATzrRWjXxFZKSb3PkBxc9AJOrmppt9ivuqlTKMV+Jr+WW77NNXtuocS47qXWnfi/FvIZeJ6TufabpDYwgpg51XA/hXvH3C+ssmjcGlCklJBZUAA+ZPUmeb/afpDbxS0xupIL/AKn73w2Zwg/Vt2WFsFjYrj5f9sz+y3AbWJeoRlTSw/U5t8AZN+1bHZ0aQ/eqN/Sv/KdX7NMD2eDLnfVdm/hXur8CfOUfXnHdrjqpvkhFMfwCx97zpH47m/Yjz+VhpeZFl+zLQqPSq1KlNXDMEXaUNbYFyRfq3tOD9oC0lxhSlTRAiqG2FAuxuxvboRPRNTsIKWAojmnaE/r7/wAD7TyPSuKNfE1HGZqVGt4FrKPS0zW+axsxkxVePCHll81M1Mw9TC06teltOxZhdmHdvZQQDYjK/nOf9peniagwyGyoA1QDixzVT0At69J6Fo/CilRSmNyKi5fugCeIaaxRq4ms5/FUc+5A9rTSn5k3J+Drl6ooUIrq+5ZtTtSUxNE1axcAkqgUgbsixJHPK3SVfFp2GIcIxPZVG2W49xsj7TtUtXtJUlBprWAsCBTq5Z57g0g0NXcS1dFehVG267RZG4t3mJ+c7J9W3LoQpw+GMVBp+/ueka147s8DVa9iyhR41O78zPK9G4mrTcmhtB2Vl7oJax32Al5+03GWpUqQ/ExYjogsPdpE+zPCZ1qvLYQed2b4L6yPU1XS5tEzIUrsqNaetIhak6HqNijUqK47ME94EEu2QzO/iZ6ERNjGazK2+12y2XOLjqiHKns1MJrabWmppFZMRqYTUwmxpqacmboh6QayeJE6up1Hu1G5lVHkLn4ziaTbcPEy1at0dnDJ+9dvU5ewE6Yy3Zv2NbnqB1IiJaEIo2k8Y9BytWnvuQwa4Ycxce0009PUzv2h5X+EvroDvAPiLyHW0JQf71Cn47IB9RIEsV7+FkpXLyir09LUj/qDzy+MlU8Qp3MD4EToVtTcM25GX9Ln53kKrqDT/BVdfEBvpNPQtXhMz6kGZhpsV5zm1Krr/l4gf7l+BM0VNFY6nxDfxKfjMamu8WZ+F9mdHH3KZcD/AGm/BYnaUX3jI/WcF8bilBD0CRx7p+Ik3DVCBlxEo8vJeHkq175ZLT/NEmNfPXy+xIq9+r5geQnXFWcik1jeasZjMs2AHjb1MhYHE66YTsl1nKXYzZS7Go+Ed3bDCxsQd4yIPjzmGFwdKmSadKmhO8qiqfUCc7R1VVXJ1N88mB8pNFWeux7ZTrUpLTfgr7K4qXQnCrK7pjUihiKrVWaorNba2SCMgBuIyyE64rTIVZJhY4vozhZTGxamtm/AUVo0kpoLKgCi+ZsOZnnusmodY13qUSrLUZm2SwVgzG5GeRzJ4y+irOXpnMoeV/lI2VxCWHU7kt9v7DwoZOq5dDlanau4mitbtmKh6ZpovabVifxZEgASiYnRVfD1AGpOrIQQdkkXU5Mp3EZCexUK91B5gfCY1dIKp2S2Z4fWTI8QjFepLWnoiWcMU0oRb3HZA1O0jiK2HL4i+0XbZ7uxdAFzsOt55fp7RjUMRURhbvMVPBlJJDDmJ7KakiaQ0fSrrs1aauOFxmPA7xN68hQk3roxkYTtrUd9V5Khh/tPIpgNh9pwALipZSQLXsRceEseq+sX7XSZigRlbZYA3G64IJ/7lIJ1Cwd77D+HaG31nZwOBp0E2KSBF32HE8yTmTMW2VNfAnszj1ZMZfMktHnv2hYzbxmzfKmqr5nvH4y16jYXYwSHjULP5E2HsBOdpjUTtqz1Fr2222iGS9r77EHOWfC0RTpqi7kVVHgBaZuui6owizTFxrFkTtmvyN5MwZpiWmBaVzLhH1jNTGfS01s05s3RixmtjM2M1NOTN0crHG9Sw6D/AL6y/Yalsoq/lCj0Eo2jafaYhBze/kMz7CX6SsOPeRxyH2QiIk8iiIiAIiIAmrEISMptiAcass4ZbvHxPxlvq4YHxnAxegqnaEqBsk33gWnnOP4tuRXD0470ydhTjFvmeiA1bKc3F0UbN2P83wEsL6JsPnIGI0T0kPD+z04alOen9P8AJ2nmxXSK2VXGVEX7m0T5Aeu+RF1gZONQfpaWPEaF6Tl4jQHSejhhVwjrq/1ITyJNkelryV31WH6kv72nRwmvqkgGrStz+6R1zM4WI1dPKcyvqyeUzLF2tRk0Fd7pHqK6WbZvs7fHukZjmOBmtNKrXyAYFd9xzlO1Xxj4e1Kpc0/wninT9PwlypUlDFgBdgLnnbdPG8SuycaEsa/qn2fv1LCpVzfPDoyXRxyqNm/eAJAz3SLTXbqXY9T9J9qNKx+zYqrULVBTRbnZF2LBeAyyvaRqMp5HIrmlCCX6nVQ5d8vdl97WO0lNOFqILisQB1K/ORxrFUU2FUt1tcepE9ZRmwv/APntkKdDh3Zee0jtJUaWs9TiFPkRJSa0/mpejfIiSPVXk5+m/BYtuYl5x01kpHftDyv8JvTTNI/6g87j4zHqRfkzyNeDoFpgWmlMSp3MD4EGZXjY0ZEzAmCZgTNGzZAmacQ9lJ6GbDImkH7niR9Zykbokap0L1yfyqfU2H1lxld1Oodx25kAeQv85YpZ40dVoiXPcxERJBxEREAREQBERAEREA+bPSa2wynhNsQCG+jFMj1NCg8p1IgHCqav9BI1TVv92WaIBUKmrQ/LMKuHNOwO62XlLlI2OwK1VsfI8QZVcVwfvlDivxLqiRj2+nPb7FTALZAXJmf/AKW87+jdCCkSxbaPDKwE6HZDkJV8N4HCEOfJjuXt4JN+Y96rfQpNTV8t965hdWhyl37Mch6RsDkPSenhCMFyxWkV7bb2ympq8OU3poAcvaW2JsYKuNWlO+mPSG1Npn8LDwb63loic3VB90jdTkuzKk2oSndUZfEA/C00tqXXX7mIHntL9Zc4nN41b8G6un7lGfQmOTcQ/gyn+qxml3xafew5Pgh/4ky/xObxI+GzZXvyjzr/ANdI+/SI9vYiYVtJLUsBcWvkZ6M9MHeAfEXkStoWg33qKfyge4nJ4cvEjdZC9jVq7Q2cMnW7ep+lp0pjTphQABYAAAdBwmUnxjyxSIre3sRETYwIiIAiIgCIiAIiIAiIgCIiAIiIAiIgCIiAIiIAiIgCIiAIiIAiIgCIiAIiIAiIgH//2Q=="/>
          <p:cNvSpPr>
            <a:spLocks noChangeAspect="1" noChangeArrowheads="1"/>
          </p:cNvSpPr>
          <p:nvPr/>
        </p:nvSpPr>
        <p:spPr bwMode="auto">
          <a:xfrm>
            <a:off x="63500" y="-900113"/>
            <a:ext cx="245745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" name="AutoShape 12" descr="data:image/jpeg;base64,/9j/4AAQSkZJRgABAQAAAQABAAD/2wCEAAkGBhMSEBQUEhAUFRUUFxAWFBQUEhQVFBUUFBQVFBUQFRQXHSYeFxkjGRUVHy8gIyopLCwsFR4xNTAqNSYrLCkBCQoKDgwOGg8PGiklHyQsLCwyMjQsLS8sLCwsLCwpLC0sLCksLywsLC0tLCwsLCksKiksLCwsLCwsLCwsKSwpLP/AABEIAMMBAgMBIgACEQEDEQH/xAAbAAEAAgMBAQAAAAAAAAAAAAAABAYCAwUHAf/EAEEQAAIBAgIHBgMFBgYBBQAAAAECAAMRBCEFBhIxQVFhEyJxgZGhscHRBzJCUnIUYoKSsuEjM0OiwvBTFRYkY3P/xAAbAQEAAgMBAQAAAAAAAAAAAAAABAUBAgMGB//EADIRAAICAgAFAgMIAQUBAAAAAAABAgMEEQUSITFBE1EiI2EGFDJxgZGhsdFCUsHh8TP/2gAMAwEAAhEDEQA/APcYiIAiIgCIiAIiIAiIgCIiAIiIAiJqxVXZRm5Kx9BBhvS2RsbpinS+82fIC58+U+4PSgqfgqLfcWQgHz3Sm43EEbDfeswZv3s7m8u+DxyVVDIwI6HMdCOElXUquKK3Fy5Xzktpa8EiIiRSzEREAREQBERAEREAREQBERAEREAREQBERAEREAREQBERAEREARE+EwD7OXpXTdKmChO0xBBRcznzO4TnaW08XJSkbLuLjeei8h1nMoYcSdVi9OaZT5PEerhV1+pFp0yRuy5T4NGZ3FwehInXp0ZtFGTHNIqFRvqcjYrLur1R/G31maaZxVP/AFdocnUH3yM6L0ZErUZhKEu6RmUra/wyf7kzBa7C9q9PZ/eS5XzG8e8smGxK1FDIwZTuINxPP8Rh+kjYTH1MO+1Ta3NTmrdCPnOVmGmtwJOPxacHy3dV7np0Tm6E04mJS65MPvId469R1nSlZKLi9M9FCcZxUovaYiImDcREQBERAEREAREQBERAEREAREQBERAEREAREQBK5rHpbPsUP6z/AMPrOvpbHdlSZuO5RzY7pRSWZgAe+5OZ65s58JOxKk/jl2RT8TyXBKmHd9/y/wCyVTZQbXz5AFj42EnUSp4kHgGUrfoL75KwWj1RbKPE8SeZPGbqtAEbp3lbtkGvHcVtmtKc3BJrwx3qeFiD0PDy+kkgTjKRKhFaIzpNP7OSQALk7h8yeA6yYyyXomnkX4sTb9KkgD2J85rKxxRtChWT0znHVpmGdRVPJUuPUm59pwNN6EqUBtMAyfnUEW/UvAdZ39I6+YOhiBh6la1TIHusVUm1g7AWU5id2rSDKVIuGBBHAg8JpDKnF7Z3u4bTZHSWn7nluGxb0agqUzYj0I4qeYM9J0VpJa9Jai8d44qw3qZ5zjcH2dWpS/8AGxA/Sc19pM1W0x2FfZY/4dQgHkrblb5Sbk1K2HPHuVHD8l49rpn23r9T0aIiVB6oREQBERAEREAREQBERAEREAREQBERAEREAREQCr624m7og3AbR8TkPnODQJFdbGx2HtkDxF9/STdL1tqu562HgMvlIT3BV1Fyh3c1OTCXtcOWpL6Hjsi3nyJS+v8AXQ7CaQqrvCt5FT6iSKel1P3gV6nNfUbvOaMPWSou0pBHuDyI4GfKyKBc5f8Adw5mR3GL8EtWTXZ7JtFwamRBGycwb7ytvnJYkDRmG2QTaxaxtyA3A9ePnJ95Hn3JlT+HqYtJeiH/AMO3FSynyJI9iD5yG00piWpPtKLg2DqN5tuZeo5cR5TSUXJHWu1Vz2+x5brlqRjG0jV7Og9RazlkdQSln4M25bbs+U9pwGHNOlTRjcoiKTzKqAT7TVR0zRYXFVBzDMFI8VaxE5mmNaEVSlAipUOVxmifvM27ynGMJSekidO+uuPO2tFZ03UD4uuRuDKvmqgGcjEJJ/ZbIte5zJJ3kneZFrS+rjqKieIus57XP3ZftUtJmthl2jdk7jeW4+YtO1KFqFjNmu9O+TrceKH6E+kvspMiHJY0eywbvVojJ9+wiInAmCIiAIiIAiIgCIiAIiIAiIgCIiAIiIAmNRrAnkCZlI+PNqT/AKW+BmV1ZrJ6i2UNmuSedz6zZTkdWmrHVnVRsDjnlf2no32PCb3I6S4NCb2seakqT4kb5NwuFVTcC55sSx9ScpxsHphclqXRuNxkeoPCdZcQLd0g33WNxK3MyK8at22vSRZYlcrpqEFtnRNcKLk2mltLDgpPmBIfZk5mZijPm2b9qLpz+QuVfuz21HC6oR+Z1f8ABJXSSneCPH6z7UeRDRmFiN3pJGB9qZKSjkra913/AGOGVwiM1ul6fsxiFU7wD4gGQMTVVBnYCMfpHYsNksx3ATl16NSp98hRwUZ+Zn0THthdBWVvaZ4vIrlXNwmtNG9qwYXBuJFqGfadLYW17zVUaTUyvkupM1drbOMonm2z/MCvznqM8j0Y3/yKJ/8Atpf1ieuSrzV8aZ6bg7+XJfURESCXQiIgCIiAIiIAiIgCJ8LW3xtDnAPsReIAiIgCfHcAXJsBvJn2VLWfSZasKIPdUAv1Y7gegHxnSqt2S5UR8m9UVubOvW1iS9kUv13CRMVpSrURl2FUMCN5JzFpCwlpKZ7CTvRhF9EU/wB7tsW3LS+hXH0NVXcwPQi01pXKmzix/wC8Z3Di85HxVFXFiJMjKXkq51RfWJGKK47ygjqLwKRpr/h7h+E5+khBzSbZY3B+6fkesmpiesi52DVnUuqxdP6fub4mXZh2qcP/AE20dKE71HuJvGkf3feQKqg5g2PsfGa+2I3r6Zz5bxD7PX4k/wALlHw1/wA+x9CwuJ4uXHe9S9myfU0geAEh1MS7mwNudsrTVct0Hv6TM1AosJP4T9mrLpKy+PLH+X/gicR41TjxcKNSl/CPpsoy8zxPjIWJxIHGacTjiTsoCzHcBJuB1VL96s38CnLzPGfRoRhTFQgtJHimp3Sc5vqzjPjrmygseQBPwm2no6u+6kR+oge2+XPDaOp0xZVA8BN9xNvUNlQvJU8BoOqlVHa1ldGIBN7KwJtl0l/o6fpk2N1P7wy9RObtiR8QoInKcFb+Ik02yxk+RotYM+ziat40kNTJvsWK+B4e07crrIOEnFl/TarYKa8iIiaHUREQBERAERMK1UKpY8ATHYHF05iLuF4Lv8T/AGnPE+sxYkneST6zILKicuaTZOiuVaAJ5n1mYdvzH1MBZsVJstmGBWb8zepma4h/zt6mFSbFpzqtmj0fBiX/ADn1lT0yjrWNQ3O1a55WylwFKa8RgQ4sRJNF0qp8yIeVjwyK3BlawWkAeM6Pb3E5uO1cdDenu5cJGpYplyZSPhL6u6u3s+p5azGvx3qS2vcnYk2zEU695q/aA0mtok7AZd9sxNrblU1zdma0Y0r1Lk7r+SDjKAdbH1G8dRJFPVcEAis+fRZGNTOx3jeOM7ugam0hH5T7TlmSkq1Otkjh8IStdVsTmf8AtcjdXb+UfWfG1afhX/2f3loNKfOylX96u/3F48DHf+kqb6s1f/Ov8h+sh4vV2sozrJ6NeXStZVJO4SvYrFbR2j5DkJMxZ32y6voV+dVjY8ekfifYw0Ro9KQ5sd7HefoOk6LYmQKL38JlUYDjLBwTZSqxpElq8x2zIVHEbTZbpKvGl4DcvJs7Wa3qzScQL2v4zCrVEzpLqzTcm9I6erdZRWclgMlGfmZZRjE/OvqJUdHYawud5zkwiedyMrmsbS6Hs8PF9KmMX3LJ+0r+df5hPorL+YeolXImJE4feX7Ev0fqWvbHMesyvKgZGTSr0q11NxkCp3H+/WYWWt9UPQfhl4ifFOQiTSOfZytOYiwCDjmfAbvf4TqysYuvt1C3Dh4DdI2RPljr3OtUdvZrUTaomCiblEgJEpmSrNipCibVE7RRzZ8VJTNeNYwAtKhWzu3aFGzFrAISOt/SXcLPG9MYZKdeoiMWVGZQWtc2yO7reWOFXGUtvwVHE7pV1pR8lt+z/HIq1WrYhQWKqFqVc8hcsAx6geUutDG0nNkqoxO4K6k+gMotH7NmaitQ17EoHKlL2JXa2b3lc1aW+Mw//wCtP+oSTOmFrckyJVk246jXOPf6ns3Z34TS+i0beso32j6wEuMPTbJe9Vsd7EZIegBv4mZfZbVPaVwWOyEU2JyB2j3reF5xWO+TnZL++xd3pJfqXIav073Ak9MOAtreE8n0/rRXxGKPY1KgTa2KSoxF+ANhvLHPzls1nbGYbAURTqOWX/PqggsMuZ4XNr9BNnjtaTfcxHNjLmai9RKvp/VrG/t1R6VOoSzEo6C6lDuU8LAZWMvegdGPh6G1XYbQXaqEfdFhc28BKVqvrRjKmLo0zXZgzjaDBTdRm3Dledr7RtYqtIiggstSmdtiMyGJGyp3DIe87zjN6rZEpnTFSyFvf1MsL9oqVa6U0w7EO6qGLi9mNg2yB52vLRpPGJQpNVqE7KC5tmTnYADmTPGNF6RNCslVVUshJAa9r2Izses7OndeKuKo9k9NFG0GJUtc2vln4+0xPFTkuVdDWniLUJOb6+OhZK+soxCBlRkTPJiLm2V8uEYLRzVe81wo3Dn1MpehdN9k3+IpqIB3VBAtne97Zz16mEFAPcKpUMS2VgRfvHhvm183XFVwWkMStXzd1r2149ioDEBR4RhMK1duIT4/2nKxencKKp/zKi3/AAqAv+4gmWnV/WTC1iEpkq/BXAUnwIJB9ZtffPk+BNfU54uNV6nzJJ9ewx+iiqg0xmPfpOemCrVDY90dPqZb2WRqWIpvfYdWtv2WBt42ldG+2EeWL6FxZi0WTU5LqVvFaCYABD4zdgdCkZubzvM4va4vyuL+m+Yss4yusceRvod449Kn6iitkfZtMCJvYTUwkVktGphMDNjTWZyZujAzn4Gn2mIQc3F/AG59hJtdrKTyBnzVShevf8qk+Zy+c1guaaRlvUWy5xES6K8haWxGzTPNsh8z6SvrJmmMRtVLcFy8+MhiVl8+af5EyuOom1TNqmaVM2KZojZkhTNqmRlabVadUc2fNI40UqNSofwKzeYGQ9bTybQuDNfFU0Oe24LeA7zH0Bnp2ndHnEYZ6StYts2J3XVg1j0NpQcPq5jqFQNTpOGW9mQqRmLHO/I8Za4koqEuvUouIxm7IPlbivY9Wr/cb9L/ANJni+hsYKVdKpz7O7Ac2CnZH81p6hRxtSnh6a1u9VKHbzG835eNvKeYLoOuagpihU2ibAFGHHnbd1muFfVKdlW+q1v9THEoWarml3Jmj9HtVpYrE1MwinM8atQgewJPmJr0VpQ0cPidk2aqKdMdFJZnPpl/FL1pzRq4bRD0l4Km0bfeYupZz5/ATzrRWjXxFZKSb3PkBxc9AJOrmppt9ivuqlTKMV+Jr+WW77NNXtuocS47qXWnfi/FvIZeJ6TufabpDYwgpg51XA/hXvH3C+ssmjcGlCklJBZUAA+ZPUmeb/afpDbxS0xupIL/AKn73w2Zwg/Vt2WFsFjYrj5f9sz+y3AbWJeoRlTSw/U5t8AZN+1bHZ0aQ/eqN/Sv/KdX7NMD2eDLnfVdm/hXur8CfOUfXnHdrjqpvkhFMfwCx97zpH47m/Yjz+VhpeZFl+zLQqPSq1KlNXDMEXaUNbYFyRfq3tOD9oC0lxhSlTRAiqG2FAuxuxvboRPRNTsIKWAojmnaE/r7/wAD7TyPSuKNfE1HGZqVGt4FrKPS0zW+axsxkxVePCHll81M1Mw9TC06teltOxZhdmHdvZQQDYjK/nOf9peniagwyGyoA1QDixzVT0At69J6Fo/CilRSmNyKi5fugCeIaaxRq4ms5/FUc+5A9rTSn5k3J+Drl6ooUIrq+5ZtTtSUxNE1axcAkqgUgbsixJHPK3SVfFp2GIcIxPZVG2W49xsj7TtUtXtJUlBprWAsCBTq5Z57g0g0NXcS1dFehVG267RZG4t3mJ+c7J9W3LoQpw+GMVBp+/ueka147s8DVa9iyhR41O78zPK9G4mrTcmhtB2Vl7oJax32Al5+03GWpUqQ/ExYjogsPdpE+zPCZ1qvLYQed2b4L6yPU1XS5tEzIUrsqNaetIhak6HqNijUqK47ME94EEu2QzO/iZ6ERNjGazK2+12y2XOLjqiHKns1MJrabWmppFZMRqYTUwmxpqacmboh6QayeJE6up1Hu1G5lVHkLn4ziaTbcPEy1at0dnDJ+9dvU5ewE6Yy3Zv2NbnqB1IiJaEIo2k8Y9BytWnvuQwa4Ycxce0009PUzv2h5X+EvroDvAPiLyHW0JQf71Cn47IB9RIEsV7+FkpXLyir09LUj/qDzy+MlU8Qp3MD4EToVtTcM25GX9Ln53kKrqDT/BVdfEBvpNPQtXhMz6kGZhpsV5zm1Krr/l4gf7l+BM0VNFY6nxDfxKfjMamu8WZ+F9mdHH3KZcD/AGm/BYnaUX3jI/WcF8bilBD0CRx7p+Ik3DVCBlxEo8vJeHkq175ZLT/NEmNfPXy+xIq9+r5geQnXFWcik1jeasZjMs2AHjb1MhYHE66YTsl1nKXYzZS7Go+Ed3bDCxsQd4yIPjzmGFwdKmSadKmhO8qiqfUCc7R1VVXJ1N88mB8pNFWeux7ZTrUpLTfgr7K4qXQnCrK7pjUihiKrVWaorNba2SCMgBuIyyE64rTIVZJhY4vozhZTGxamtm/AUVo0kpoLKgCi+ZsOZnnusmodY13qUSrLUZm2SwVgzG5GeRzJ4y+irOXpnMoeV/lI2VxCWHU7kt9v7DwoZOq5dDlanau4mitbtmKh6ZpovabVifxZEgASiYnRVfD1AGpOrIQQdkkXU5Mp3EZCexUK91B5gfCY1dIKp2S2Z4fWTI8QjFepLWnoiWcMU0oRb3HZA1O0jiK2HL4i+0XbZ7uxdAFzsOt55fp7RjUMRURhbvMVPBlJJDDmJ7KakiaQ0fSrrs1aauOFxmPA7xN68hQk3roxkYTtrUd9V5Khh/tPIpgNh9pwALipZSQLXsRceEseq+sX7XSZigRlbZYA3G64IJ/7lIJ1Cwd77D+HaG31nZwOBp0E2KSBF32HE8yTmTMW2VNfAnszj1ZMZfMktHnv2hYzbxmzfKmqr5nvH4y16jYXYwSHjULP5E2HsBOdpjUTtqz1Fr2222iGS9r77EHOWfC0RTpqi7kVVHgBaZuui6owizTFxrFkTtmvyN5MwZpiWmBaVzLhH1jNTGfS01s05s3RixmtjM2M1NOTN0crHG9Sw6D/AL6y/Yalsoq/lCj0Eo2jafaYhBze/kMz7CX6SsOPeRxyH2QiIk8iiIiAIiIAmrEISMptiAcass4ZbvHxPxlvq4YHxnAxegqnaEqBsk33gWnnOP4tuRXD0470ydhTjFvmeiA1bKc3F0UbN2P83wEsL6JsPnIGI0T0kPD+z04alOen9P8AJ2nmxXSK2VXGVEX7m0T5Aeu+RF1gZONQfpaWPEaF6Tl4jQHSejhhVwjrq/1ITyJNkelryV31WH6kv72nRwmvqkgGrStz+6R1zM4WI1dPKcyvqyeUzLF2tRk0Fd7pHqK6WbZvs7fHukZjmOBmtNKrXyAYFd9xzlO1Xxj4e1Kpc0/wninT9PwlypUlDFgBdgLnnbdPG8SuycaEsa/qn2fv1LCpVzfPDoyXRxyqNm/eAJAz3SLTXbqXY9T9J9qNKx+zYqrULVBTRbnZF2LBeAyyvaRqMp5HIrmlCCX6nVQ5d8vdl97WO0lNOFqILisQB1K/ORxrFUU2FUt1tcepE9ZRmwv/APntkKdDh3Zee0jtJUaWs9TiFPkRJSa0/mpejfIiSPVXk5+m/BYtuYl5x01kpHftDyv8JvTTNI/6g87j4zHqRfkzyNeDoFpgWmlMSp3MD4EGZXjY0ZEzAmCZgTNGzZAmacQ9lJ6GbDImkH7niR9Zykbokap0L1yfyqfU2H1lxld1Oodx25kAeQv85YpZ40dVoiXPcxERJBxEREAREQBERAEREA+bPSa2wynhNsQCG+jFMj1NCg8p1IgHCqav9BI1TVv92WaIBUKmrQ/LMKuHNOwO62XlLlI2OwK1VsfI8QZVcVwfvlDivxLqiRj2+nPb7FTALZAXJmf/AKW87+jdCCkSxbaPDKwE6HZDkJV8N4HCEOfJjuXt4JN+Y96rfQpNTV8t965hdWhyl37Mch6RsDkPSenhCMFyxWkV7bb2ympq8OU3poAcvaW2JsYKuNWlO+mPSG1Npn8LDwb63loic3VB90jdTkuzKk2oSndUZfEA/C00tqXXX7mIHntL9Zc4nN41b8G6un7lGfQmOTcQ/gyn+qxml3xafew5Pgh/4ky/xObxI+GzZXvyjzr/ANdI+/SI9vYiYVtJLUsBcWvkZ6M9MHeAfEXkStoWg33qKfyge4nJ4cvEjdZC9jVq7Q2cMnW7ep+lp0pjTphQABYAAAdBwmUnxjyxSIre3sRETYwIiIAiIgCIiAIiIAiIgCIiAIiIAiIgCIiAIiIAiIgCIiAIiIAiIgCIiAIiIAiIgH//2Q=="/>
          <p:cNvSpPr>
            <a:spLocks noChangeAspect="1" noChangeArrowheads="1"/>
          </p:cNvSpPr>
          <p:nvPr/>
        </p:nvSpPr>
        <p:spPr bwMode="auto">
          <a:xfrm>
            <a:off x="215900" y="-747713"/>
            <a:ext cx="245745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40" name="Picture 16" descr="http://72psd.com/wp-content/themes/classic/images/upload/twitt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9" y="5486400"/>
            <a:ext cx="1768929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neverhavefear.com/Media/email%20transparent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90" y="4410075"/>
            <a:ext cx="10763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6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Q &amp; A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Vragen?</a:t>
            </a:r>
            <a:endParaRPr lang="nl-NL" dirty="0"/>
          </a:p>
        </p:txBody>
      </p:sp>
      <p:pic>
        <p:nvPicPr>
          <p:cNvPr id="1026" name="Picture 2" descr="http://www.simpsonstrivia.com.ar/simpsons-photos/wallpapers/homer-simpson-wallpaper-brain-10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002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61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Agenda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Context</a:t>
            </a:r>
          </a:p>
          <a:p>
            <a:r>
              <a:rPr lang="nl-NL" dirty="0" smtClean="0"/>
              <a:t>Consolidatie</a:t>
            </a:r>
          </a:p>
          <a:p>
            <a:r>
              <a:rPr lang="nl-NL" dirty="0" smtClean="0"/>
              <a:t>Integratie</a:t>
            </a:r>
          </a:p>
          <a:p>
            <a:r>
              <a:rPr lang="nl-NL" dirty="0" smtClean="0"/>
              <a:t>Cases</a:t>
            </a:r>
          </a:p>
          <a:p>
            <a:r>
              <a:rPr lang="nl-NL" dirty="0" smtClean="0"/>
              <a:t>Demo’s</a:t>
            </a:r>
            <a:endParaRPr lang="nl-NL" dirty="0"/>
          </a:p>
        </p:txBody>
      </p:sp>
      <p:pic>
        <p:nvPicPr>
          <p:cNvPr id="1028" name="Picture 4" descr="http://www.handylife.com/images/stories/divers/agenda_transpar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371600"/>
            <a:ext cx="3276600" cy="31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81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Context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Financiële instelling</a:t>
            </a:r>
          </a:p>
          <a:p>
            <a:r>
              <a:rPr lang="nl-NL" dirty="0" smtClean="0"/>
              <a:t>500.000 klanten</a:t>
            </a:r>
          </a:p>
          <a:p>
            <a:r>
              <a:rPr lang="nl-NL" dirty="0" smtClean="0"/>
              <a:t>Diverse producten</a:t>
            </a:r>
          </a:p>
          <a:p>
            <a:r>
              <a:rPr lang="nl-NL" dirty="0" smtClean="0"/>
              <a:t>Geëvolueerd applicatielandschap</a:t>
            </a:r>
          </a:p>
          <a:p>
            <a:r>
              <a:rPr lang="nl-NL" dirty="0" smtClean="0"/>
              <a:t>Veel processen en rollen</a:t>
            </a:r>
          </a:p>
        </p:txBody>
      </p:sp>
    </p:spTree>
    <p:extLst>
      <p:ext uri="{BB962C8B-B14F-4D97-AF65-F5344CB8AC3E}">
        <p14:creationId xmlns:p14="http://schemas.microsoft.com/office/powerpoint/2010/main" val="40721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Context</a:t>
            </a:r>
            <a:endParaRPr lang="nl-NL" dirty="0"/>
          </a:p>
        </p:txBody>
      </p:sp>
      <p:pic>
        <p:nvPicPr>
          <p:cNvPr id="2054" name="Picture 6" descr="http://images-2.findicons.com/files/icons/730/soft/128/user_ma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57" y="1608901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images-2.findicons.com/files/icons/730/soft/128/user_ma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82" y="1608904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user,female,profile,member,person,people,human,woman,account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857" y="1608900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an,grey,account,male,person,people,profile,human,member,user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532699"/>
            <a:ext cx="106680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al 4"/>
          <p:cNvSpPr/>
          <p:nvPr/>
        </p:nvSpPr>
        <p:spPr>
          <a:xfrm>
            <a:off x="1937657" y="31242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</a:t>
            </a:r>
            <a:endParaRPr lang="nl-NL" dirty="0"/>
          </a:p>
        </p:txBody>
      </p:sp>
      <p:sp>
        <p:nvSpPr>
          <p:cNvPr id="13" name="Ovaal 12"/>
          <p:cNvSpPr/>
          <p:nvPr/>
        </p:nvSpPr>
        <p:spPr>
          <a:xfrm>
            <a:off x="3411582" y="31242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</a:t>
            </a:r>
          </a:p>
        </p:txBody>
      </p:sp>
      <p:sp>
        <p:nvSpPr>
          <p:cNvPr id="14" name="Ovaal 13"/>
          <p:cNvSpPr/>
          <p:nvPr/>
        </p:nvSpPr>
        <p:spPr>
          <a:xfrm>
            <a:off x="4909457" y="31242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</a:t>
            </a:r>
            <a:endParaRPr lang="nl-NL" dirty="0"/>
          </a:p>
        </p:txBody>
      </p:sp>
      <p:sp>
        <p:nvSpPr>
          <p:cNvPr id="15" name="Ovaal 14"/>
          <p:cNvSpPr/>
          <p:nvPr/>
        </p:nvSpPr>
        <p:spPr>
          <a:xfrm>
            <a:off x="6400800" y="31242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</a:t>
            </a:r>
          </a:p>
        </p:txBody>
      </p:sp>
      <p:cxnSp>
        <p:nvCxnSpPr>
          <p:cNvPr id="7" name="Rechte verbindingslijn 6"/>
          <p:cNvCxnSpPr/>
          <p:nvPr/>
        </p:nvCxnSpPr>
        <p:spPr>
          <a:xfrm>
            <a:off x="1606732" y="1608904"/>
            <a:ext cx="0" cy="4258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426721" y="1828800"/>
            <a:ext cx="1143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Persoon</a:t>
            </a:r>
          </a:p>
          <a:p>
            <a:endParaRPr lang="nl-NL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nl-NL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nl-NL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nl-NL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nl-NL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Proces</a:t>
            </a:r>
          </a:p>
          <a:p>
            <a:endParaRPr lang="nl-NL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nl-NL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nl-NL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nl-NL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nl-NL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Applicatie</a:t>
            </a:r>
          </a:p>
        </p:txBody>
      </p:sp>
      <p:sp>
        <p:nvSpPr>
          <p:cNvPr id="10" name="Stroomdiagram: Kaart 9"/>
          <p:cNvSpPr/>
          <p:nvPr/>
        </p:nvSpPr>
        <p:spPr>
          <a:xfrm>
            <a:off x="1937657" y="4572000"/>
            <a:ext cx="1219200" cy="6858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W</a:t>
            </a:r>
            <a:endParaRPr lang="nl-NL" dirty="0"/>
          </a:p>
        </p:txBody>
      </p:sp>
      <p:sp>
        <p:nvSpPr>
          <p:cNvPr id="21" name="Stroomdiagram: Kaart 20"/>
          <p:cNvSpPr/>
          <p:nvPr/>
        </p:nvSpPr>
        <p:spPr>
          <a:xfrm>
            <a:off x="3411582" y="4572000"/>
            <a:ext cx="1219200" cy="6858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X</a:t>
            </a:r>
          </a:p>
        </p:txBody>
      </p:sp>
      <p:sp>
        <p:nvSpPr>
          <p:cNvPr id="22" name="Stroomdiagram: Kaart 21"/>
          <p:cNvSpPr/>
          <p:nvPr/>
        </p:nvSpPr>
        <p:spPr>
          <a:xfrm>
            <a:off x="4909457" y="4572000"/>
            <a:ext cx="1219200" cy="6858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Y</a:t>
            </a:r>
          </a:p>
        </p:txBody>
      </p:sp>
      <p:sp>
        <p:nvSpPr>
          <p:cNvPr id="23" name="Stroomdiagram: Kaart 22"/>
          <p:cNvSpPr/>
          <p:nvPr/>
        </p:nvSpPr>
        <p:spPr>
          <a:xfrm>
            <a:off x="6400800" y="4572000"/>
            <a:ext cx="1219200" cy="6858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Z</a:t>
            </a:r>
          </a:p>
        </p:txBody>
      </p:sp>
      <p:cxnSp>
        <p:nvCxnSpPr>
          <p:cNvPr id="12" name="Rechte verbindingslijn met pijl 11"/>
          <p:cNvCxnSpPr>
            <a:stCxn id="2054" idx="2"/>
          </p:cNvCxnSpPr>
          <p:nvPr/>
        </p:nvCxnSpPr>
        <p:spPr>
          <a:xfrm>
            <a:off x="2547257" y="2523302"/>
            <a:ext cx="0" cy="7532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25"/>
          <p:cNvCxnSpPr/>
          <p:nvPr/>
        </p:nvCxnSpPr>
        <p:spPr>
          <a:xfrm>
            <a:off x="2516777" y="3738152"/>
            <a:ext cx="0" cy="9862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/>
          <p:nvPr/>
        </p:nvCxnSpPr>
        <p:spPr>
          <a:xfrm>
            <a:off x="3977639" y="2425324"/>
            <a:ext cx="0" cy="7532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/>
          <p:cNvCxnSpPr/>
          <p:nvPr/>
        </p:nvCxnSpPr>
        <p:spPr>
          <a:xfrm flipH="1">
            <a:off x="2819402" y="3738152"/>
            <a:ext cx="1158237" cy="9862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/>
          <p:cNvCxnSpPr/>
          <p:nvPr/>
        </p:nvCxnSpPr>
        <p:spPr>
          <a:xfrm>
            <a:off x="4021182" y="3738152"/>
            <a:ext cx="0" cy="9862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met pijl 32"/>
          <p:cNvCxnSpPr/>
          <p:nvPr/>
        </p:nvCxnSpPr>
        <p:spPr>
          <a:xfrm>
            <a:off x="5475514" y="2523301"/>
            <a:ext cx="0" cy="7532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/>
          <p:cNvCxnSpPr/>
          <p:nvPr/>
        </p:nvCxnSpPr>
        <p:spPr>
          <a:xfrm flipH="1">
            <a:off x="3004457" y="3738152"/>
            <a:ext cx="2510246" cy="9862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/>
          <p:cNvCxnSpPr/>
          <p:nvPr/>
        </p:nvCxnSpPr>
        <p:spPr>
          <a:xfrm>
            <a:off x="5484222" y="3738152"/>
            <a:ext cx="1526178" cy="9862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met pijl 39"/>
          <p:cNvCxnSpPr/>
          <p:nvPr/>
        </p:nvCxnSpPr>
        <p:spPr>
          <a:xfrm>
            <a:off x="7010400" y="2523301"/>
            <a:ext cx="0" cy="7532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/>
          <p:nvPr/>
        </p:nvCxnSpPr>
        <p:spPr>
          <a:xfrm flipH="1">
            <a:off x="3156857" y="3738152"/>
            <a:ext cx="3853543" cy="9862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met pijl 42"/>
          <p:cNvCxnSpPr/>
          <p:nvPr/>
        </p:nvCxnSpPr>
        <p:spPr>
          <a:xfrm flipH="1">
            <a:off x="4478382" y="3738152"/>
            <a:ext cx="2532018" cy="9862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met pijl 44"/>
          <p:cNvCxnSpPr/>
          <p:nvPr/>
        </p:nvCxnSpPr>
        <p:spPr>
          <a:xfrm flipH="1">
            <a:off x="5744391" y="3738152"/>
            <a:ext cx="1266009" cy="9862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/>
          <p:nvPr/>
        </p:nvCxnSpPr>
        <p:spPr>
          <a:xfrm>
            <a:off x="7010400" y="3738152"/>
            <a:ext cx="0" cy="9862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6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0" grpId="0" animBg="1"/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Consolidatie</a:t>
            </a:r>
            <a:endParaRPr lang="nl-NL" dirty="0"/>
          </a:p>
        </p:txBody>
      </p:sp>
      <p:pic>
        <p:nvPicPr>
          <p:cNvPr id="4" name="Picture 6" descr="http://images-2.findicons.com/files/icons/730/soft/128/user_ma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057" y="1608901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images-2.findicons.com/files/icons/730/soft/128/user_ma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82" y="1608904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user,female,profile,member,person,people,human,woman,account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857" y="1608900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man,grey,account,male,person,people,profile,human,member,user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532699"/>
            <a:ext cx="106680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al 7"/>
          <p:cNvSpPr/>
          <p:nvPr/>
        </p:nvSpPr>
        <p:spPr>
          <a:xfrm>
            <a:off x="1937657" y="31242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A</a:t>
            </a:r>
            <a:endParaRPr lang="nl-NL" dirty="0"/>
          </a:p>
        </p:txBody>
      </p:sp>
      <p:sp>
        <p:nvSpPr>
          <p:cNvPr id="9" name="Ovaal 8"/>
          <p:cNvSpPr/>
          <p:nvPr/>
        </p:nvSpPr>
        <p:spPr>
          <a:xfrm>
            <a:off x="3411582" y="31242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</a:t>
            </a:r>
          </a:p>
        </p:txBody>
      </p:sp>
      <p:sp>
        <p:nvSpPr>
          <p:cNvPr id="10" name="Ovaal 9"/>
          <p:cNvSpPr/>
          <p:nvPr/>
        </p:nvSpPr>
        <p:spPr>
          <a:xfrm>
            <a:off x="4909457" y="31242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</a:t>
            </a:r>
            <a:endParaRPr lang="nl-NL" dirty="0"/>
          </a:p>
        </p:txBody>
      </p:sp>
      <p:sp>
        <p:nvSpPr>
          <p:cNvPr id="11" name="Ovaal 10"/>
          <p:cNvSpPr/>
          <p:nvPr/>
        </p:nvSpPr>
        <p:spPr>
          <a:xfrm>
            <a:off x="6400800" y="31242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</a:t>
            </a:r>
          </a:p>
        </p:txBody>
      </p:sp>
      <p:cxnSp>
        <p:nvCxnSpPr>
          <p:cNvPr id="12" name="Rechte verbindingslijn 11"/>
          <p:cNvCxnSpPr/>
          <p:nvPr/>
        </p:nvCxnSpPr>
        <p:spPr>
          <a:xfrm>
            <a:off x="1606732" y="1608904"/>
            <a:ext cx="0" cy="4258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426721" y="1828800"/>
            <a:ext cx="1143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Persoon</a:t>
            </a:r>
          </a:p>
          <a:p>
            <a:endParaRPr lang="nl-NL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nl-NL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nl-NL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nl-NL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nl-NL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Proces</a:t>
            </a:r>
          </a:p>
          <a:p>
            <a:endParaRPr lang="nl-NL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nl-NL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nl-NL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nl-NL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nl-NL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Applicatie</a:t>
            </a:r>
          </a:p>
        </p:txBody>
      </p:sp>
      <p:sp>
        <p:nvSpPr>
          <p:cNvPr id="14" name="Stroomdiagram: Kaart 13"/>
          <p:cNvSpPr/>
          <p:nvPr/>
        </p:nvSpPr>
        <p:spPr>
          <a:xfrm>
            <a:off x="1937657" y="4572000"/>
            <a:ext cx="1219200" cy="6858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W</a:t>
            </a:r>
            <a:endParaRPr lang="nl-NL" dirty="0"/>
          </a:p>
        </p:txBody>
      </p:sp>
      <p:sp>
        <p:nvSpPr>
          <p:cNvPr id="15" name="Stroomdiagram: Kaart 14"/>
          <p:cNvSpPr/>
          <p:nvPr/>
        </p:nvSpPr>
        <p:spPr>
          <a:xfrm>
            <a:off x="3411582" y="4572000"/>
            <a:ext cx="1219200" cy="6858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X</a:t>
            </a:r>
          </a:p>
        </p:txBody>
      </p:sp>
      <p:sp>
        <p:nvSpPr>
          <p:cNvPr id="16" name="Stroomdiagram: Kaart 15"/>
          <p:cNvSpPr/>
          <p:nvPr/>
        </p:nvSpPr>
        <p:spPr>
          <a:xfrm>
            <a:off x="4909457" y="4572000"/>
            <a:ext cx="1219200" cy="6858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Y</a:t>
            </a:r>
          </a:p>
        </p:txBody>
      </p:sp>
      <p:sp>
        <p:nvSpPr>
          <p:cNvPr id="17" name="Stroomdiagram: Kaart 16"/>
          <p:cNvSpPr/>
          <p:nvPr/>
        </p:nvSpPr>
        <p:spPr>
          <a:xfrm>
            <a:off x="6400800" y="4572000"/>
            <a:ext cx="1219200" cy="6858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Z</a:t>
            </a:r>
          </a:p>
        </p:txBody>
      </p:sp>
      <p:cxnSp>
        <p:nvCxnSpPr>
          <p:cNvPr id="18" name="Rechte verbindingslijn met pijl 17"/>
          <p:cNvCxnSpPr>
            <a:stCxn id="4" idx="2"/>
          </p:cNvCxnSpPr>
          <p:nvPr/>
        </p:nvCxnSpPr>
        <p:spPr>
          <a:xfrm>
            <a:off x="2547257" y="2523302"/>
            <a:ext cx="0" cy="7532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/>
          <p:cNvCxnSpPr/>
          <p:nvPr/>
        </p:nvCxnSpPr>
        <p:spPr>
          <a:xfrm>
            <a:off x="3977639" y="2425324"/>
            <a:ext cx="0" cy="7532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/>
          <p:cNvCxnSpPr/>
          <p:nvPr/>
        </p:nvCxnSpPr>
        <p:spPr>
          <a:xfrm>
            <a:off x="5475514" y="2523301"/>
            <a:ext cx="0" cy="7532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25"/>
          <p:cNvCxnSpPr/>
          <p:nvPr/>
        </p:nvCxnSpPr>
        <p:spPr>
          <a:xfrm>
            <a:off x="7010400" y="2523301"/>
            <a:ext cx="0" cy="7532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troomdiagram: Kaart 31"/>
          <p:cNvSpPr/>
          <p:nvPr/>
        </p:nvSpPr>
        <p:spPr>
          <a:xfrm>
            <a:off x="1828800" y="4572000"/>
            <a:ext cx="5791200" cy="70866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Cockpit</a:t>
            </a:r>
            <a:endParaRPr lang="nl-NL" dirty="0"/>
          </a:p>
        </p:txBody>
      </p:sp>
      <p:cxnSp>
        <p:nvCxnSpPr>
          <p:cNvPr id="30" name="Rechte verbindingslijn met pijl 29"/>
          <p:cNvCxnSpPr/>
          <p:nvPr/>
        </p:nvCxnSpPr>
        <p:spPr>
          <a:xfrm>
            <a:off x="7010400" y="3738152"/>
            <a:ext cx="0" cy="9862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/>
          <p:cNvCxnSpPr/>
          <p:nvPr/>
        </p:nvCxnSpPr>
        <p:spPr>
          <a:xfrm>
            <a:off x="2516777" y="3738152"/>
            <a:ext cx="30480" cy="9862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/>
          <p:cNvCxnSpPr/>
          <p:nvPr/>
        </p:nvCxnSpPr>
        <p:spPr>
          <a:xfrm flipH="1">
            <a:off x="2819402" y="3738152"/>
            <a:ext cx="1158237" cy="9862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/>
          <p:nvPr/>
        </p:nvCxnSpPr>
        <p:spPr>
          <a:xfrm>
            <a:off x="4021182" y="3738152"/>
            <a:ext cx="0" cy="9862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 flipH="1">
            <a:off x="3004457" y="3738152"/>
            <a:ext cx="2510246" cy="9862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/>
          <p:nvPr/>
        </p:nvCxnSpPr>
        <p:spPr>
          <a:xfrm>
            <a:off x="5484222" y="3738152"/>
            <a:ext cx="1526178" cy="9862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/>
          <p:cNvCxnSpPr/>
          <p:nvPr/>
        </p:nvCxnSpPr>
        <p:spPr>
          <a:xfrm flipH="1">
            <a:off x="3156857" y="3738152"/>
            <a:ext cx="3853543" cy="9862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/>
          <p:cNvCxnSpPr/>
          <p:nvPr/>
        </p:nvCxnSpPr>
        <p:spPr>
          <a:xfrm flipH="1">
            <a:off x="5744391" y="3738152"/>
            <a:ext cx="1266009" cy="9862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/>
          <p:nvPr/>
        </p:nvCxnSpPr>
        <p:spPr>
          <a:xfrm flipH="1">
            <a:off x="4478382" y="3738152"/>
            <a:ext cx="2532018" cy="9862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met pijl 32"/>
          <p:cNvCxnSpPr/>
          <p:nvPr/>
        </p:nvCxnSpPr>
        <p:spPr>
          <a:xfrm>
            <a:off x="5534296" y="3742387"/>
            <a:ext cx="0" cy="9862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39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Integratie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Alle ingrediënten zijn er:</a:t>
            </a:r>
          </a:p>
          <a:p>
            <a:pPr lvl="1"/>
            <a:r>
              <a:rPr lang="nl-NL" dirty="0" smtClean="0"/>
              <a:t>Scanstraat</a:t>
            </a:r>
          </a:p>
          <a:p>
            <a:pPr lvl="1"/>
            <a:r>
              <a:rPr lang="nl-NL" dirty="0" smtClean="0"/>
              <a:t>Service Bus</a:t>
            </a:r>
          </a:p>
          <a:p>
            <a:pPr lvl="1"/>
            <a:r>
              <a:rPr lang="nl-NL" dirty="0" smtClean="0"/>
              <a:t>Web services (in en uit)</a:t>
            </a:r>
          </a:p>
          <a:p>
            <a:pPr lvl="1"/>
            <a:r>
              <a:rPr lang="nl-NL" dirty="0" smtClean="0"/>
              <a:t>Databases</a:t>
            </a:r>
          </a:p>
          <a:p>
            <a:pPr lvl="1"/>
            <a:r>
              <a:rPr lang="nl-NL" dirty="0" smtClean="0"/>
              <a:t>.NET componenten</a:t>
            </a:r>
          </a:p>
          <a:p>
            <a:pPr lvl="1"/>
            <a:r>
              <a:rPr lang="nl-NL" dirty="0" err="1" smtClean="0"/>
              <a:t>Legacy</a:t>
            </a:r>
            <a:r>
              <a:rPr lang="nl-NL" dirty="0" smtClean="0"/>
              <a:t> componenten</a:t>
            </a:r>
          </a:p>
          <a:p>
            <a:pPr lvl="1"/>
            <a:r>
              <a:rPr lang="nl-NL" dirty="0" smtClean="0"/>
              <a:t>SharePoint 2010</a:t>
            </a:r>
          </a:p>
          <a:p>
            <a:pPr lvl="1"/>
            <a:r>
              <a:rPr lang="nl-NL" dirty="0" smtClean="0"/>
              <a:t>(ASP</a:t>
            </a:r>
            <a:r>
              <a:rPr lang="nl-NL" dirty="0"/>
              <a:t>)</a:t>
            </a:r>
            <a:r>
              <a:rPr lang="nl-NL" dirty="0" smtClean="0"/>
              <a:t>.NET kennis, kunde en ervaring</a:t>
            </a:r>
          </a:p>
        </p:txBody>
      </p:sp>
      <p:pic>
        <p:nvPicPr>
          <p:cNvPr id="2050" name="Picture 2" descr="http://kevindyke.files.wordpress.com/2011/10/c533d97d374eef7fc60c1ff45622741e.jpg?w=4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72742"/>
            <a:ext cx="3359814" cy="3352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88730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Cases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Formulieren</a:t>
            </a:r>
          </a:p>
          <a:p>
            <a:pPr lvl="1"/>
            <a:r>
              <a:rPr lang="nl-NL" dirty="0" smtClean="0"/>
              <a:t>POC in 3 weken</a:t>
            </a:r>
          </a:p>
          <a:p>
            <a:pPr lvl="1"/>
            <a:r>
              <a:rPr lang="nl-NL" dirty="0" smtClean="0"/>
              <a:t>50.000 stuks in 2 maanden</a:t>
            </a:r>
          </a:p>
          <a:p>
            <a:pPr lvl="1"/>
            <a:r>
              <a:rPr lang="nl-NL" dirty="0" smtClean="0"/>
              <a:t>Vooralsnog met de hand verwerkt</a:t>
            </a:r>
          </a:p>
          <a:p>
            <a:pPr lvl="1"/>
            <a:r>
              <a:rPr lang="nl-NL" dirty="0" smtClean="0"/>
              <a:t>Stel: 15min per formulier -&gt; 12.500 uur werk!</a:t>
            </a:r>
          </a:p>
          <a:p>
            <a:pPr lvl="1"/>
            <a:r>
              <a:rPr lang="nl-NL" dirty="0" smtClean="0"/>
              <a:t>80% automatisch -&gt; nog ‘maar’ 2.500 uur werk</a:t>
            </a:r>
            <a:endParaRPr lang="nl-NL" dirty="0"/>
          </a:p>
          <a:p>
            <a:pPr lvl="2"/>
            <a:r>
              <a:rPr lang="nl-NL" dirty="0" smtClean="0"/>
              <a:t>Besparing van 10.000 uur!!</a:t>
            </a:r>
          </a:p>
          <a:p>
            <a:pPr marL="914400" lvl="2" indent="0">
              <a:buNone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88133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Cases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Informatieverzoeken</a:t>
            </a:r>
          </a:p>
          <a:p>
            <a:pPr lvl="1"/>
            <a:r>
              <a:rPr lang="nl-NL" dirty="0" smtClean="0"/>
              <a:t>Vooralsnog email</a:t>
            </a:r>
          </a:p>
          <a:p>
            <a:pPr lvl="1"/>
            <a:r>
              <a:rPr lang="nl-NL" dirty="0" smtClean="0"/>
              <a:t>Nu taak, met antwoordtemplates gebaseerd op in verzoek aangegeven categorie</a:t>
            </a:r>
          </a:p>
          <a:p>
            <a:pPr lvl="1"/>
            <a:r>
              <a:rPr lang="nl-NL" dirty="0" smtClean="0"/>
              <a:t>Besparing ca. 66% van tijd per verzoek</a:t>
            </a:r>
          </a:p>
        </p:txBody>
      </p:sp>
    </p:spTree>
    <p:extLst>
      <p:ext uri="{BB962C8B-B14F-4D97-AF65-F5344CB8AC3E}">
        <p14:creationId xmlns:p14="http://schemas.microsoft.com/office/powerpoint/2010/main" val="17506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vNetNoord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8619</TotalTime>
  <Words>785</Words>
  <Application>Microsoft Office PowerPoint</Application>
  <PresentationFormat>Diavoorstelling (4:3)</PresentationFormat>
  <Paragraphs>204</Paragraphs>
  <Slides>20</Slides>
  <Notes>20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1" baseType="lpstr">
      <vt:lpstr>devNetNoord Theme</vt:lpstr>
      <vt:lpstr>SharePoint 2010: een praktijkcase</vt:lpstr>
      <vt:lpstr>Wie?</vt:lpstr>
      <vt:lpstr>Agenda</vt:lpstr>
      <vt:lpstr>Context</vt:lpstr>
      <vt:lpstr>Context</vt:lpstr>
      <vt:lpstr>Consolidatie</vt:lpstr>
      <vt:lpstr>Integratie</vt:lpstr>
      <vt:lpstr>Cases</vt:lpstr>
      <vt:lpstr>Cases</vt:lpstr>
      <vt:lpstr>Cases</vt:lpstr>
      <vt:lpstr>Architectuurplaat</vt:lpstr>
      <vt:lpstr>Demo’s! </vt:lpstr>
      <vt:lpstr>Demo 1 WCF Service in SharePoint</vt:lpstr>
      <vt:lpstr>Demo 1 WCF Service in SharePoint</vt:lpstr>
      <vt:lpstr>Demo 2 State Machine Workflow</vt:lpstr>
      <vt:lpstr>Demo 2 State Machine Workflow</vt:lpstr>
      <vt:lpstr>Demo 3 Pluggable Workflow Service</vt:lpstr>
      <vt:lpstr>Demo 3 Pluggable Workflow Service</vt:lpstr>
      <vt:lpstr>Dank!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Jeroen Swart</dc:creator>
  <cp:lastModifiedBy>RJ</cp:lastModifiedBy>
  <cp:revision>129</cp:revision>
  <cp:lastPrinted>2012-03-22T08:08:23Z</cp:lastPrinted>
  <dcterms:created xsi:type="dcterms:W3CDTF">2006-08-16T00:00:00Z</dcterms:created>
  <dcterms:modified xsi:type="dcterms:W3CDTF">2012-03-22T11:53:56Z</dcterms:modified>
</cp:coreProperties>
</file>