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1" r:id="rId4"/>
    <p:sldId id="282" r:id="rId5"/>
    <p:sldId id="283" r:id="rId6"/>
    <p:sldId id="260" r:id="rId7"/>
    <p:sldId id="287" r:id="rId8"/>
    <p:sldId id="276" r:id="rId9"/>
    <p:sldId id="293" r:id="rId10"/>
    <p:sldId id="288" r:id="rId11"/>
    <p:sldId id="285" r:id="rId12"/>
    <p:sldId id="286" r:id="rId13"/>
    <p:sldId id="284" r:id="rId14"/>
    <p:sldId id="265" r:id="rId15"/>
    <p:sldId id="278" r:id="rId16"/>
    <p:sldId id="292" r:id="rId17"/>
    <p:sldId id="294" r:id="rId18"/>
    <p:sldId id="272" r:id="rId19"/>
    <p:sldId id="271" r:id="rId20"/>
    <p:sldId id="259" r:id="rId21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iel van Otegem" initials="MvO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DBE"/>
    <a:srgbClr val="71B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1511" autoAdjust="0"/>
  </p:normalViewPr>
  <p:slideViewPr>
    <p:cSldViewPr>
      <p:cViewPr>
        <p:scale>
          <a:sx n="80" d="100"/>
          <a:sy n="80" d="100"/>
        </p:scale>
        <p:origin x="-1116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3128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05661-96A6-4171-B4EA-66FCD74FE607}" type="datetimeFigureOut">
              <a:rPr lang="nl-NL" smtClean="0"/>
              <a:t>22-3-2012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F443B-0956-45A2-8DCA-087A33DD7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31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54175"/>
            <a:ext cx="8153400" cy="1317625"/>
          </a:xfrm>
        </p:spPr>
        <p:txBody>
          <a:bodyPr anchor="t"/>
          <a:lstStyle>
            <a:lvl1pPr algn="l">
              <a:defRPr>
                <a:solidFill>
                  <a:srgbClr val="558DB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200400"/>
            <a:ext cx="8153400" cy="12954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name/function/company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724400"/>
            <a:ext cx="8153400" cy="1828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 smtClean="0"/>
            </a:lvl1pPr>
          </a:lstStyle>
          <a:p>
            <a:pPr marL="0" lvl="0" indent="0">
              <a:buNone/>
            </a:pPr>
            <a:r>
              <a:rPr lang="en-US" dirty="0" smtClean="0"/>
              <a:t>Click to edit Master contact-information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78526"/>
            <a:ext cx="6477000" cy="1066800"/>
          </a:xfrm>
        </p:spPr>
        <p:txBody>
          <a:bodyPr anchor="t"/>
          <a:lstStyle>
            <a:lvl1pPr algn="l">
              <a:defRPr>
                <a:solidFill>
                  <a:srgbClr val="558DB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>
            <a:lvl1pPr>
              <a:buClr>
                <a:srgbClr val="558DBE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558DBE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58DBE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58DBE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58DBE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0" y="182880"/>
            <a:ext cx="6477000" cy="1112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106"/>
            <a:ext cx="1755401" cy="1261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558D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png"/><Relationship Id="rId18" Type="http://schemas.microsoft.com/office/2007/relationships/hdphoto" Target="../media/hdphoto2.wdp"/><Relationship Id="rId26" Type="http://schemas.openxmlformats.org/officeDocument/2006/relationships/image" Target="../media/image23.png"/><Relationship Id="rId3" Type="http://schemas.openxmlformats.org/officeDocument/2006/relationships/image" Target="../media/image3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2.emf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2" Type="http://schemas.openxmlformats.org/officeDocument/2006/relationships/image" Target="../media/image2.png"/><Relationship Id="rId16" Type="http://schemas.microsoft.com/office/2007/relationships/hdphoto" Target="../media/hdphoto1.wdp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emf"/><Relationship Id="rId24" Type="http://schemas.openxmlformats.org/officeDocument/2006/relationships/image" Target="../media/image21.emf"/><Relationship Id="rId5" Type="http://schemas.openxmlformats.org/officeDocument/2006/relationships/image" Target="../media/image5.emf"/><Relationship Id="rId15" Type="http://schemas.openxmlformats.org/officeDocument/2006/relationships/image" Target="../media/image15.png"/><Relationship Id="rId23" Type="http://schemas.openxmlformats.org/officeDocument/2006/relationships/image" Target="../media/image20.emf"/><Relationship Id="rId10" Type="http://schemas.openxmlformats.org/officeDocument/2006/relationships/image" Target="../media/image10.emf"/><Relationship Id="rId19" Type="http://schemas.openxmlformats.org/officeDocument/2006/relationships/image" Target="../media/image17.emf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emf"/><Relationship Id="rId22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png"/><Relationship Id="rId18" Type="http://schemas.microsoft.com/office/2007/relationships/hdphoto" Target="../media/hdphoto2.wdp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2.emf"/><Relationship Id="rId17" Type="http://schemas.openxmlformats.org/officeDocument/2006/relationships/image" Target="../media/image16.png"/><Relationship Id="rId25" Type="http://schemas.openxmlformats.org/officeDocument/2006/relationships/image" Target="../media/image24.gif"/><Relationship Id="rId2" Type="http://schemas.openxmlformats.org/officeDocument/2006/relationships/image" Target="../media/image2.png"/><Relationship Id="rId16" Type="http://schemas.microsoft.com/office/2007/relationships/hdphoto" Target="../media/hdphoto1.wdp"/><Relationship Id="rId20" Type="http://schemas.openxmlformats.org/officeDocument/2006/relationships/image" Target="../media/image18.emf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emf"/><Relationship Id="rId24" Type="http://schemas.openxmlformats.org/officeDocument/2006/relationships/image" Target="../media/image21.emf"/><Relationship Id="rId5" Type="http://schemas.openxmlformats.org/officeDocument/2006/relationships/image" Target="../media/image5.emf"/><Relationship Id="rId15" Type="http://schemas.openxmlformats.org/officeDocument/2006/relationships/image" Target="../media/image15.png"/><Relationship Id="rId23" Type="http://schemas.openxmlformats.org/officeDocument/2006/relationships/image" Target="../media/image20.emf"/><Relationship Id="rId28" Type="http://schemas.openxmlformats.org/officeDocument/2006/relationships/image" Target="../media/image27.png"/><Relationship Id="rId10" Type="http://schemas.openxmlformats.org/officeDocument/2006/relationships/image" Target="../media/image10.emf"/><Relationship Id="rId19" Type="http://schemas.openxmlformats.org/officeDocument/2006/relationships/image" Target="../media/image17.emf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emf"/><Relationship Id="rId22" Type="http://schemas.microsoft.com/office/2007/relationships/hdphoto" Target="../media/hdphoto3.wdp"/><Relationship Id="rId27" Type="http://schemas.openxmlformats.org/officeDocument/2006/relationships/image" Target="../media/image26.png"/><Relationship Id="rId30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State-of-the-Art </a:t>
            </a:r>
            <a:r>
              <a:rPr lang="en-US" dirty="0" err="1"/>
              <a:t>beveiliging</a:t>
            </a:r>
            <a:r>
              <a:rPr lang="en-US" dirty="0"/>
              <a:t> met Windows Identity Foundation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Michiel van Otegem</a:t>
            </a:r>
          </a:p>
          <a:p>
            <a:r>
              <a:rPr lang="nl-NL" dirty="0" smtClean="0"/>
              <a:t>Patriek van Dorp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724400"/>
            <a:ext cx="4114800" cy="1828800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michiel@aspnl.com</a:t>
            </a:r>
          </a:p>
          <a:p>
            <a:pPr marL="0" indent="0">
              <a:buNone/>
            </a:pPr>
            <a:r>
              <a:rPr lang="nl-NL" dirty="0" smtClean="0"/>
              <a:t>http://michiel.vanotegem.nl</a:t>
            </a:r>
          </a:p>
          <a:p>
            <a:pPr marL="0" indent="0">
              <a:buNone/>
            </a:pPr>
            <a:r>
              <a:rPr lang="nl-NL" dirty="0" smtClean="0"/>
              <a:t>@</a:t>
            </a:r>
            <a:r>
              <a:rPr lang="nl-NL" dirty="0" err="1" smtClean="0"/>
              <a:t>MichielvOtegem</a:t>
            </a:r>
            <a:endParaRPr lang="nl-NL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419600" y="4724400"/>
            <a:ext cx="441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dirty="0" smtClean="0"/>
              <a:t>Patriek.van.dorp@wazug.nl</a:t>
            </a:r>
            <a:endParaRPr lang="nl-NL" dirty="0" smtClean="0"/>
          </a:p>
          <a:p>
            <a:pPr marL="0" indent="0" algn="r">
              <a:buNone/>
            </a:pPr>
            <a:r>
              <a:rPr lang="nl-NL" dirty="0"/>
              <a:t>http</a:t>
            </a:r>
            <a:r>
              <a:rPr lang="nl-NL" dirty="0" smtClean="0"/>
              <a:t>://patriekvandorp.net</a:t>
            </a:r>
          </a:p>
          <a:p>
            <a:pPr marL="0" indent="0" algn="r">
              <a:buNone/>
            </a:pPr>
            <a:r>
              <a:rPr lang="nl-NL" dirty="0" smtClean="0"/>
              <a:t>@</a:t>
            </a:r>
            <a:r>
              <a:rPr lang="nl-NL" dirty="0" err="1" smtClean="0"/>
              <a:t>pvandorp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87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891688" y="3266883"/>
            <a:ext cx="15240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 smtClean="0"/>
              <a:t>RP</a:t>
            </a:r>
            <a:endParaRPr lang="nl-NL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495858" y="3276600"/>
            <a:ext cx="15240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 smtClean="0"/>
              <a:t>IP-STS</a:t>
            </a:r>
            <a:endParaRPr lang="nl-NL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draait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Trust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61" y="3429000"/>
            <a:ext cx="1067594" cy="84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40" y="4311743"/>
            <a:ext cx="1092139" cy="86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61" y="4343400"/>
            <a:ext cx="1067594" cy="84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61" y="5234502"/>
            <a:ext cx="1067594" cy="84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40" y="5224692"/>
            <a:ext cx="1067594" cy="84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285" y="3419283"/>
            <a:ext cx="1067594" cy="84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1029" idx="3"/>
          </p:cNvCxnSpPr>
          <p:nvPr/>
        </p:nvCxnSpPr>
        <p:spPr>
          <a:xfrm>
            <a:off x="2791655" y="4763805"/>
            <a:ext cx="3346085" cy="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30" idx="3"/>
            <a:endCxn id="1031" idx="1"/>
          </p:cNvCxnSpPr>
          <p:nvPr/>
        </p:nvCxnSpPr>
        <p:spPr>
          <a:xfrm flipV="1">
            <a:off x="2791655" y="5645097"/>
            <a:ext cx="3346085" cy="981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490927" y="1447800"/>
            <a:ext cx="5924761" cy="819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Client</a:t>
            </a:r>
            <a:endParaRPr lang="nl-NL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29321" y="432146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Signing</a:t>
            </a:r>
            <a:endParaRPr lang="nl-NL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7735" y="5224692"/>
            <a:ext cx="12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Encryption</a:t>
            </a:r>
            <a:endParaRPr lang="nl-NL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257858" y="2267105"/>
            <a:ext cx="0" cy="999778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671537" y="2267105"/>
            <a:ext cx="0" cy="999778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86994" y="2514600"/>
            <a:ext cx="79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HTTPS</a:t>
            </a:r>
            <a:endParaRPr lang="nl-NL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31578" y="2504883"/>
            <a:ext cx="79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HTTPS</a:t>
            </a:r>
            <a:endParaRPr lang="nl-N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1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 = .NET </a:t>
            </a:r>
            <a:r>
              <a:rPr lang="en-US" dirty="0" err="1" smtClean="0"/>
              <a:t>Extensie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Beschikbaar</a:t>
            </a:r>
            <a:r>
              <a:rPr lang="en-US" dirty="0" smtClean="0"/>
              <a:t> </a:t>
            </a:r>
            <a:r>
              <a:rPr lang="en-US" dirty="0" err="1" smtClean="0"/>
              <a:t>vanaf</a:t>
            </a:r>
            <a:r>
              <a:rPr lang="en-US" dirty="0" smtClean="0"/>
              <a:t> .NET 3.5</a:t>
            </a:r>
          </a:p>
          <a:p>
            <a:pPr lvl="1"/>
            <a:r>
              <a:rPr lang="en-US" dirty="0" smtClean="0"/>
              <a:t>Download: </a:t>
            </a:r>
            <a:r>
              <a:rPr lang="nl-NL" u="sng" dirty="0" smtClean="0"/>
              <a:t>http</a:t>
            </a:r>
            <a:r>
              <a:rPr lang="nl-NL" u="sng" dirty="0"/>
              <a:t>://</a:t>
            </a:r>
            <a:r>
              <a:rPr lang="nl-NL" u="sng" dirty="0" smtClean="0"/>
              <a:t>bit.ly/wifdownload</a:t>
            </a:r>
            <a:endParaRPr lang="en-US" dirty="0" smtClean="0"/>
          </a:p>
          <a:p>
            <a:r>
              <a:rPr lang="en-US" dirty="0" smtClean="0"/>
              <a:t>SDK </a:t>
            </a:r>
            <a:r>
              <a:rPr lang="en-US" dirty="0" err="1" smtClean="0"/>
              <a:t>beschikbaar</a:t>
            </a:r>
            <a:r>
              <a:rPr lang="en-US" dirty="0" smtClean="0"/>
              <a:t> met Visual Studio </a:t>
            </a:r>
            <a:r>
              <a:rPr lang="en-US" dirty="0" err="1" smtClean="0"/>
              <a:t>extensies</a:t>
            </a:r>
            <a:endParaRPr lang="en-US" dirty="0" smtClean="0"/>
          </a:p>
          <a:p>
            <a:pPr lvl="1"/>
            <a:r>
              <a:rPr lang="nl-NL" dirty="0" smtClean="0"/>
              <a:t>Download: </a:t>
            </a:r>
            <a:r>
              <a:rPr lang="nl-NL" u="sng" dirty="0"/>
              <a:t>http://bit.ly/wifsdkdownload</a:t>
            </a:r>
          </a:p>
          <a:p>
            <a:pPr lvl="1"/>
            <a:r>
              <a:rPr lang="en-US" dirty="0"/>
              <a:t>Training </a:t>
            </a:r>
            <a:r>
              <a:rPr lang="en-US" dirty="0" smtClean="0"/>
              <a:t>Kit download: </a:t>
            </a:r>
            <a:r>
              <a:rPr lang="en-US" u="sng" dirty="0"/>
              <a:t>http://</a:t>
            </a:r>
            <a:r>
              <a:rPr lang="en-US" u="sng" dirty="0" smtClean="0"/>
              <a:t>bit.ly/wiftrainingkit</a:t>
            </a:r>
            <a:endParaRPr lang="en-US" dirty="0" smtClean="0"/>
          </a:p>
          <a:p>
            <a:r>
              <a:rPr lang="en-US" dirty="0" err="1" smtClean="0"/>
              <a:t>Werkt</a:t>
            </a:r>
            <a:r>
              <a:rPr lang="en-US" dirty="0" smtClean="0"/>
              <a:t> in ASP.NET en WCF</a:t>
            </a:r>
          </a:p>
          <a:p>
            <a:pPr lvl="1"/>
            <a:r>
              <a:rPr lang="en-US" dirty="0" smtClean="0"/>
              <a:t>ASP.NET modules </a:t>
            </a:r>
            <a:r>
              <a:rPr lang="en-US" dirty="0" err="1" smtClean="0"/>
              <a:t>verzorgen</a:t>
            </a:r>
            <a:r>
              <a:rPr lang="en-US" dirty="0" smtClean="0"/>
              <a:t> </a:t>
            </a:r>
            <a:r>
              <a:rPr lang="en-US" dirty="0" err="1" smtClean="0"/>
              <a:t>authenticatie</a:t>
            </a:r>
            <a:endParaRPr lang="en-US" dirty="0" smtClean="0"/>
          </a:p>
          <a:p>
            <a:pPr lvl="1"/>
            <a:r>
              <a:rPr lang="en-US" dirty="0" err="1" smtClean="0"/>
              <a:t>Haakt</a:t>
            </a:r>
            <a:r>
              <a:rPr lang="en-US" dirty="0" smtClean="0"/>
              <a:t> in op </a:t>
            </a:r>
            <a:r>
              <a:rPr lang="en-US" dirty="0" err="1" smtClean="0"/>
              <a:t>WSFederationBinding</a:t>
            </a:r>
            <a:r>
              <a:rPr lang="en-US" dirty="0" smtClean="0"/>
              <a:t> in WCF</a:t>
            </a:r>
          </a:p>
          <a:p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 </a:t>
            </a:r>
            <a:r>
              <a:rPr lang="en-US" dirty="0" err="1" smtClean="0"/>
              <a:t>applicaties</a:t>
            </a:r>
            <a:r>
              <a:rPr lang="en-US" dirty="0" smtClean="0"/>
              <a:t> en STS</a:t>
            </a:r>
          </a:p>
        </p:txBody>
      </p:sp>
    </p:spTree>
    <p:extLst>
      <p:ext uri="{BB962C8B-B14F-4D97-AF65-F5344CB8AC3E}">
        <p14:creationId xmlns:p14="http://schemas.microsoft.com/office/powerpoint/2010/main" val="11056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Zelfde</a:t>
            </a:r>
            <a:r>
              <a:rPr lang="en-US" dirty="0" smtClean="0"/>
              <a:t> </a:t>
            </a:r>
            <a:r>
              <a:rPr lang="en-US" dirty="0" err="1" smtClean="0"/>
              <a:t>identiteit</a:t>
            </a:r>
            <a:r>
              <a:rPr lang="en-US" dirty="0" smtClean="0"/>
              <a:t>, </a:t>
            </a:r>
            <a:r>
              <a:rPr lang="en-US" dirty="0" err="1" smtClean="0"/>
              <a:t>nieuw</a:t>
            </a:r>
            <a:r>
              <a:rPr lang="en-US" dirty="0" smtClean="0"/>
              <a:t> </a:t>
            </a:r>
            <a:r>
              <a:rPr lang="en-US" dirty="0" err="1" smtClean="0"/>
              <a:t>jasje</a:t>
            </a:r>
            <a:endParaRPr lang="nl-NL" dirty="0"/>
          </a:p>
        </p:txBody>
      </p:sp>
      <p:grpSp>
        <p:nvGrpSpPr>
          <p:cNvPr id="4" name="Group 4"/>
          <p:cNvGrpSpPr/>
          <p:nvPr/>
        </p:nvGrpSpPr>
        <p:grpSpPr>
          <a:xfrm>
            <a:off x="6400720" y="1524732"/>
            <a:ext cx="203147" cy="457993"/>
            <a:chOff x="2514600" y="1295400"/>
            <a:chExt cx="152400" cy="457993"/>
          </a:xfrm>
        </p:grpSpPr>
        <p:cxnSp>
          <p:nvCxnSpPr>
            <p:cNvPr id="5" name="Straight Connector 4"/>
            <p:cNvCxnSpPr/>
            <p:nvPr/>
          </p:nvCxnSpPr>
          <p:spPr>
            <a:xfrm rot="5400000">
              <a:off x="2417763" y="1579562"/>
              <a:ext cx="346075" cy="1588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  <p:sp>
          <p:nvSpPr>
            <p:cNvPr id="6" name="Oval 5"/>
            <p:cNvSpPr/>
            <p:nvPr/>
          </p:nvSpPr>
          <p:spPr bwMode="auto">
            <a:xfrm>
              <a:off x="2514600" y="12954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FFFF"/>
              </a:solidFill>
              <a:headEnd type="none" w="med" len="med"/>
              <a:tailEnd type="none" w="med" len="med"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lIns="91436" tIns="45718" rIns="91436" bIns="45718" rtlCol="0" anchor="ctr"/>
            <a:lstStyle/>
            <a:p>
              <a:pPr marL="0" marR="0" lvl="0" indent="0" algn="ctr" defTabSz="9140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000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25"/>
          <p:cNvGrpSpPr/>
          <p:nvPr/>
        </p:nvGrpSpPr>
        <p:grpSpPr>
          <a:xfrm>
            <a:off x="3266695" y="1523208"/>
            <a:ext cx="203147" cy="457993"/>
            <a:chOff x="2514600" y="1295400"/>
            <a:chExt cx="152400" cy="457993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2417763" y="1579562"/>
              <a:ext cx="346075" cy="1588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2514600" y="129540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FFFF"/>
              </a:solidFill>
              <a:headEnd type="none" w="med" len="med"/>
              <a:tailEnd type="none" w="med" len="med"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lIns="91436" tIns="45718" rIns="91436" bIns="45718" rtlCol="0" anchor="ctr"/>
            <a:lstStyle/>
            <a:p>
              <a:pPr marL="0" marR="0" lvl="0" indent="0" algn="ctr" defTabSz="9140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000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IClaIMSpRINCIPAL"/>
          <p:cNvSpPr/>
          <p:nvPr/>
        </p:nvSpPr>
        <p:spPr bwMode="auto">
          <a:xfrm>
            <a:off x="6172200" y="1923985"/>
            <a:ext cx="2667000" cy="3813048"/>
          </a:xfrm>
          <a:prstGeom prst="roundRect">
            <a:avLst>
              <a:gd name="adj" fmla="val 9033"/>
            </a:avLst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+mn-ea"/>
                <a:cs typeface="+mn-cs"/>
              </a:rPr>
              <a:t>IClaimsPrincipal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iclaimsidentity"/>
          <p:cNvSpPr/>
          <p:nvPr/>
        </p:nvSpPr>
        <p:spPr bwMode="auto">
          <a:xfrm>
            <a:off x="3047999" y="1922461"/>
            <a:ext cx="2743201" cy="3811524"/>
          </a:xfrm>
          <a:prstGeom prst="roundRect">
            <a:avLst>
              <a:gd name="adj" fmla="val 9033"/>
            </a:avLst>
          </a:prstGeom>
          <a:solidFill>
            <a:srgbClr val="8CC63F"/>
          </a:solidFill>
          <a:ln>
            <a:noFill/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IClaimsIdentity</a:t>
            </a:r>
          </a:p>
        </p:txBody>
      </p:sp>
      <p:sp>
        <p:nvSpPr>
          <p:cNvPr id="12" name="label"/>
          <p:cNvSpPr/>
          <p:nvPr/>
        </p:nvSpPr>
        <p:spPr bwMode="auto">
          <a:xfrm>
            <a:off x="3165121" y="3733800"/>
            <a:ext cx="2417812" cy="448056"/>
          </a:xfrm>
          <a:prstGeom prst="roundRect">
            <a:avLst>
              <a:gd name="adj" fmla="val 9033"/>
            </a:avLst>
          </a:prstGeom>
          <a:solidFill>
            <a:srgbClr val="8CC63F"/>
          </a:solidFill>
          <a:ln>
            <a:noFill/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/>
          </a:sp3d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Delegate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laims"/>
          <p:cNvSpPr/>
          <p:nvPr/>
        </p:nvSpPr>
        <p:spPr bwMode="auto">
          <a:xfrm>
            <a:off x="3215908" y="2438400"/>
            <a:ext cx="2419257" cy="1219201"/>
          </a:xfrm>
          <a:prstGeom prst="roundRect">
            <a:avLst>
              <a:gd name="adj" fmla="val 9033"/>
            </a:avLst>
          </a:prstGeom>
          <a:gradFill flip="none" rotWithShape="1">
            <a:gsLst>
              <a:gs pos="0">
                <a:srgbClr val="0077B8"/>
              </a:gs>
              <a:gs pos="86000">
                <a:srgbClr val="44C8F5"/>
              </a:gs>
            </a:gsLst>
            <a:lin ang="5400000" scaled="1"/>
            <a:tileRect/>
          </a:gra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9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Claims</a:t>
            </a:r>
          </a:p>
        </p:txBody>
      </p:sp>
      <p:grpSp>
        <p:nvGrpSpPr>
          <p:cNvPr id="14" name="Group 10"/>
          <p:cNvGrpSpPr/>
          <p:nvPr/>
        </p:nvGrpSpPr>
        <p:grpSpPr>
          <a:xfrm>
            <a:off x="3398096" y="2930523"/>
            <a:ext cx="2033620" cy="629484"/>
            <a:chOff x="2917976" y="2514600"/>
            <a:chExt cx="2145792" cy="528769"/>
          </a:xfrm>
        </p:grpSpPr>
        <p:sp>
          <p:nvSpPr>
            <p:cNvPr id="15" name="claim"/>
            <p:cNvSpPr/>
            <p:nvPr/>
          </p:nvSpPr>
          <p:spPr bwMode="auto">
            <a:xfrm>
              <a:off x="2917976" y="2514600"/>
              <a:ext cx="1993392" cy="376367"/>
            </a:xfrm>
            <a:prstGeom prst="roundRect">
              <a:avLst>
                <a:gd name="adj" fmla="val 9033"/>
              </a:avLst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/>
            </a:sp3d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Claim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claim"/>
            <p:cNvSpPr/>
            <p:nvPr/>
          </p:nvSpPr>
          <p:spPr bwMode="auto">
            <a:xfrm>
              <a:off x="3070376" y="2667001"/>
              <a:ext cx="1993392" cy="376368"/>
            </a:xfrm>
            <a:prstGeom prst="roundRect">
              <a:avLst>
                <a:gd name="adj" fmla="val 9033"/>
              </a:avLst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/>
            </a:sp3d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Claim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iclaimsidentity"/>
          <p:cNvSpPr/>
          <p:nvPr/>
        </p:nvSpPr>
        <p:spPr bwMode="auto">
          <a:xfrm>
            <a:off x="3165121" y="4267200"/>
            <a:ext cx="2455365" cy="1295400"/>
          </a:xfrm>
          <a:prstGeom prst="roundRect">
            <a:avLst>
              <a:gd name="adj" fmla="val 9033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91436" tIns="45718" rIns="91436" bIns="45718" anchor="t"/>
          <a:lstStyle/>
          <a:p>
            <a:pPr marL="0" marR="0" lvl="0" indent="0" defTabSz="9140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IIdentity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0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AuthenticationType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0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IsAuthenticated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0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 Name</a:t>
            </a:r>
          </a:p>
        </p:txBody>
      </p:sp>
      <p:sp>
        <p:nvSpPr>
          <p:cNvPr id="18" name="iclaimsidentity"/>
          <p:cNvSpPr/>
          <p:nvPr/>
        </p:nvSpPr>
        <p:spPr bwMode="auto">
          <a:xfrm>
            <a:off x="6299147" y="4344924"/>
            <a:ext cx="2341554" cy="1219200"/>
          </a:xfrm>
          <a:prstGeom prst="roundRect">
            <a:avLst>
              <a:gd name="adj" fmla="val 9033"/>
            </a:avLst>
          </a:prstGeom>
          <a:solidFill>
            <a:srgbClr val="000000">
              <a:lumMod val="75000"/>
              <a:lumOff val="2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91436" tIns="45718" rIns="91436" bIns="45718" anchor="t"/>
          <a:lstStyle/>
          <a:p>
            <a:pPr marL="0" marR="0" lvl="0" indent="0" defTabSz="9140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IPrincipal</a:t>
            </a:r>
            <a:endParaRPr kumimoji="0" lang="en-US" sz="2000" b="0" i="1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0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IsInRole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0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349934" y="2712823"/>
            <a:ext cx="2303787" cy="1362227"/>
          </a:xfrm>
          <a:prstGeom prst="roundRect">
            <a:avLst>
              <a:gd name="adj" fmla="val 9033"/>
            </a:avLst>
          </a:prstGeom>
          <a:solidFill>
            <a:srgbClr val="D6E032"/>
          </a:solidFill>
          <a:ln w="9525" cap="flat" cmpd="sng" algn="ctr">
            <a:solidFill>
              <a:srgbClr val="8CC63F">
                <a:shade val="8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lIns="91436" tIns="45718" rIns="91436" bIns="45718" anchor="t"/>
          <a:lstStyle/>
          <a:p>
            <a:pPr marL="0" marR="0" lvl="0" indent="0" defTabSz="9140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Identities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" name="Group 17"/>
          <p:cNvGrpSpPr/>
          <p:nvPr/>
        </p:nvGrpSpPr>
        <p:grpSpPr>
          <a:xfrm>
            <a:off x="6502295" y="3205099"/>
            <a:ext cx="2114952" cy="603250"/>
            <a:chOff x="6248400" y="2473325"/>
            <a:chExt cx="2362200" cy="603250"/>
          </a:xfrm>
          <a:solidFill>
            <a:srgbClr val="8CC63F"/>
          </a:solidFill>
        </p:grpSpPr>
        <p:sp>
          <p:nvSpPr>
            <p:cNvPr id="21" name="iclaimsidentity"/>
            <p:cNvSpPr/>
            <p:nvPr/>
          </p:nvSpPr>
          <p:spPr bwMode="auto">
            <a:xfrm>
              <a:off x="6248400" y="2473325"/>
              <a:ext cx="2209800" cy="450850"/>
            </a:xfrm>
            <a:prstGeom prst="roundRect">
              <a:avLst>
                <a:gd name="adj" fmla="val 9033"/>
              </a:avLst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/>
            </a:sp3d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IClaimsIdentity</a:t>
              </a:r>
              <a:endPara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iclaimsidentity"/>
            <p:cNvSpPr/>
            <p:nvPr/>
          </p:nvSpPr>
          <p:spPr bwMode="auto">
            <a:xfrm>
              <a:off x="6400800" y="2625725"/>
              <a:ext cx="2209800" cy="450850"/>
            </a:xfrm>
            <a:prstGeom prst="roundRect">
              <a:avLst>
                <a:gd name="adj" fmla="val 9033"/>
              </a:avLst>
            </a:prstGeom>
            <a:grpFill/>
            <a:ln>
              <a:noFill/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/>
            </a:sp3d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IClaimsIdentity</a:t>
              </a:r>
              <a:endPara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claim"/>
          <p:cNvSpPr/>
          <p:nvPr/>
        </p:nvSpPr>
        <p:spPr bwMode="auto">
          <a:xfrm>
            <a:off x="232196" y="1922461"/>
            <a:ext cx="2434804" cy="3813048"/>
          </a:xfrm>
          <a:prstGeom prst="roundRect">
            <a:avLst>
              <a:gd name="adj" fmla="val 9033"/>
            </a:avLst>
          </a:prstGeom>
          <a:solidFill>
            <a:srgbClr val="0077B8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9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Claim</a:t>
            </a:r>
          </a:p>
        </p:txBody>
      </p:sp>
      <p:sp>
        <p:nvSpPr>
          <p:cNvPr id="24" name="iclaimsidentity"/>
          <p:cNvSpPr/>
          <p:nvPr/>
        </p:nvSpPr>
        <p:spPr bwMode="auto">
          <a:xfrm>
            <a:off x="381000" y="2438400"/>
            <a:ext cx="2076557" cy="450850"/>
          </a:xfrm>
          <a:prstGeom prst="roundRect">
            <a:avLst>
              <a:gd name="adj" fmla="val 9033"/>
            </a:avLst>
          </a:prstGeom>
          <a:solidFill>
            <a:srgbClr val="8CC63F"/>
          </a:solidFill>
          <a:ln>
            <a:noFill/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/>
          </a:sp3d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Subject</a:t>
            </a:r>
          </a:p>
        </p:txBody>
      </p:sp>
      <p:sp>
        <p:nvSpPr>
          <p:cNvPr id="25" name="iclaimsidentity"/>
          <p:cNvSpPr/>
          <p:nvPr/>
        </p:nvSpPr>
        <p:spPr bwMode="auto">
          <a:xfrm>
            <a:off x="381000" y="2975864"/>
            <a:ext cx="2076557" cy="448056"/>
          </a:xfrm>
          <a:prstGeom prst="roundRect">
            <a:avLst>
              <a:gd name="adj" fmla="val 9033"/>
            </a:avLst>
          </a:prstGeom>
          <a:solidFill>
            <a:srgbClr val="44C8F5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9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Issuer</a:t>
            </a:r>
          </a:p>
        </p:txBody>
      </p:sp>
      <p:sp>
        <p:nvSpPr>
          <p:cNvPr id="26" name="label"/>
          <p:cNvSpPr/>
          <p:nvPr/>
        </p:nvSpPr>
        <p:spPr bwMode="auto">
          <a:xfrm>
            <a:off x="381000" y="4579874"/>
            <a:ext cx="2076557" cy="448056"/>
          </a:xfrm>
          <a:prstGeom prst="roundRect">
            <a:avLst>
              <a:gd name="adj" fmla="val 9033"/>
            </a:avLst>
          </a:prstGeom>
          <a:solidFill>
            <a:srgbClr val="44C8F5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alpha val="9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</a:p>
        </p:txBody>
      </p:sp>
      <p:sp>
        <p:nvSpPr>
          <p:cNvPr id="27" name="label"/>
          <p:cNvSpPr/>
          <p:nvPr/>
        </p:nvSpPr>
        <p:spPr bwMode="auto">
          <a:xfrm>
            <a:off x="381000" y="4045204"/>
            <a:ext cx="2076557" cy="448056"/>
          </a:xfrm>
          <a:prstGeom prst="roundRect">
            <a:avLst>
              <a:gd name="adj" fmla="val 9033"/>
            </a:avLst>
          </a:prstGeom>
          <a:solidFill>
            <a:srgbClr val="44C8F5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alpha val="9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ClaimType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alpha val="99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label"/>
          <p:cNvSpPr/>
          <p:nvPr/>
        </p:nvSpPr>
        <p:spPr bwMode="auto">
          <a:xfrm>
            <a:off x="381000" y="5114544"/>
            <a:ext cx="2076557" cy="448056"/>
          </a:xfrm>
          <a:prstGeom prst="roundRect">
            <a:avLst>
              <a:gd name="adj" fmla="val 9033"/>
            </a:avLst>
          </a:prstGeom>
          <a:solidFill>
            <a:srgbClr val="44C8F5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alpha val="9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ValueType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alpha val="99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label"/>
          <p:cNvSpPr/>
          <p:nvPr/>
        </p:nvSpPr>
        <p:spPr bwMode="auto">
          <a:xfrm>
            <a:off x="381000" y="3510534"/>
            <a:ext cx="2076557" cy="448056"/>
          </a:xfrm>
          <a:prstGeom prst="roundRect">
            <a:avLst>
              <a:gd name="adj" fmla="val 9033"/>
            </a:avLst>
          </a:prstGeom>
          <a:solidFill>
            <a:srgbClr val="44C8F5"/>
          </a:solidFill>
          <a:ln w="38100" cap="flat" cmpd="sng" algn="ctr">
            <a:noFill/>
            <a:prstDash val="solid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alpha val="99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OriginalIssuer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alpha val="99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iclaimsidentity"/>
          <p:cNvSpPr/>
          <p:nvPr/>
        </p:nvSpPr>
        <p:spPr bwMode="auto">
          <a:xfrm>
            <a:off x="6502294" y="5030724"/>
            <a:ext cx="2039418" cy="457200"/>
          </a:xfrm>
          <a:prstGeom prst="roundRect">
            <a:avLst>
              <a:gd name="adj" fmla="val 9033"/>
            </a:avLst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p:spPr>
        <p:txBody>
          <a:bodyPr lIns="91436" tIns="45718" rIns="91436" bIns="45718" anchor="t"/>
          <a:lstStyle/>
          <a:p>
            <a:pPr marL="0" marR="0" lvl="0" indent="0" defTabSz="9140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Identity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91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 != Windows Only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WIF </a:t>
            </a:r>
            <a:r>
              <a:rPr lang="en-US" dirty="0" err="1" smtClean="0"/>
              <a:t>werkt</a:t>
            </a:r>
            <a:r>
              <a:rPr lang="en-US" dirty="0" smtClean="0"/>
              <a:t> op basis van OASIS </a:t>
            </a:r>
            <a:r>
              <a:rPr lang="en-US" dirty="0" err="1" smtClean="0"/>
              <a:t>standaarden</a:t>
            </a:r>
            <a:endParaRPr lang="en-US" dirty="0" smtClean="0"/>
          </a:p>
          <a:p>
            <a:pPr lvl="1"/>
            <a:r>
              <a:rPr lang="en-US" dirty="0" smtClean="0"/>
              <a:t>WS-Federation</a:t>
            </a:r>
          </a:p>
          <a:p>
            <a:pPr lvl="1"/>
            <a:r>
              <a:rPr lang="en-US" dirty="0" smtClean="0"/>
              <a:t>WS-Trust</a:t>
            </a:r>
          </a:p>
          <a:p>
            <a:pPr lvl="1"/>
            <a:r>
              <a:rPr lang="en-US" dirty="0" smtClean="0"/>
              <a:t>Security Assertion Markup Language (SAML)</a:t>
            </a:r>
          </a:p>
          <a:p>
            <a:endParaRPr lang="en-US" dirty="0" smtClean="0"/>
          </a:p>
          <a:p>
            <a:r>
              <a:rPr lang="en-US" dirty="0" err="1"/>
              <a:t>Werkt</a:t>
            </a:r>
            <a:r>
              <a:rPr lang="en-US" dirty="0"/>
              <a:t> met </a:t>
            </a:r>
            <a:r>
              <a:rPr lang="en-US" dirty="0" err="1"/>
              <a:t>iedere</a:t>
            </a:r>
            <a:r>
              <a:rPr lang="en-US" dirty="0"/>
              <a:t> browser (passive federation)</a:t>
            </a:r>
          </a:p>
          <a:p>
            <a:r>
              <a:rPr lang="en-US" dirty="0" smtClean="0"/>
              <a:t>Web services (active federation) </a:t>
            </a:r>
            <a:r>
              <a:rPr lang="en-US" dirty="0" err="1" smtClean="0"/>
              <a:t>interoperabel</a:t>
            </a:r>
            <a:r>
              <a:rPr lang="en-US" dirty="0" smtClean="0"/>
              <a:t> met </a:t>
            </a:r>
            <a:r>
              <a:rPr lang="en-US" dirty="0" err="1" smtClean="0"/>
              <a:t>o.a</a:t>
            </a:r>
            <a:r>
              <a:rPr lang="en-US" dirty="0" smtClean="0"/>
              <a:t>. </a:t>
            </a:r>
            <a:r>
              <a:rPr lang="en-US" dirty="0" err="1" smtClean="0"/>
              <a:t>OpenSSO</a:t>
            </a:r>
            <a:r>
              <a:rPr lang="en-US" dirty="0" smtClean="0"/>
              <a:t> en </a:t>
            </a:r>
            <a:r>
              <a:rPr lang="en-US" dirty="0" err="1" smtClean="0"/>
              <a:t>Websphere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71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 = </a:t>
            </a:r>
            <a:r>
              <a:rPr lang="en-US" dirty="0" err="1" smtClean="0"/>
              <a:t>Uitbreidbaar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Autorisatie</a:t>
            </a:r>
            <a:r>
              <a:rPr lang="en-US" dirty="0" smtClean="0"/>
              <a:t> </a:t>
            </a:r>
            <a:r>
              <a:rPr lang="en-US" dirty="0" err="1" smtClean="0"/>
              <a:t>extensies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</a:t>
            </a:r>
            <a:r>
              <a:rPr lang="en-US" dirty="0" err="1" smtClean="0"/>
              <a:t>applicatie</a:t>
            </a:r>
            <a:r>
              <a:rPr lang="en-US" dirty="0" smtClean="0"/>
              <a:t>/service</a:t>
            </a:r>
          </a:p>
          <a:p>
            <a:pPr lvl="1"/>
            <a:r>
              <a:rPr lang="en-US" dirty="0" err="1" smtClean="0"/>
              <a:t>Bewerken</a:t>
            </a:r>
            <a:r>
              <a:rPr lang="en-US" dirty="0" smtClean="0"/>
              <a:t>/</a:t>
            </a:r>
            <a:r>
              <a:rPr lang="en-US" dirty="0" err="1" smtClean="0"/>
              <a:t>toevoegen</a:t>
            </a:r>
            <a:r>
              <a:rPr lang="en-US" dirty="0" smtClean="0"/>
              <a:t> claims</a:t>
            </a:r>
          </a:p>
          <a:p>
            <a:pPr lvl="1"/>
            <a:r>
              <a:rPr lang="en-US" dirty="0" err="1" smtClean="0"/>
              <a:t>Controle</a:t>
            </a:r>
            <a:r>
              <a:rPr lang="en-US" dirty="0" smtClean="0"/>
              <a:t> op claims via </a:t>
            </a:r>
            <a:r>
              <a:rPr lang="en-US" dirty="0" err="1" smtClean="0"/>
              <a:t>attributen</a:t>
            </a:r>
            <a:endParaRPr lang="en-US" dirty="0" smtClean="0"/>
          </a:p>
          <a:p>
            <a:r>
              <a:rPr lang="en-US" dirty="0" err="1" smtClean="0"/>
              <a:t>Implementeren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protocollen</a:t>
            </a:r>
            <a:endParaRPr lang="en-US" dirty="0"/>
          </a:p>
          <a:p>
            <a:pPr lvl="1"/>
            <a:r>
              <a:rPr lang="en-US" dirty="0" err="1" smtClean="0"/>
              <a:t>Bijvoorbeeld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, Facebook, </a:t>
            </a:r>
            <a:r>
              <a:rPr lang="en-US" dirty="0" err="1" smtClean="0"/>
              <a:t>OpenID</a:t>
            </a:r>
            <a:r>
              <a:rPr lang="en-US" dirty="0" smtClean="0"/>
              <a:t>, </a:t>
            </a:r>
            <a:r>
              <a:rPr lang="en-US" dirty="0" err="1" smtClean="0"/>
              <a:t>DigiD</a:t>
            </a:r>
            <a:endParaRPr lang="en-US" dirty="0" smtClean="0"/>
          </a:p>
          <a:p>
            <a:pPr lvl="1"/>
            <a:r>
              <a:rPr lang="en-US" dirty="0" smtClean="0"/>
              <a:t>CTP </a:t>
            </a:r>
            <a:r>
              <a:rPr lang="en-US" dirty="0" err="1" smtClean="0"/>
              <a:t>beschikbaar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3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 = De </a:t>
            </a:r>
            <a:r>
              <a:rPr lang="en-US" dirty="0" err="1" smtClean="0"/>
              <a:t>toekomst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WIF </a:t>
            </a:r>
            <a:r>
              <a:rPr lang="en-US" dirty="0" err="1" smtClean="0"/>
              <a:t>staat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verandering</a:t>
            </a:r>
            <a:endParaRPr lang="en-US" dirty="0" smtClean="0"/>
          </a:p>
          <a:p>
            <a:pPr lvl="1"/>
            <a:r>
              <a:rPr lang="en-US" dirty="0" err="1" smtClean="0"/>
              <a:t>Identiteit</a:t>
            </a:r>
            <a:r>
              <a:rPr lang="en-US" dirty="0" smtClean="0"/>
              <a:t> </a:t>
            </a:r>
            <a:r>
              <a:rPr lang="en-US" dirty="0" err="1" smtClean="0"/>
              <a:t>staat</a:t>
            </a:r>
            <a:r>
              <a:rPr lang="en-US" dirty="0" smtClean="0"/>
              <a:t> </a:t>
            </a:r>
            <a:r>
              <a:rPr lang="en-US" dirty="0" err="1" smtClean="0"/>
              <a:t>centraal</a:t>
            </a:r>
            <a:r>
              <a:rPr lang="en-US" dirty="0" smtClean="0"/>
              <a:t>,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authenticatie</a:t>
            </a:r>
            <a:endParaRPr lang="en-US" dirty="0" smtClean="0"/>
          </a:p>
          <a:p>
            <a:pPr lvl="1"/>
            <a:r>
              <a:rPr lang="en-US" dirty="0" smtClean="0"/>
              <a:t>Model van WIF is protocol </a:t>
            </a:r>
            <a:r>
              <a:rPr lang="en-US" dirty="0" err="1" smtClean="0"/>
              <a:t>onafhankelijk</a:t>
            </a:r>
            <a:endParaRPr lang="en-US" dirty="0" smtClean="0"/>
          </a:p>
          <a:p>
            <a:pPr lvl="1"/>
            <a:r>
              <a:rPr lang="en-US" dirty="0" smtClean="0"/>
              <a:t>Federated Identity </a:t>
            </a:r>
            <a:r>
              <a:rPr lang="en-US" dirty="0" err="1" smtClean="0"/>
              <a:t>maakt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mogelijk</a:t>
            </a:r>
            <a:endParaRPr lang="en-US" dirty="0" smtClean="0"/>
          </a:p>
          <a:p>
            <a:pPr lvl="2"/>
            <a:r>
              <a:rPr lang="en-US" dirty="0" smtClean="0"/>
              <a:t>Cross domain, Constrained delegation/impersonation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.NET 4.5 </a:t>
            </a:r>
            <a:r>
              <a:rPr lang="en-US" dirty="0" err="1" smtClean="0"/>
              <a:t>integraal</a:t>
            </a:r>
            <a:r>
              <a:rPr lang="en-US" dirty="0" smtClean="0"/>
              <a:t> </a:t>
            </a:r>
            <a:r>
              <a:rPr lang="en-US" dirty="0" err="1" smtClean="0"/>
              <a:t>onderdeel</a:t>
            </a:r>
            <a:r>
              <a:rPr lang="en-US" dirty="0" smtClean="0"/>
              <a:t> van framework</a:t>
            </a:r>
          </a:p>
          <a:p>
            <a:pPr lvl="1"/>
            <a:r>
              <a:rPr lang="en-US" dirty="0" smtClean="0"/>
              <a:t>Elk Identity object </a:t>
            </a:r>
            <a:r>
              <a:rPr lang="en-US" dirty="0" err="1" smtClean="0"/>
              <a:t>erft</a:t>
            </a:r>
            <a:r>
              <a:rPr lang="en-US" dirty="0" smtClean="0"/>
              <a:t> van </a:t>
            </a:r>
            <a:r>
              <a:rPr lang="en-US" dirty="0" err="1" smtClean="0"/>
              <a:t>ClaimsIdentity</a:t>
            </a:r>
            <a:endParaRPr lang="en-US" dirty="0" smtClean="0"/>
          </a:p>
          <a:p>
            <a:r>
              <a:rPr lang="en-US" dirty="0" smtClean="0"/>
              <a:t>ASP.NET </a:t>
            </a:r>
            <a:r>
              <a:rPr lang="en-US" dirty="0" err="1" smtClean="0"/>
              <a:t>ondersteunt</a:t>
            </a:r>
            <a:r>
              <a:rPr lang="en-US" dirty="0" smtClean="0"/>
              <a:t> </a:t>
            </a:r>
            <a:r>
              <a:rPr lang="en-US" dirty="0" err="1" smtClean="0"/>
              <a:t>standaard</a:t>
            </a:r>
            <a:r>
              <a:rPr lang="en-US" dirty="0" smtClean="0"/>
              <a:t> </a:t>
            </a:r>
            <a:r>
              <a:rPr lang="en-US" dirty="0" err="1" smtClean="0"/>
              <a:t>IdPs</a:t>
            </a:r>
            <a:endParaRPr lang="en-US" dirty="0" smtClean="0"/>
          </a:p>
          <a:p>
            <a:pPr lvl="1"/>
            <a:r>
              <a:rPr lang="en-US" dirty="0" err="1" smtClean="0"/>
              <a:t>OAuth</a:t>
            </a:r>
            <a:r>
              <a:rPr lang="en-US" dirty="0" smtClean="0"/>
              <a:t>, </a:t>
            </a:r>
            <a:r>
              <a:rPr lang="en-US" dirty="0" err="1" smtClean="0"/>
              <a:t>OpenID</a:t>
            </a:r>
            <a:r>
              <a:rPr lang="en-US" dirty="0" smtClean="0"/>
              <a:t>, Facebook</a:t>
            </a:r>
          </a:p>
        </p:txBody>
      </p:sp>
    </p:spTree>
    <p:extLst>
      <p:ext uri="{BB962C8B-B14F-4D97-AF65-F5344CB8AC3E}">
        <p14:creationId xmlns:p14="http://schemas.microsoft.com/office/powerpoint/2010/main" val="33152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Welke</a:t>
            </a:r>
            <a:r>
              <a:rPr lang="en-US" dirty="0" smtClean="0"/>
              <a:t> STS is </a:t>
            </a:r>
            <a:r>
              <a:rPr lang="en-US" dirty="0" err="1" smtClean="0"/>
              <a:t>goed</a:t>
            </a:r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Directory Federation Services 2.0</a:t>
            </a:r>
          </a:p>
          <a:p>
            <a:pPr lvl="1"/>
            <a:r>
              <a:rPr lang="en-US" dirty="0" err="1" smtClean="0"/>
              <a:t>Ondersteunt</a:t>
            </a:r>
            <a:r>
              <a:rPr lang="en-US" dirty="0" smtClean="0"/>
              <a:t> WS-Federation en SAML </a:t>
            </a:r>
            <a:r>
              <a:rPr lang="en-US" dirty="0" err="1" smtClean="0"/>
              <a:t>WebSSO</a:t>
            </a:r>
            <a:endParaRPr lang="en-US" dirty="0" smtClean="0"/>
          </a:p>
          <a:p>
            <a:r>
              <a:rPr lang="en-US" dirty="0" smtClean="0"/>
              <a:t>Oracle </a:t>
            </a:r>
            <a:r>
              <a:rPr lang="en-US" dirty="0" err="1" smtClean="0"/>
              <a:t>OpenSSO</a:t>
            </a:r>
            <a:endParaRPr lang="en-US" dirty="0" smtClean="0"/>
          </a:p>
          <a:p>
            <a:r>
              <a:rPr lang="en-US" dirty="0" err="1" smtClean="0"/>
              <a:t>Thinktecture</a:t>
            </a:r>
            <a:r>
              <a:rPr lang="en-US" dirty="0"/>
              <a:t> </a:t>
            </a:r>
            <a:r>
              <a:rPr lang="en-US" dirty="0" err="1" smtClean="0"/>
              <a:t>IdentityServer</a:t>
            </a:r>
            <a:endParaRPr lang="en-US" dirty="0" smtClean="0"/>
          </a:p>
          <a:p>
            <a:pPr lvl="1"/>
            <a:r>
              <a:rPr lang="en-US" dirty="0" smtClean="0"/>
              <a:t>Download: http</a:t>
            </a:r>
            <a:r>
              <a:rPr lang="en-US" dirty="0"/>
              <a:t>://identityserver.codeplex.com</a:t>
            </a:r>
            <a:r>
              <a:rPr lang="en-US" dirty="0" smtClean="0"/>
              <a:t>/</a:t>
            </a:r>
          </a:p>
          <a:p>
            <a:r>
              <a:rPr lang="en-US" dirty="0"/>
              <a:t>Windows Azure </a:t>
            </a:r>
            <a:r>
              <a:rPr lang="en-US" dirty="0" smtClean="0"/>
              <a:t>Access Control Service</a:t>
            </a:r>
            <a:endParaRPr lang="en-US" dirty="0"/>
          </a:p>
          <a:p>
            <a:pPr lvl="1"/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applicaties</a:t>
            </a:r>
            <a:endParaRPr lang="en-US" dirty="0"/>
          </a:p>
          <a:p>
            <a:pPr lvl="1"/>
            <a:r>
              <a:rPr lang="en-US" dirty="0" err="1"/>
              <a:t>Ondersteunt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gebruikte</a:t>
            </a:r>
            <a:r>
              <a:rPr lang="en-US" dirty="0"/>
              <a:t> identity providers</a:t>
            </a:r>
          </a:p>
          <a:p>
            <a:pPr lvl="1"/>
            <a:r>
              <a:rPr lang="en-US" dirty="0" err="1"/>
              <a:t>Ondersteunt</a:t>
            </a:r>
            <a:r>
              <a:rPr lang="en-US" dirty="0"/>
              <a:t>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protocollen</a:t>
            </a:r>
            <a:r>
              <a:rPr lang="en-US" dirty="0"/>
              <a:t>/token formats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8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DEMO, DEMO, DEMO!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simpele</a:t>
            </a:r>
            <a:r>
              <a:rPr lang="en-US" dirty="0"/>
              <a:t> web </a:t>
            </a:r>
            <a:r>
              <a:rPr lang="en-US" dirty="0" err="1"/>
              <a:t>applicatie</a:t>
            </a:r>
            <a:r>
              <a:rPr lang="en-US" dirty="0"/>
              <a:t> met WIF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Gewone</a:t>
            </a:r>
            <a:r>
              <a:rPr lang="en-US" dirty="0"/>
              <a:t>” ASP.NET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pPr lvl="1"/>
            <a:r>
              <a:rPr lang="en-US" dirty="0"/>
              <a:t>STS </a:t>
            </a:r>
            <a:r>
              <a:rPr lang="en-US" dirty="0" err="1"/>
              <a:t>aanmaken</a:t>
            </a:r>
            <a:endParaRPr lang="en-US" dirty="0"/>
          </a:p>
          <a:p>
            <a:pPr lvl="1"/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STS </a:t>
            </a:r>
            <a:r>
              <a:rPr lang="en-US" dirty="0" err="1" smtClean="0"/>
              <a:t>koppelen</a:t>
            </a:r>
            <a:endParaRPr lang="en-US" dirty="0" smtClean="0"/>
          </a:p>
          <a:p>
            <a:r>
              <a:rPr lang="en-US" dirty="0" err="1"/>
              <a:t>Rollen</a:t>
            </a:r>
            <a:r>
              <a:rPr lang="en-US" dirty="0"/>
              <a:t> en Claims </a:t>
            </a:r>
            <a:r>
              <a:rPr lang="en-US" dirty="0" err="1" smtClean="0"/>
              <a:t>gebruiken</a:t>
            </a:r>
            <a:endParaRPr lang="en-US" dirty="0" smtClean="0"/>
          </a:p>
          <a:p>
            <a:pPr lvl="1"/>
            <a:r>
              <a:rPr lang="en-US" dirty="0" err="1" smtClean="0"/>
              <a:t>Controleren</a:t>
            </a:r>
            <a:r>
              <a:rPr lang="en-US" dirty="0" smtClean="0"/>
              <a:t> op </a:t>
            </a:r>
            <a:r>
              <a:rPr lang="en-US" dirty="0" err="1" smtClean="0"/>
              <a:t>rol</a:t>
            </a:r>
            <a:endParaRPr lang="en-US" dirty="0" smtClean="0"/>
          </a:p>
          <a:p>
            <a:r>
              <a:rPr lang="en-US" dirty="0" err="1" smtClean="0"/>
              <a:t>Authenticeren</a:t>
            </a:r>
            <a:r>
              <a:rPr lang="en-US" dirty="0" smtClean="0"/>
              <a:t> met de Cloud</a:t>
            </a:r>
          </a:p>
          <a:p>
            <a:pPr lvl="1"/>
            <a:r>
              <a:rPr lang="en-US" dirty="0" smtClean="0"/>
              <a:t>ACS </a:t>
            </a:r>
            <a:r>
              <a:rPr lang="en-US" dirty="0" err="1" smtClean="0"/>
              <a:t>configureren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STS</a:t>
            </a:r>
          </a:p>
          <a:p>
            <a:pPr lvl="1"/>
            <a:r>
              <a:rPr lang="en-US" dirty="0" err="1" smtClean="0"/>
              <a:t>Inloggen</a:t>
            </a:r>
            <a:r>
              <a:rPr lang="en-US" dirty="0" smtClean="0"/>
              <a:t> in </a:t>
            </a:r>
            <a:r>
              <a:rPr lang="en-US" dirty="0" err="1" smtClean="0"/>
              <a:t>lokale</a:t>
            </a:r>
            <a:r>
              <a:rPr lang="en-US" dirty="0" smtClean="0"/>
              <a:t> STS via ACS</a:t>
            </a:r>
            <a:endParaRPr lang="nl-NL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44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Samenvatting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Ontkoppeling</a:t>
            </a:r>
            <a:r>
              <a:rPr lang="en-US" dirty="0" smtClean="0"/>
              <a:t> </a:t>
            </a:r>
            <a:r>
              <a:rPr lang="en-US" dirty="0" err="1" smtClean="0"/>
              <a:t>applicaties</a:t>
            </a:r>
            <a:r>
              <a:rPr lang="en-US" dirty="0" smtClean="0"/>
              <a:t> van </a:t>
            </a:r>
            <a:r>
              <a:rPr lang="en-US" dirty="0" err="1" smtClean="0"/>
              <a:t>beveiliging</a:t>
            </a:r>
            <a:endParaRPr lang="en-US" dirty="0" smtClean="0"/>
          </a:p>
          <a:p>
            <a:r>
              <a:rPr lang="en-US" dirty="0" err="1" smtClean="0"/>
              <a:t>Authenticatie</a:t>
            </a:r>
            <a:r>
              <a:rPr lang="en-US" dirty="0" smtClean="0"/>
              <a:t> over </a:t>
            </a:r>
            <a:r>
              <a:rPr lang="en-US" dirty="0" err="1" smtClean="0"/>
              <a:t>domeinen</a:t>
            </a:r>
            <a:r>
              <a:rPr lang="en-US" dirty="0" smtClean="0"/>
              <a:t> </a:t>
            </a:r>
            <a:r>
              <a:rPr lang="en-US" dirty="0" err="1" smtClean="0"/>
              <a:t>heen</a:t>
            </a:r>
            <a:endParaRPr lang="en-US" dirty="0" smtClean="0"/>
          </a:p>
          <a:p>
            <a:r>
              <a:rPr lang="en-US" dirty="0" err="1" smtClean="0"/>
              <a:t>Flexibel</a:t>
            </a:r>
            <a:r>
              <a:rPr lang="en-US" dirty="0" smtClean="0"/>
              <a:t> model </a:t>
            </a:r>
            <a:r>
              <a:rPr lang="en-US" dirty="0" err="1" smtClean="0"/>
              <a:t>voor</a:t>
            </a:r>
            <a:r>
              <a:rPr lang="en-US" dirty="0" smtClean="0"/>
              <a:t> identity </a:t>
            </a:r>
            <a:r>
              <a:rPr lang="en-US" dirty="0" err="1" smtClean="0"/>
              <a:t>gegevens</a:t>
            </a:r>
            <a:endParaRPr lang="en-US" dirty="0" smtClean="0"/>
          </a:p>
          <a:p>
            <a:r>
              <a:rPr lang="en-US" dirty="0" err="1"/>
              <a:t>Belangrijk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doorgronden</a:t>
            </a:r>
            <a:endParaRPr lang="en-US" dirty="0"/>
          </a:p>
          <a:p>
            <a:pPr lvl="1"/>
            <a:r>
              <a:rPr lang="en-US" dirty="0" smtClean="0"/>
              <a:t>Identity Federation</a:t>
            </a:r>
          </a:p>
          <a:p>
            <a:pPr lvl="1"/>
            <a:r>
              <a:rPr lang="en-US" dirty="0" smtClean="0"/>
              <a:t>Claims</a:t>
            </a:r>
            <a:endParaRPr lang="en-US" dirty="0"/>
          </a:p>
          <a:p>
            <a:pPr lvl="1"/>
            <a:r>
              <a:rPr lang="en-US" dirty="0"/>
              <a:t>Trust</a:t>
            </a:r>
            <a:r>
              <a:rPr lang="nl-NL" dirty="0"/>
              <a:t> (</a:t>
            </a:r>
            <a:r>
              <a:rPr lang="nl-NL" dirty="0" err="1"/>
              <a:t>Signing</a:t>
            </a:r>
            <a:r>
              <a:rPr lang="nl-NL" dirty="0"/>
              <a:t> &amp; </a:t>
            </a:r>
            <a:r>
              <a:rPr lang="nl-NL" dirty="0" err="1"/>
              <a:t>Encryption</a:t>
            </a:r>
            <a:r>
              <a:rPr lang="nl-NL" dirty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72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VRAGEN???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15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Agenda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Beveiligingsuitdagingen</a:t>
            </a:r>
            <a:r>
              <a:rPr lang="en-US" dirty="0" smtClean="0"/>
              <a:t> van nu</a:t>
            </a:r>
          </a:p>
          <a:p>
            <a:r>
              <a:rPr lang="en-US" dirty="0" err="1" smtClean="0"/>
              <a:t>Wat</a:t>
            </a:r>
            <a:r>
              <a:rPr lang="en-US" dirty="0" smtClean="0"/>
              <a:t> is Identity Federation en hoe </a:t>
            </a:r>
            <a:r>
              <a:rPr lang="en-US" dirty="0" err="1" smtClean="0"/>
              <a:t>werkt</a:t>
            </a:r>
            <a:r>
              <a:rPr lang="en-US" dirty="0" smtClean="0"/>
              <a:t> het?</a:t>
            </a:r>
            <a:endParaRPr lang="nl-NL" dirty="0" smtClean="0"/>
          </a:p>
          <a:p>
            <a:r>
              <a:rPr lang="nl-NL" dirty="0" smtClean="0"/>
              <a:t>Wat is Windows Identity Foundation?</a:t>
            </a:r>
          </a:p>
          <a:p>
            <a:r>
              <a:rPr lang="en-US" dirty="0" smtClean="0"/>
              <a:t>Hoe </a:t>
            </a:r>
            <a:r>
              <a:rPr lang="en-US" dirty="0" err="1" smtClean="0"/>
              <a:t>werkt</a:t>
            </a:r>
            <a:r>
              <a:rPr lang="en-US" dirty="0" smtClean="0"/>
              <a:t> WIF?</a:t>
            </a:r>
          </a:p>
          <a:p>
            <a:r>
              <a:rPr lang="en-US" dirty="0" smtClean="0"/>
              <a:t>WIF en Windows Azure</a:t>
            </a:r>
          </a:p>
          <a:p>
            <a:r>
              <a:rPr lang="en-US" dirty="0" smtClean="0"/>
              <a:t>WIF en .NET 4.5</a:t>
            </a:r>
          </a:p>
          <a:p>
            <a:endParaRPr lang="en-US" dirty="0" smtClean="0"/>
          </a:p>
          <a:p>
            <a:r>
              <a:rPr lang="en-US" dirty="0" smtClean="0"/>
              <a:t>SHOW ME THE MONEY! (Demo, demo, demo)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36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63" y="4800599"/>
            <a:ext cx="1251648" cy="1788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Bedankt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het </a:t>
            </a:r>
            <a:r>
              <a:rPr lang="en-US" dirty="0" err="1" smtClean="0"/>
              <a:t>luisteren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0386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Michiel van Otegem</a:t>
            </a:r>
          </a:p>
          <a:p>
            <a:pPr marL="0" indent="0">
              <a:buNone/>
            </a:pPr>
            <a:r>
              <a:rPr lang="en-US" sz="2400" dirty="0" smtClean="0"/>
              <a:t>Senior Software Architect</a:t>
            </a:r>
          </a:p>
          <a:p>
            <a:pPr marL="0" indent="0">
              <a:buNone/>
            </a:pPr>
            <a:r>
              <a:rPr lang="en-US" sz="2400" dirty="0" smtClean="0"/>
              <a:t>Sogeti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nl-NL" sz="2400" dirty="0"/>
              <a:t>michiel@aspnl.com</a:t>
            </a:r>
          </a:p>
          <a:p>
            <a:pPr marL="0" indent="0">
              <a:buNone/>
            </a:pPr>
            <a:r>
              <a:rPr lang="nl-NL" sz="2400" dirty="0"/>
              <a:t>http://michiel.vanotegem.nl</a:t>
            </a:r>
          </a:p>
          <a:p>
            <a:pPr marL="0" indent="0">
              <a:buNone/>
            </a:pPr>
            <a:r>
              <a:rPr lang="nl-NL" sz="2400" dirty="0"/>
              <a:t>@</a:t>
            </a:r>
            <a:r>
              <a:rPr lang="nl-NL" sz="2400" dirty="0" err="1" smtClean="0"/>
              <a:t>MichielvOtegem</a:t>
            </a:r>
            <a:endParaRPr lang="nl-NL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9600" y="1524000"/>
            <a:ext cx="4343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558DBE"/>
              </a:buClr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/>
              <a:t>Patriek van Dorp</a:t>
            </a:r>
          </a:p>
          <a:p>
            <a:pPr marL="0" indent="0" algn="r">
              <a:buNone/>
            </a:pPr>
            <a:r>
              <a:rPr lang="en-US" sz="2400" dirty="0" smtClean="0"/>
              <a:t>Senior Technology Specialist</a:t>
            </a:r>
          </a:p>
          <a:p>
            <a:pPr marL="0" indent="0" algn="r">
              <a:buNone/>
            </a:pPr>
            <a:r>
              <a:rPr lang="en-US" sz="2400" dirty="0" smtClean="0"/>
              <a:t>Sogeti</a:t>
            </a:r>
          </a:p>
          <a:p>
            <a:pPr marL="0" indent="0" algn="r">
              <a:buNone/>
            </a:pPr>
            <a:endParaRPr lang="en-US" sz="2400" dirty="0"/>
          </a:p>
          <a:p>
            <a:pPr marL="0" indent="0" algn="r">
              <a:buNone/>
            </a:pPr>
            <a:r>
              <a:rPr lang="en-US" sz="2400" dirty="0" smtClean="0"/>
              <a:t>Patriek.van.dorp@wazug.nl</a:t>
            </a:r>
            <a:endParaRPr lang="nl-NL" sz="2400" dirty="0"/>
          </a:p>
          <a:p>
            <a:pPr marL="0" indent="0" algn="r">
              <a:buNone/>
            </a:pPr>
            <a:r>
              <a:rPr lang="nl-NL" sz="2400" dirty="0"/>
              <a:t>http</a:t>
            </a:r>
            <a:r>
              <a:rPr lang="nl-NL" sz="2400" dirty="0" smtClean="0"/>
              <a:t>://patriekvandorp.net</a:t>
            </a:r>
            <a:endParaRPr lang="nl-NL" sz="2400" dirty="0"/>
          </a:p>
          <a:p>
            <a:pPr marL="0" indent="0" algn="r">
              <a:buNone/>
            </a:pPr>
            <a:r>
              <a:rPr lang="nl-NL" sz="2400" dirty="0"/>
              <a:t>@</a:t>
            </a:r>
            <a:r>
              <a:rPr lang="nl-NL" sz="2400" dirty="0" err="1"/>
              <a:t>pvandorp</a:t>
            </a:r>
            <a:endParaRPr lang="nl-NL" sz="2400" dirty="0"/>
          </a:p>
          <a:p>
            <a:pPr marL="0" indent="0" algn="r">
              <a:buNone/>
            </a:pPr>
            <a:endParaRPr lang="nl-NL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23" y="5705475"/>
            <a:ext cx="19050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42" y="4800600"/>
            <a:ext cx="1446658" cy="1788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00600"/>
            <a:ext cx="1428750" cy="179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otegemmi\AppData\Local\Microsoft\Windows\Temporary Internet Files\Content.Outlook\KR8MD9JQ\WAZUG-Bla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223" y="5705475"/>
            <a:ext cx="2760709" cy="9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8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Verandering</a:t>
            </a:r>
            <a:r>
              <a:rPr lang="en-US" dirty="0" smtClean="0"/>
              <a:t> in </a:t>
            </a:r>
            <a:r>
              <a:rPr lang="en-US" dirty="0" err="1" smtClean="0"/>
              <a:t>beveiliging</a:t>
            </a:r>
            <a:endParaRPr lang="nl-NL" dirty="0"/>
          </a:p>
        </p:txBody>
      </p:sp>
      <p:pic>
        <p:nvPicPr>
          <p:cNvPr id="5" name="Ellipse (blue)" descr="C:\DVD_Art_Sept-2-2010\Artwork_Imagery\Shapes\Circular shapes\3d Disc shapes\oval gradient blue di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53" y="4108877"/>
            <a:ext cx="5442042" cy="272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D" descr="C:\Users\vittorib\Desktop\PDCPics\2. pyram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080" y="4177111"/>
            <a:ext cx="1241926" cy="103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Ellipse (blue)" descr="C:\DVD_Art_Sept-2-2010\Artwork_Imagery\Shapes\Circular shapes\3d Disc shapes\oval gradient blue disc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9" y="1572676"/>
            <a:ext cx="1868182" cy="130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3533" y="1595437"/>
            <a:ext cx="904610" cy="90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592" y="5223509"/>
            <a:ext cx="344488" cy="47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83" y="5321312"/>
            <a:ext cx="344488" cy="47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7" y="5458856"/>
            <a:ext cx="344488" cy="47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592" y="5570514"/>
            <a:ext cx="344488" cy="47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5000" y="4586310"/>
            <a:ext cx="546899" cy="54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15704" y="4565730"/>
            <a:ext cx="556096" cy="55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95" y="5001387"/>
            <a:ext cx="1371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22774" y="5275064"/>
            <a:ext cx="854826" cy="85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667" y="5072761"/>
            <a:ext cx="587375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002" y="5439309"/>
            <a:ext cx="1674174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00716" y="50699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VPN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56" name="arrow 3"/>
          <p:cNvCxnSpPr>
            <a:stCxn id="2055" idx="2"/>
            <a:endCxn id="75" idx="3"/>
          </p:cNvCxnSpPr>
          <p:nvPr/>
        </p:nvCxnSpPr>
        <p:spPr>
          <a:xfrm rot="5400000">
            <a:off x="6324414" y="3066577"/>
            <a:ext cx="608455" cy="963570"/>
          </a:xfrm>
          <a:prstGeom prst="bentConnector2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8691" y="5486549"/>
            <a:ext cx="854826" cy="85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01364" y="5518005"/>
            <a:ext cx="854826" cy="85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04037" y="5549461"/>
            <a:ext cx="854826" cy="85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arrow 3"/>
          <p:cNvCxnSpPr>
            <a:stCxn id="21" idx="2"/>
            <a:endCxn id="61" idx="0"/>
          </p:cNvCxnSpPr>
          <p:nvPr/>
        </p:nvCxnSpPr>
        <p:spPr>
          <a:xfrm rot="16200000" flipH="1">
            <a:off x="710938" y="2994947"/>
            <a:ext cx="1239559" cy="249758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693733" y="4866689"/>
            <a:ext cx="896053" cy="939172"/>
            <a:chOff x="3693733" y="4866689"/>
            <a:chExt cx="896053" cy="939172"/>
          </a:xfrm>
        </p:grpSpPr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3733" y="4866689"/>
              <a:ext cx="587519" cy="939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AD" descr="C:\Users\vittorib\Desktop\PDCPics\2. pyramid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2725" y="5108502"/>
              <a:ext cx="507061" cy="421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5591050" y="1311949"/>
            <a:ext cx="3038752" cy="1932186"/>
            <a:chOff x="5591050" y="1311949"/>
            <a:chExt cx="3038752" cy="1932186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1050" y="1311949"/>
              <a:ext cx="3038752" cy="193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User" descr="C:\DVD_Art_Sept-2-2010\Artwork_Imagery\Icons - Illustrations\_ VISTA STYLE\man student user people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5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890663" y="1674916"/>
              <a:ext cx="691541" cy="691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User" descr="C:\DVD_Art_Sept-2-2010\Artwork_Imagery\Icons - Illustrations\_ VISTA STYLE\man student user peopl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5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366094" y="1687782"/>
              <a:ext cx="691541" cy="691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User" descr="C:\DVD_Art_Sept-2-2010\Artwork_Imagery\Icons - Illustrations\_ VISTA STYLE\man student user peopl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5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36624" y="2033552"/>
              <a:ext cx="691541" cy="691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User" descr="C:\DVD_Art_Sept-2-2010\Artwork_Imagery\Icons - Illustrations\_ VISTA STYLE\man student user peopl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5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370978" y="2156575"/>
              <a:ext cx="691541" cy="691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909541" cy="78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24" y="4883869"/>
            <a:ext cx="457768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745146" y="3011042"/>
            <a:ext cx="2449226" cy="1812854"/>
            <a:chOff x="3745146" y="3011042"/>
            <a:chExt cx="2449226" cy="1812854"/>
          </a:xfrm>
        </p:grpSpPr>
        <p:pic>
          <p:nvPicPr>
            <p:cNvPr id="70" name="Ellipse (blue)" descr="C:\DVD_Art_Sept-2-2010\Artwork_Imagery\Shapes\Circular shapes\3d Disc shapes\oval gradient blue disc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contrast="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5146" y="3011042"/>
              <a:ext cx="2449226" cy="1812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253" y="3277080"/>
              <a:ext cx="401999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8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652" y="3303315"/>
              <a:ext cx="401999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8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9051" y="3329550"/>
              <a:ext cx="401999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919" y="3800983"/>
              <a:ext cx="457768" cy="625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5528" y="3508189"/>
              <a:ext cx="401328" cy="68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AD" descr="C:\Users\vittorib\Desktop\PDCPics\2. pyramid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1252" y="3837531"/>
              <a:ext cx="507061" cy="421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9668" y="4051393"/>
              <a:ext cx="401328" cy="68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57400" y="4648200"/>
            <a:ext cx="546899" cy="54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5933" y="1747837"/>
            <a:ext cx="904610" cy="90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4600" y="4648200"/>
            <a:ext cx="556096" cy="55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161908" y="3739606"/>
            <a:ext cx="587375" cy="947737"/>
            <a:chOff x="1161908" y="3739606"/>
            <a:chExt cx="587375" cy="947737"/>
          </a:xfrm>
        </p:grpSpPr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908" y="3739606"/>
              <a:ext cx="587375" cy="947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760" y="4088611"/>
              <a:ext cx="307182" cy="307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8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62345" y="5252837"/>
            <a:ext cx="197249" cy="19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14745" y="5314727"/>
            <a:ext cx="197249" cy="19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32" y="2557435"/>
            <a:ext cx="616596" cy="58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81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llipse (blue)" descr="C:\DVD_Art_Sept-2-2010\Artwork_Imagery\Shapes\Circular shapes\3d Disc shapes\oval gradient blue disc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8" y="1572676"/>
            <a:ext cx="3106521" cy="130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AD" descr="C:\Users\vittorib\Desktop\PDCPics\2. pyramid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874" y="1595437"/>
            <a:ext cx="1241926" cy="103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Verandering</a:t>
            </a:r>
            <a:r>
              <a:rPr lang="en-US" dirty="0"/>
              <a:t> in </a:t>
            </a:r>
            <a:r>
              <a:rPr lang="en-US" dirty="0" err="1"/>
              <a:t>beveiliging</a:t>
            </a:r>
            <a:endParaRPr lang="nl-NL" dirty="0"/>
          </a:p>
        </p:txBody>
      </p:sp>
      <p:pic>
        <p:nvPicPr>
          <p:cNvPr id="5" name="Ellipse (blue)" descr="C:\DVD_Art_Sept-2-2010\Artwork_Imagery\Shapes\Circular shapes\3d Disc shapes\oval gradient blue di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5" y="2502346"/>
            <a:ext cx="6894832" cy="455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D" descr="C:\Users\vittorib\Desktop\PDCPics\2. pyram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080" y="4177111"/>
            <a:ext cx="1241926" cy="103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3533" y="1595437"/>
            <a:ext cx="904610" cy="90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592" y="5223509"/>
            <a:ext cx="344488" cy="47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83" y="5321312"/>
            <a:ext cx="344488" cy="47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7" y="5458856"/>
            <a:ext cx="344488" cy="47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592" y="5570514"/>
            <a:ext cx="344488" cy="47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5000" y="4586310"/>
            <a:ext cx="546899" cy="54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15704" y="4565730"/>
            <a:ext cx="556096" cy="55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95" y="5001387"/>
            <a:ext cx="1371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22774" y="5275064"/>
            <a:ext cx="854826" cy="85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667" y="5072761"/>
            <a:ext cx="587375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002" y="5439309"/>
            <a:ext cx="1674174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00716" y="50699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VPN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56" name="arrow 3"/>
          <p:cNvCxnSpPr>
            <a:stCxn id="2055" idx="2"/>
            <a:endCxn id="75" idx="3"/>
          </p:cNvCxnSpPr>
          <p:nvPr/>
        </p:nvCxnSpPr>
        <p:spPr>
          <a:xfrm rot="5400000">
            <a:off x="6324414" y="3066577"/>
            <a:ext cx="608455" cy="963570"/>
          </a:xfrm>
          <a:prstGeom prst="bentConnector2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98691" y="5486549"/>
            <a:ext cx="854826" cy="85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01364" y="5518005"/>
            <a:ext cx="854826" cy="85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04037" y="5549461"/>
            <a:ext cx="854826" cy="85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arrow 3"/>
          <p:cNvCxnSpPr>
            <a:stCxn id="21" idx="2"/>
            <a:endCxn id="61" idx="0"/>
          </p:cNvCxnSpPr>
          <p:nvPr/>
        </p:nvCxnSpPr>
        <p:spPr>
          <a:xfrm rot="16200000" flipH="1">
            <a:off x="710938" y="2994947"/>
            <a:ext cx="1239559" cy="249758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733" y="4866689"/>
            <a:ext cx="587519" cy="939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AD" descr="C:\Users\vittorib\Desktop\PDCPics\2. pyramid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725" y="5108502"/>
            <a:ext cx="507061" cy="42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591050" y="1311949"/>
            <a:ext cx="3038752" cy="1932186"/>
            <a:chOff x="5591050" y="1311949"/>
            <a:chExt cx="3038752" cy="1932186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1050" y="1311949"/>
              <a:ext cx="3038752" cy="193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User" descr="C:\DVD_Art_Sept-2-2010\Artwork_Imagery\Icons - Illustrations\_ VISTA STYLE\man student user people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5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890663" y="1674916"/>
              <a:ext cx="691541" cy="691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User" descr="C:\DVD_Art_Sept-2-2010\Artwork_Imagery\Icons - Illustrations\_ VISTA STYLE\man student user peopl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5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366094" y="1687782"/>
              <a:ext cx="691541" cy="691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User" descr="C:\DVD_Art_Sept-2-2010\Artwork_Imagery\Icons - Illustrations\_ VISTA STYLE\man student user peopl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5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36624" y="2033552"/>
              <a:ext cx="691541" cy="691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User" descr="C:\DVD_Art_Sept-2-2010\Artwork_Imagery\Icons - Illustrations\_ VISTA STYLE\man student user peopl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-20000" contrast="5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370978" y="2156575"/>
              <a:ext cx="691541" cy="691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909541" cy="78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24" y="4883869"/>
            <a:ext cx="457768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Ellipse (blue)" descr="C:\DVD_Art_Sept-2-2010\Artwork_Imagery\Shapes\Circular shapes\3d Disc shapes\oval gradient blue disc.png"/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contrast="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146" y="3011042"/>
            <a:ext cx="2449226" cy="181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253" y="3277080"/>
            <a:ext cx="401999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8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652" y="3303315"/>
            <a:ext cx="401999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8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051" y="3329550"/>
            <a:ext cx="401999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19" y="3800983"/>
            <a:ext cx="457768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528" y="3508189"/>
            <a:ext cx="401328" cy="68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AD" descr="C:\Users\vittorib\Desktop\PDCPics\2. pyramid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252" y="3837531"/>
            <a:ext cx="507061" cy="42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668" y="4051393"/>
            <a:ext cx="401328" cy="68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57400" y="4648200"/>
            <a:ext cx="546899" cy="54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5933" y="1747837"/>
            <a:ext cx="904610" cy="90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4600" y="4648200"/>
            <a:ext cx="556096" cy="55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161908" y="3739606"/>
            <a:ext cx="587375" cy="947737"/>
            <a:chOff x="1161908" y="3739606"/>
            <a:chExt cx="587375" cy="947737"/>
          </a:xfrm>
        </p:grpSpPr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908" y="3739606"/>
              <a:ext cx="587375" cy="947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760" y="4088611"/>
              <a:ext cx="307182" cy="307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7" name="arrow 3"/>
          <p:cNvCxnSpPr>
            <a:stCxn id="2050" idx="0"/>
            <a:endCxn id="75" idx="3"/>
          </p:cNvCxnSpPr>
          <p:nvPr/>
        </p:nvCxnSpPr>
        <p:spPr>
          <a:xfrm rot="16200000" flipV="1">
            <a:off x="6483128" y="3516319"/>
            <a:ext cx="1148797" cy="1821339"/>
          </a:xfrm>
          <a:prstGeom prst="bentConnector2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arrow 3"/>
          <p:cNvCxnSpPr>
            <a:endCxn id="70" idx="0"/>
          </p:cNvCxnSpPr>
          <p:nvPr/>
        </p:nvCxnSpPr>
        <p:spPr>
          <a:xfrm>
            <a:off x="3200400" y="2223586"/>
            <a:ext cx="1769359" cy="787456"/>
          </a:xfrm>
          <a:prstGeom prst="bentConnector2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19" descr="http://yhoo.client.shareholder.com/press/images/yahoo_purple_small.GIF"/>
          <p:cNvPicPr>
            <a:picLocks noChangeAspect="1" noChangeArrowheads="1"/>
          </p:cNvPicPr>
          <p:nvPr/>
        </p:nvPicPr>
        <p:blipFill>
          <a:blip r:embed="rId2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627" y="931687"/>
            <a:ext cx="1069496" cy="20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1" descr="facebook_logo.png facebook logo image by der-x-ide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90" y="1270870"/>
            <a:ext cx="397911" cy="39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000" y="1269618"/>
            <a:ext cx="402764" cy="402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" t="25614" r="5409" b="33405"/>
          <a:stretch/>
        </p:blipFill>
        <p:spPr bwMode="auto">
          <a:xfrm>
            <a:off x="5051394" y="1766177"/>
            <a:ext cx="1019450" cy="46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56" y="1280014"/>
            <a:ext cx="379621" cy="37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32" y="2557435"/>
            <a:ext cx="616596" cy="58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81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025E-6 L -0.04462 -0.3725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64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57169E-6 L -0.03871 -0.373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-186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willen</a:t>
            </a:r>
            <a:r>
              <a:rPr lang="en-US" dirty="0" smtClean="0"/>
              <a:t> we </a:t>
            </a:r>
            <a:r>
              <a:rPr lang="en-US" dirty="0" err="1" smtClean="0"/>
              <a:t>kunnen</a:t>
            </a:r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Applicaties</a:t>
            </a:r>
            <a:r>
              <a:rPr lang="en-US" dirty="0" smtClean="0"/>
              <a:t> </a:t>
            </a:r>
            <a:r>
              <a:rPr lang="en-US" dirty="0" err="1" smtClean="0"/>
              <a:t>onafhankelijk</a:t>
            </a:r>
            <a:r>
              <a:rPr lang="en-US" dirty="0" smtClean="0"/>
              <a:t> van </a:t>
            </a:r>
            <a:r>
              <a:rPr lang="en-US" dirty="0" err="1" smtClean="0"/>
              <a:t>authenticatie</a:t>
            </a:r>
            <a:endParaRPr lang="en-US" dirty="0" smtClean="0"/>
          </a:p>
          <a:p>
            <a:r>
              <a:rPr lang="en-US" dirty="0" err="1" smtClean="0"/>
              <a:t>Authenticatiekeuze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gebruikers</a:t>
            </a:r>
            <a:endParaRPr lang="en-US" dirty="0" smtClean="0"/>
          </a:p>
          <a:p>
            <a:r>
              <a:rPr lang="en-US" dirty="0" err="1" smtClean="0"/>
              <a:t>Enkele</a:t>
            </a:r>
            <a:r>
              <a:rPr lang="en-US" dirty="0" smtClean="0"/>
              <a:t> </a:t>
            </a:r>
            <a:r>
              <a:rPr lang="en-US" dirty="0" err="1" smtClean="0"/>
              <a:t>identiteit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applicaties</a:t>
            </a:r>
            <a:endParaRPr lang="en-US" dirty="0" smtClean="0"/>
          </a:p>
          <a:p>
            <a:pPr lvl="1"/>
            <a:r>
              <a:rPr lang="en-US" dirty="0" err="1"/>
              <a:t>Gegevens</a:t>
            </a:r>
            <a:r>
              <a:rPr lang="en-US" dirty="0"/>
              <a:t> gebruiker </a:t>
            </a:r>
            <a:r>
              <a:rPr lang="en-US" dirty="0" err="1" smtClean="0"/>
              <a:t>hergebruiken</a:t>
            </a:r>
            <a:endParaRPr lang="en-US" dirty="0" smtClean="0"/>
          </a:p>
          <a:p>
            <a:pPr lvl="1"/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gegevens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iedere</a:t>
            </a:r>
            <a:r>
              <a:rPr lang="en-US" dirty="0" smtClean="0"/>
              <a:t> </a:t>
            </a:r>
            <a:r>
              <a:rPr lang="en-US" dirty="0" err="1" smtClean="0"/>
              <a:t>applicatie</a:t>
            </a:r>
            <a:endParaRPr lang="en-US" dirty="0" smtClean="0"/>
          </a:p>
          <a:p>
            <a:r>
              <a:rPr lang="en-US" dirty="0" err="1" smtClean="0"/>
              <a:t>Identiteit</a:t>
            </a:r>
            <a:r>
              <a:rPr lang="en-US" dirty="0" smtClean="0"/>
              <a:t> </a:t>
            </a:r>
            <a:r>
              <a:rPr lang="en-US" dirty="0" err="1" smtClean="0"/>
              <a:t>geldig</a:t>
            </a:r>
            <a:r>
              <a:rPr lang="en-US" dirty="0" smtClean="0"/>
              <a:t> over </a:t>
            </a:r>
            <a:r>
              <a:rPr lang="en-US" dirty="0" err="1" smtClean="0"/>
              <a:t>domeinen</a:t>
            </a:r>
            <a:r>
              <a:rPr lang="en-US" dirty="0" smtClean="0"/>
              <a:t> </a:t>
            </a:r>
            <a:r>
              <a:rPr lang="en-US" dirty="0" err="1" smtClean="0"/>
              <a:t>heen</a:t>
            </a:r>
            <a:endParaRPr lang="en-US" dirty="0" smtClean="0"/>
          </a:p>
          <a:p>
            <a:r>
              <a:rPr lang="en-US" dirty="0" err="1" smtClean="0"/>
              <a:t>Gebruikersbeheer</a:t>
            </a:r>
            <a:r>
              <a:rPr lang="en-US" dirty="0" smtClean="0"/>
              <a:t> </a:t>
            </a:r>
            <a:r>
              <a:rPr lang="en-US" dirty="0" err="1" smtClean="0"/>
              <a:t>waar</a:t>
            </a:r>
            <a:r>
              <a:rPr lang="en-US" dirty="0" smtClean="0"/>
              <a:t> het </a:t>
            </a:r>
            <a:r>
              <a:rPr lang="en-US" dirty="0" err="1" smtClean="0"/>
              <a:t>hoort</a:t>
            </a:r>
            <a:endParaRPr lang="en-US" dirty="0" smtClean="0"/>
          </a:p>
          <a:p>
            <a:r>
              <a:rPr lang="en-US" dirty="0" err="1" smtClean="0"/>
              <a:t>Beveiliging</a:t>
            </a:r>
            <a:r>
              <a:rPr lang="en-US" dirty="0" smtClean="0"/>
              <a:t> van infra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functie</a:t>
            </a:r>
            <a:r>
              <a:rPr lang="en-US" dirty="0" smtClean="0"/>
              <a:t>/data</a:t>
            </a:r>
          </a:p>
          <a:p>
            <a:r>
              <a:rPr lang="en-US" dirty="0" err="1" smtClean="0"/>
              <a:t>Aanvalsvectoren</a:t>
            </a:r>
            <a:r>
              <a:rPr lang="en-US" dirty="0" smtClean="0"/>
              <a:t> </a:t>
            </a:r>
            <a:r>
              <a:rPr lang="en-US" dirty="0" err="1" smtClean="0"/>
              <a:t>verminderen</a:t>
            </a: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98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r>
              <a:rPr lang="en-US" dirty="0" smtClean="0"/>
              <a:t> met WIF</a:t>
            </a:r>
            <a:endParaRPr lang="nl-NL" dirty="0"/>
          </a:p>
        </p:txBody>
      </p:sp>
      <p:cxnSp>
        <p:nvCxnSpPr>
          <p:cNvPr id="63" name="message RST"/>
          <p:cNvCxnSpPr/>
          <p:nvPr/>
        </p:nvCxnSpPr>
        <p:spPr>
          <a:xfrm rot="5400000" flipH="1" flipV="1">
            <a:off x="425510" y="3470634"/>
            <a:ext cx="1949570" cy="134009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4" name="msg Policy"/>
          <p:cNvCxnSpPr/>
          <p:nvPr/>
        </p:nvCxnSpPr>
        <p:spPr>
          <a:xfrm flipV="1">
            <a:off x="813640" y="4287338"/>
            <a:ext cx="4319079" cy="987274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65" name="msg Call"/>
          <p:cNvCxnSpPr/>
          <p:nvPr/>
        </p:nvCxnSpPr>
        <p:spPr>
          <a:xfrm flipV="1">
            <a:off x="836644" y="4586387"/>
            <a:ext cx="4319079" cy="987274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6" name="Rounded Rectangle 65"/>
          <p:cNvSpPr/>
          <p:nvPr/>
        </p:nvSpPr>
        <p:spPr bwMode="auto">
          <a:xfrm>
            <a:off x="381000" y="1447800"/>
            <a:ext cx="2294823" cy="1709286"/>
          </a:xfrm>
          <a:prstGeom prst="roundRect">
            <a:avLst>
              <a:gd name="adj" fmla="val 9033"/>
            </a:avLst>
          </a:prstGeom>
          <a:gradFill rotWithShape="1">
            <a:gsLst>
              <a:gs pos="0">
                <a:srgbClr val="7F7F7F">
                  <a:shade val="15000"/>
                  <a:satMod val="180000"/>
                </a:srgbClr>
              </a:gs>
              <a:gs pos="50000">
                <a:srgbClr val="7F7F7F">
                  <a:shade val="45000"/>
                  <a:satMod val="170000"/>
                </a:srgbClr>
              </a:gs>
              <a:gs pos="70000">
                <a:srgbClr val="7F7F7F">
                  <a:tint val="99000"/>
                  <a:shade val="65000"/>
                  <a:satMod val="155000"/>
                </a:srgbClr>
              </a:gs>
              <a:gs pos="100000">
                <a:srgbClr val="7F7F7F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cred store"/>
          <p:cNvSpPr/>
          <p:nvPr/>
        </p:nvSpPr>
        <p:spPr bwMode="auto">
          <a:xfrm>
            <a:off x="6803570" y="5361584"/>
            <a:ext cx="541995" cy="453921"/>
          </a:xfrm>
          <a:prstGeom prst="can">
            <a:avLst/>
          </a:prstGeom>
          <a:gradFill rotWithShape="1">
            <a:gsLst>
              <a:gs pos="0">
                <a:srgbClr val="7F7F7F">
                  <a:shade val="15000"/>
                  <a:satMod val="180000"/>
                </a:srgbClr>
              </a:gs>
              <a:gs pos="50000">
                <a:srgbClr val="7F7F7F">
                  <a:shade val="45000"/>
                  <a:satMod val="170000"/>
                </a:srgbClr>
              </a:gs>
              <a:gs pos="70000">
                <a:srgbClr val="7F7F7F">
                  <a:tint val="99000"/>
                  <a:shade val="65000"/>
                  <a:satMod val="155000"/>
                </a:srgbClr>
              </a:gs>
              <a:gs pos="100000">
                <a:srgbClr val="7F7F7F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Profile store"/>
          <p:cNvSpPr/>
          <p:nvPr/>
        </p:nvSpPr>
        <p:spPr bwMode="auto">
          <a:xfrm>
            <a:off x="8182505" y="5389315"/>
            <a:ext cx="541995" cy="453921"/>
          </a:xfrm>
          <a:prstGeom prst="can">
            <a:avLst/>
          </a:prstGeom>
          <a:gradFill rotWithShape="1">
            <a:gsLst>
              <a:gs pos="0">
                <a:srgbClr val="97D256">
                  <a:shade val="15000"/>
                  <a:satMod val="180000"/>
                </a:srgbClr>
              </a:gs>
              <a:gs pos="50000">
                <a:srgbClr val="97D256">
                  <a:shade val="45000"/>
                  <a:satMod val="170000"/>
                </a:srgbClr>
              </a:gs>
              <a:gs pos="70000">
                <a:srgbClr val="97D256">
                  <a:tint val="99000"/>
                  <a:shade val="65000"/>
                  <a:satMod val="155000"/>
                </a:srgbClr>
              </a:gs>
              <a:gs pos="100000">
                <a:srgbClr val="97D256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9" name="AD" descr="C:\Program Files\Microsoft Resource DVD Artwork\DVD_ART\Artwork_Imagery\Shapes and Graphics\Pyramid Triangle\green triangle.png"/>
          <p:cNvPicPr>
            <a:picLocks noChangeAspect="1" noChangeArrowheads="1"/>
          </p:cNvPicPr>
          <p:nvPr/>
        </p:nvPicPr>
        <p:blipFill>
          <a:blip r:embed="rId2">
            <a:duotone>
              <a:srgbClr val="5EA7EA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7526327" y="5317922"/>
            <a:ext cx="585539" cy="487622"/>
          </a:xfrm>
          <a:prstGeom prst="rect">
            <a:avLst/>
          </a:prstGeom>
          <a:noFill/>
        </p:spPr>
      </p:pic>
      <p:sp>
        <p:nvSpPr>
          <p:cNvPr id="70" name="Rounded Rectangle 69"/>
          <p:cNvSpPr/>
          <p:nvPr/>
        </p:nvSpPr>
        <p:spPr bwMode="auto">
          <a:xfrm>
            <a:off x="6015789" y="3792538"/>
            <a:ext cx="1117692" cy="1368666"/>
          </a:xfrm>
          <a:prstGeom prst="roundRect">
            <a:avLst>
              <a:gd name="adj" fmla="val 9033"/>
            </a:avLst>
          </a:prstGeom>
          <a:gradFill rotWithShape="1">
            <a:gsLst>
              <a:gs pos="0">
                <a:srgbClr val="11508A">
                  <a:shade val="15000"/>
                  <a:satMod val="180000"/>
                </a:srgbClr>
              </a:gs>
              <a:gs pos="50000">
                <a:srgbClr val="11508A">
                  <a:shade val="45000"/>
                  <a:satMod val="170000"/>
                </a:srgbClr>
              </a:gs>
              <a:gs pos="70000">
                <a:srgbClr val="11508A">
                  <a:tint val="99000"/>
                  <a:shade val="65000"/>
                  <a:satMod val="155000"/>
                </a:srgbClr>
              </a:gs>
              <a:gs pos="100000">
                <a:srgbClr val="11508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7138140" y="3792538"/>
            <a:ext cx="1124007" cy="1368666"/>
          </a:xfrm>
          <a:prstGeom prst="roundRect">
            <a:avLst>
              <a:gd name="adj" fmla="val 9033"/>
            </a:avLst>
          </a:prstGeom>
          <a:gradFill rotWithShape="1">
            <a:gsLst>
              <a:gs pos="0">
                <a:srgbClr val="95337B">
                  <a:shade val="15000"/>
                  <a:satMod val="180000"/>
                </a:srgbClr>
              </a:gs>
              <a:gs pos="50000">
                <a:srgbClr val="95337B">
                  <a:shade val="45000"/>
                  <a:satMod val="170000"/>
                </a:srgbClr>
              </a:gs>
              <a:gs pos="70000">
                <a:srgbClr val="95337B">
                  <a:tint val="99000"/>
                  <a:shade val="65000"/>
                  <a:satMod val="155000"/>
                </a:srgbClr>
              </a:gs>
              <a:gs pos="100000">
                <a:srgbClr val="95337B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AUTHN logic"/>
          <p:cNvSpPr/>
          <p:nvPr/>
        </p:nvSpPr>
        <p:spPr bwMode="auto">
          <a:xfrm>
            <a:off x="6211545" y="3888807"/>
            <a:ext cx="757757" cy="236799"/>
          </a:xfrm>
          <a:prstGeom prst="roundRect">
            <a:avLst>
              <a:gd name="adj" fmla="val 9033"/>
            </a:avLst>
          </a:prstGeom>
          <a:gradFill rotWithShape="1">
            <a:gsLst>
              <a:gs pos="0">
                <a:srgbClr val="95337B">
                  <a:shade val="15000"/>
                  <a:satMod val="180000"/>
                </a:srgbClr>
              </a:gs>
              <a:gs pos="50000">
                <a:srgbClr val="FF0000"/>
              </a:gs>
              <a:gs pos="7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12700" cap="flat" cmpd="sng" algn="ctr">
            <a:solidFill>
              <a:srgbClr val="FFFF0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+mn-ea"/>
                <a:cs typeface="+mn-cs"/>
              </a:rPr>
              <a:t>Login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7236015" y="3961426"/>
            <a:ext cx="426239" cy="91562"/>
          </a:xfrm>
          <a:prstGeom prst="roundRect">
            <a:avLst>
              <a:gd name="adj" fmla="val 9033"/>
            </a:avLst>
          </a:prstGeom>
          <a:gradFill rotWithShape="1">
            <a:gsLst>
              <a:gs pos="0">
                <a:srgbClr val="95337B">
                  <a:shade val="15000"/>
                  <a:satMod val="180000"/>
                </a:srgbClr>
              </a:gs>
              <a:gs pos="50000">
                <a:srgbClr val="FF0000"/>
              </a:gs>
              <a:gs pos="7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12700" cap="flat" cmpd="sng" algn="ctr">
            <a:solidFill>
              <a:srgbClr val="FFFF0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7738030" y="4318204"/>
            <a:ext cx="426239" cy="91562"/>
          </a:xfrm>
          <a:prstGeom prst="roundRect">
            <a:avLst>
              <a:gd name="adj" fmla="val 9033"/>
            </a:avLst>
          </a:prstGeom>
          <a:gradFill rotWithShape="1">
            <a:gsLst>
              <a:gs pos="0">
                <a:srgbClr val="95337B">
                  <a:shade val="15000"/>
                  <a:satMod val="180000"/>
                </a:srgbClr>
              </a:gs>
              <a:gs pos="50000">
                <a:srgbClr val="FF0000"/>
              </a:gs>
              <a:gs pos="7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12700" cap="flat" cmpd="sng" algn="ctr">
            <a:solidFill>
              <a:srgbClr val="FFFF0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7232858" y="4573913"/>
            <a:ext cx="426239" cy="91562"/>
          </a:xfrm>
          <a:prstGeom prst="roundRect">
            <a:avLst>
              <a:gd name="adj" fmla="val 9033"/>
            </a:avLst>
          </a:prstGeom>
          <a:gradFill rotWithShape="1">
            <a:gsLst>
              <a:gs pos="0">
                <a:srgbClr val="95337B">
                  <a:shade val="15000"/>
                  <a:satMod val="180000"/>
                </a:srgbClr>
              </a:gs>
              <a:gs pos="50000">
                <a:srgbClr val="FF0000"/>
              </a:gs>
              <a:gs pos="7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12700" cap="flat" cmpd="sng" algn="ctr">
            <a:solidFill>
              <a:srgbClr val="FFFF0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7226543" y="4785487"/>
            <a:ext cx="426239" cy="91562"/>
          </a:xfrm>
          <a:prstGeom prst="roundRect">
            <a:avLst>
              <a:gd name="adj" fmla="val 9033"/>
            </a:avLst>
          </a:prstGeom>
          <a:gradFill rotWithShape="1">
            <a:gsLst>
              <a:gs pos="0">
                <a:srgbClr val="95337B">
                  <a:shade val="15000"/>
                  <a:satMod val="180000"/>
                </a:srgbClr>
              </a:gs>
              <a:gs pos="50000">
                <a:srgbClr val="FF0000"/>
              </a:gs>
              <a:gs pos="70000">
                <a:srgbClr val="FF0000"/>
              </a:gs>
              <a:gs pos="100000">
                <a:srgbClr val="FF0000"/>
              </a:gs>
            </a:gsLst>
            <a:lin ang="16200000" scaled="0"/>
          </a:gradFill>
          <a:ln w="12700" cap="flat" cmpd="sng" algn="ctr">
            <a:solidFill>
              <a:srgbClr val="FFFF0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6805061" y="4023176"/>
            <a:ext cx="144379" cy="231191"/>
          </a:xfrm>
          <a:prstGeom prst="roundRect">
            <a:avLst/>
          </a:prstGeom>
          <a:noFill/>
          <a:ln w="3810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6807336" y="4373468"/>
            <a:ext cx="144379" cy="231191"/>
          </a:xfrm>
          <a:prstGeom prst="roundRect">
            <a:avLst/>
          </a:prstGeom>
          <a:noFill/>
          <a:ln w="3810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rot="16200000" flipH="1">
            <a:off x="6722061" y="4309137"/>
            <a:ext cx="293427" cy="13648"/>
          </a:xfrm>
          <a:prstGeom prst="line">
            <a:avLst/>
          </a:prstGeom>
          <a:noFill/>
          <a:ln w="3810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</p:cxnSp>
      <p:cxnSp>
        <p:nvCxnSpPr>
          <p:cNvPr id="80" name="Straight Connector 79"/>
          <p:cNvCxnSpPr/>
          <p:nvPr/>
        </p:nvCxnSpPr>
        <p:spPr>
          <a:xfrm rot="16200000" flipH="1">
            <a:off x="6737985" y="4666255"/>
            <a:ext cx="293427" cy="13648"/>
          </a:xfrm>
          <a:prstGeom prst="line">
            <a:avLst/>
          </a:prstGeom>
          <a:noFill/>
          <a:ln w="3810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</p:cxnSp>
      <p:sp>
        <p:nvSpPr>
          <p:cNvPr id="81" name="Rounded Rectangle 80"/>
          <p:cNvSpPr/>
          <p:nvPr/>
        </p:nvSpPr>
        <p:spPr bwMode="auto">
          <a:xfrm>
            <a:off x="6813082" y="4716472"/>
            <a:ext cx="144379" cy="231191"/>
          </a:xfrm>
          <a:prstGeom prst="roundRect">
            <a:avLst/>
          </a:prstGeom>
          <a:noFill/>
          <a:ln w="3810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6815357" y="5066764"/>
            <a:ext cx="144379" cy="231191"/>
          </a:xfrm>
          <a:prstGeom prst="roundRect">
            <a:avLst/>
          </a:prstGeom>
          <a:noFill/>
          <a:ln w="3810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rot="16200000" flipH="1">
            <a:off x="6730082" y="5002433"/>
            <a:ext cx="293427" cy="13648"/>
          </a:xfrm>
          <a:prstGeom prst="line">
            <a:avLst/>
          </a:prstGeom>
          <a:noFill/>
          <a:ln w="3810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</p:cxnSp>
      <p:cxnSp>
        <p:nvCxnSpPr>
          <p:cNvPr id="84" name="Straight Connector 83"/>
          <p:cNvCxnSpPr/>
          <p:nvPr/>
        </p:nvCxnSpPr>
        <p:spPr>
          <a:xfrm rot="16200000" flipH="1">
            <a:off x="6746006" y="5359551"/>
            <a:ext cx="293427" cy="13648"/>
          </a:xfrm>
          <a:prstGeom prst="line">
            <a:avLst/>
          </a:prstGeom>
          <a:noFill/>
          <a:ln w="3810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</p:cxnSp>
      <p:sp>
        <p:nvSpPr>
          <p:cNvPr id="85" name="Rounded Rectangle 84"/>
          <p:cNvSpPr/>
          <p:nvPr/>
        </p:nvSpPr>
        <p:spPr bwMode="auto">
          <a:xfrm flipH="1">
            <a:off x="6257111" y="4314118"/>
            <a:ext cx="144379" cy="231191"/>
          </a:xfrm>
          <a:prstGeom prst="roundRect">
            <a:avLst/>
          </a:prstGeom>
          <a:noFill/>
          <a:ln w="3810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rot="5400000">
            <a:off x="6171836" y="4249787"/>
            <a:ext cx="293427" cy="13648"/>
          </a:xfrm>
          <a:prstGeom prst="line">
            <a:avLst/>
          </a:prstGeom>
          <a:noFill/>
          <a:ln w="3810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</p:cxnSp>
      <p:cxnSp>
        <p:nvCxnSpPr>
          <p:cNvPr id="87" name="Straight Connector 86"/>
          <p:cNvCxnSpPr/>
          <p:nvPr/>
        </p:nvCxnSpPr>
        <p:spPr>
          <a:xfrm rot="5400000">
            <a:off x="6187760" y="4606905"/>
            <a:ext cx="293427" cy="13648"/>
          </a:xfrm>
          <a:prstGeom prst="line">
            <a:avLst/>
          </a:prstGeom>
          <a:noFill/>
          <a:ln w="3810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</p:cxnSp>
      <p:sp>
        <p:nvSpPr>
          <p:cNvPr id="88" name="Rounded Rectangle 87"/>
          <p:cNvSpPr/>
          <p:nvPr/>
        </p:nvSpPr>
        <p:spPr bwMode="auto">
          <a:xfrm flipH="1">
            <a:off x="6262857" y="4657122"/>
            <a:ext cx="144379" cy="231191"/>
          </a:xfrm>
          <a:prstGeom prst="roundRect">
            <a:avLst/>
          </a:prstGeom>
          <a:noFill/>
          <a:ln w="3810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ounded Rectangle 88"/>
          <p:cNvSpPr/>
          <p:nvPr/>
        </p:nvSpPr>
        <p:spPr bwMode="auto">
          <a:xfrm flipH="1">
            <a:off x="6265132" y="5007414"/>
            <a:ext cx="144379" cy="231191"/>
          </a:xfrm>
          <a:prstGeom prst="roundRect">
            <a:avLst/>
          </a:prstGeom>
          <a:noFill/>
          <a:ln w="3810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rot="5400000">
            <a:off x="6179857" y="4943083"/>
            <a:ext cx="293427" cy="13648"/>
          </a:xfrm>
          <a:prstGeom prst="line">
            <a:avLst/>
          </a:prstGeom>
          <a:noFill/>
          <a:ln w="3810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</p:cxnSp>
      <p:cxnSp>
        <p:nvCxnSpPr>
          <p:cNvPr id="91" name="Straight Connector 90"/>
          <p:cNvCxnSpPr/>
          <p:nvPr/>
        </p:nvCxnSpPr>
        <p:spPr>
          <a:xfrm rot="5400000">
            <a:off x="6195781" y="5300201"/>
            <a:ext cx="293427" cy="13648"/>
          </a:xfrm>
          <a:prstGeom prst="line">
            <a:avLst/>
          </a:prstGeom>
          <a:noFill/>
          <a:ln w="3810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</p:cxnSp>
      <p:sp>
        <p:nvSpPr>
          <p:cNvPr id="92" name="Rounded Rectangle 91"/>
          <p:cNvSpPr/>
          <p:nvPr/>
        </p:nvSpPr>
        <p:spPr bwMode="auto">
          <a:xfrm rot="20260364">
            <a:off x="8140172" y="4546998"/>
            <a:ext cx="144379" cy="231191"/>
          </a:xfrm>
          <a:prstGeom prst="roundRect">
            <a:avLst/>
          </a:prstGeom>
          <a:noFill/>
          <a:ln w="3810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rot="14860364" flipH="1">
            <a:off x="8009832" y="4491561"/>
            <a:ext cx="293427" cy="13648"/>
          </a:xfrm>
          <a:prstGeom prst="line">
            <a:avLst/>
          </a:prstGeom>
          <a:noFill/>
          <a:ln w="3810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</p:cxnSp>
      <p:cxnSp>
        <p:nvCxnSpPr>
          <p:cNvPr id="94" name="Straight Connector 93"/>
          <p:cNvCxnSpPr/>
          <p:nvPr/>
        </p:nvCxnSpPr>
        <p:spPr>
          <a:xfrm rot="4060364">
            <a:off x="8082011" y="4791385"/>
            <a:ext cx="267274" cy="109303"/>
          </a:xfrm>
          <a:prstGeom prst="line">
            <a:avLst/>
          </a:prstGeom>
          <a:noFill/>
          <a:ln w="3810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</p:cxnSp>
      <p:sp>
        <p:nvSpPr>
          <p:cNvPr id="95" name="Rounded Rectangle 94"/>
          <p:cNvSpPr/>
          <p:nvPr/>
        </p:nvSpPr>
        <p:spPr bwMode="auto">
          <a:xfrm rot="629026">
            <a:off x="8140922" y="4911779"/>
            <a:ext cx="144379" cy="231191"/>
          </a:xfrm>
          <a:prstGeom prst="roundRect">
            <a:avLst/>
          </a:prstGeom>
          <a:noFill/>
          <a:ln w="3810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 rot="2268150">
            <a:off x="8018352" y="5203667"/>
            <a:ext cx="144379" cy="231191"/>
          </a:xfrm>
          <a:prstGeom prst="roundRect">
            <a:avLst/>
          </a:prstGeom>
          <a:noFill/>
          <a:ln w="3810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rot="4060364">
            <a:off x="8077974" y="5121789"/>
            <a:ext cx="190086" cy="138348"/>
          </a:xfrm>
          <a:prstGeom prst="line">
            <a:avLst/>
          </a:prstGeom>
          <a:noFill/>
          <a:ln w="3810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</p:cxnSp>
      <p:cxnSp>
        <p:nvCxnSpPr>
          <p:cNvPr id="98" name="Straight Connector 97"/>
          <p:cNvCxnSpPr/>
          <p:nvPr/>
        </p:nvCxnSpPr>
        <p:spPr>
          <a:xfrm rot="4060364">
            <a:off x="7946499" y="5392099"/>
            <a:ext cx="187101" cy="132997"/>
          </a:xfrm>
          <a:prstGeom prst="line">
            <a:avLst/>
          </a:prstGeom>
          <a:noFill/>
          <a:ln w="3810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</p:cxnSp>
      <p:sp>
        <p:nvSpPr>
          <p:cNvPr id="99" name="TextBox 98"/>
          <p:cNvSpPr txBox="1"/>
          <p:nvPr/>
        </p:nvSpPr>
        <p:spPr>
          <a:xfrm>
            <a:off x="688341" y="3165894"/>
            <a:ext cx="16801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Identity Provider</a:t>
            </a:r>
          </a:p>
        </p:txBody>
      </p:sp>
      <p:pic>
        <p:nvPicPr>
          <p:cNvPr id="100" name="STS pic" descr="C:\Program Files\Microsoft Resource DVD Artwork\DVD_ART\Artwork_Imagery\HARDWARE_IMAGERY\Illustration - Misc Hardware\Windows Server Icons\Misc\Web Servic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915427" y="2326975"/>
            <a:ext cx="947737" cy="1023937"/>
          </a:xfrm>
          <a:prstGeom prst="rect">
            <a:avLst/>
          </a:prstGeom>
          <a:noFill/>
        </p:spPr>
      </p:pic>
      <p:sp>
        <p:nvSpPr>
          <p:cNvPr id="101" name="TextBox 100"/>
          <p:cNvSpPr txBox="1"/>
          <p:nvPr/>
        </p:nvSpPr>
        <p:spPr>
          <a:xfrm>
            <a:off x="2193695" y="2078851"/>
            <a:ext cx="3670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STS</a:t>
            </a:r>
          </a:p>
        </p:txBody>
      </p:sp>
      <p:sp>
        <p:nvSpPr>
          <p:cNvPr id="102" name="Interceptor"/>
          <p:cNvSpPr/>
          <p:nvPr/>
        </p:nvSpPr>
        <p:spPr bwMode="auto">
          <a:xfrm>
            <a:off x="5139891" y="3792538"/>
            <a:ext cx="866273" cy="1376228"/>
          </a:xfrm>
          <a:prstGeom prst="homePlate">
            <a:avLst>
              <a:gd name="adj" fmla="val 22222"/>
            </a:avLst>
          </a:prstGeom>
          <a:gradFill rotWithShape="1">
            <a:gsLst>
              <a:gs pos="0">
                <a:srgbClr val="5EA7EA">
                  <a:shade val="15000"/>
                  <a:satMod val="180000"/>
                </a:srgbClr>
              </a:gs>
              <a:gs pos="50000">
                <a:srgbClr val="5EA7EA">
                  <a:shade val="45000"/>
                  <a:satMod val="170000"/>
                </a:srgbClr>
              </a:gs>
              <a:gs pos="70000">
                <a:srgbClr val="5EA7EA">
                  <a:tint val="99000"/>
                  <a:shade val="65000"/>
                  <a:satMod val="155000"/>
                </a:srgbClr>
              </a:gs>
              <a:gs pos="100000">
                <a:srgbClr val="5EA7E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" name="cred types" descr="C:\Program Files\Microsoft Resource DVD Artwork\DVD_ART\Artwork_Imagery\HARDWARE_IMAGERY\Illustration - Misc Hardware\Windows Server Icons\Security\Key 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37962" y="5406227"/>
            <a:ext cx="372657" cy="372657"/>
          </a:xfrm>
          <a:prstGeom prst="rect">
            <a:avLst/>
          </a:prstGeom>
          <a:noFill/>
        </p:spPr>
      </p:pic>
      <p:sp>
        <p:nvSpPr>
          <p:cNvPr id="104" name="Token"/>
          <p:cNvSpPr/>
          <p:nvPr/>
        </p:nvSpPr>
        <p:spPr bwMode="auto">
          <a:xfrm>
            <a:off x="1876927" y="3272774"/>
            <a:ext cx="808522" cy="770021"/>
          </a:xfrm>
          <a:prstGeom prst="pentagon">
            <a:avLst/>
          </a:prstGeom>
          <a:gradFill rotWithShape="1">
            <a:gsLst>
              <a:gs pos="0">
                <a:srgbClr val="186CB8">
                  <a:shade val="15000"/>
                  <a:satMod val="180000"/>
                </a:srgbClr>
              </a:gs>
              <a:gs pos="50000">
                <a:srgbClr val="186CB8">
                  <a:shade val="45000"/>
                  <a:satMod val="170000"/>
                </a:srgbClr>
              </a:gs>
              <a:gs pos="70000">
                <a:srgbClr val="186CB8">
                  <a:tint val="99000"/>
                  <a:shade val="65000"/>
                  <a:satMod val="155000"/>
                </a:srgbClr>
              </a:gs>
              <a:gs pos="100000">
                <a:srgbClr val="186CB8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CLaim 2"/>
          <p:cNvSpPr/>
          <p:nvPr/>
        </p:nvSpPr>
        <p:spPr bwMode="auto">
          <a:xfrm>
            <a:off x="2050181" y="3561348"/>
            <a:ext cx="462012" cy="96252"/>
          </a:xfrm>
          <a:prstGeom prst="hexagon">
            <a:avLst/>
          </a:prstGeom>
          <a:gradFill rotWithShape="1">
            <a:gsLst>
              <a:gs pos="0">
                <a:srgbClr val="97D256">
                  <a:shade val="15000"/>
                  <a:satMod val="180000"/>
                </a:srgbClr>
              </a:gs>
              <a:gs pos="50000">
                <a:srgbClr val="97D256">
                  <a:shade val="45000"/>
                  <a:satMod val="170000"/>
                </a:srgbClr>
              </a:gs>
              <a:gs pos="70000">
                <a:srgbClr val="97D256">
                  <a:tint val="99000"/>
                  <a:shade val="65000"/>
                  <a:satMod val="155000"/>
                </a:srgbClr>
              </a:gs>
              <a:gs pos="100000">
                <a:srgbClr val="97D256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1905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CLaim 1"/>
          <p:cNvSpPr/>
          <p:nvPr/>
        </p:nvSpPr>
        <p:spPr bwMode="auto">
          <a:xfrm>
            <a:off x="2048577" y="3715536"/>
            <a:ext cx="462012" cy="96252"/>
          </a:xfrm>
          <a:prstGeom prst="hexagon">
            <a:avLst/>
          </a:prstGeom>
          <a:gradFill rotWithShape="1">
            <a:gsLst>
              <a:gs pos="0">
                <a:srgbClr val="5EA7EA">
                  <a:shade val="15000"/>
                  <a:satMod val="180000"/>
                </a:srgbClr>
              </a:gs>
              <a:gs pos="50000">
                <a:srgbClr val="5EA7EA">
                  <a:shade val="45000"/>
                  <a:satMod val="170000"/>
                </a:srgbClr>
              </a:gs>
              <a:gs pos="70000">
                <a:srgbClr val="5EA7EA">
                  <a:tint val="99000"/>
                  <a:shade val="65000"/>
                  <a:satMod val="155000"/>
                </a:srgbClr>
              </a:gs>
              <a:gs pos="100000">
                <a:srgbClr val="5EA7E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1905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549794" y="4047150"/>
            <a:ext cx="14623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Security Token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541927" y="3515539"/>
            <a:ext cx="6684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Claims</a:t>
            </a:r>
          </a:p>
        </p:txBody>
      </p:sp>
      <p:grpSp>
        <p:nvGrpSpPr>
          <p:cNvPr id="109" name="token"/>
          <p:cNvGrpSpPr/>
          <p:nvPr/>
        </p:nvGrpSpPr>
        <p:grpSpPr>
          <a:xfrm>
            <a:off x="1875327" y="3271174"/>
            <a:ext cx="808522" cy="770021"/>
            <a:chOff x="2029327" y="3425174"/>
            <a:chExt cx="808522" cy="770021"/>
          </a:xfrm>
        </p:grpSpPr>
        <p:sp>
          <p:nvSpPr>
            <p:cNvPr id="110" name="Regular Pentagon 109"/>
            <p:cNvSpPr/>
            <p:nvPr/>
          </p:nvSpPr>
          <p:spPr bwMode="auto">
            <a:xfrm>
              <a:off x="2029327" y="3425174"/>
              <a:ext cx="808522" cy="770021"/>
            </a:xfrm>
            <a:prstGeom prst="pentagon">
              <a:avLst/>
            </a:prstGeom>
            <a:gradFill rotWithShape="1">
              <a:gsLst>
                <a:gs pos="0">
                  <a:srgbClr val="186CB8">
                    <a:shade val="15000"/>
                    <a:satMod val="180000"/>
                  </a:srgbClr>
                </a:gs>
                <a:gs pos="50000">
                  <a:srgbClr val="186CB8">
                    <a:shade val="45000"/>
                    <a:satMod val="170000"/>
                  </a:srgbClr>
                </a:gs>
                <a:gs pos="70000">
                  <a:srgbClr val="186CB8">
                    <a:tint val="99000"/>
                    <a:shade val="65000"/>
                    <a:satMod val="155000"/>
                  </a:srgbClr>
                </a:gs>
                <a:gs pos="100000">
                  <a:srgbClr val="186CB8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Hexagon 110"/>
            <p:cNvSpPr/>
            <p:nvPr/>
          </p:nvSpPr>
          <p:spPr bwMode="auto">
            <a:xfrm>
              <a:off x="2202581" y="3713748"/>
              <a:ext cx="462012" cy="96252"/>
            </a:xfrm>
            <a:prstGeom prst="hexagon">
              <a:avLst/>
            </a:prstGeom>
            <a:gradFill rotWithShape="1">
              <a:gsLst>
                <a:gs pos="0">
                  <a:srgbClr val="97D256">
                    <a:shade val="15000"/>
                    <a:satMod val="180000"/>
                  </a:srgbClr>
                </a:gs>
                <a:gs pos="50000">
                  <a:srgbClr val="97D256">
                    <a:shade val="45000"/>
                    <a:satMod val="170000"/>
                  </a:srgbClr>
                </a:gs>
                <a:gs pos="70000">
                  <a:srgbClr val="97D256">
                    <a:tint val="99000"/>
                    <a:shade val="65000"/>
                    <a:satMod val="155000"/>
                  </a:srgbClr>
                </a:gs>
                <a:gs pos="100000">
                  <a:srgbClr val="97D256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19050">
              <a:solidFill>
                <a:srgbClr val="FFFFFF"/>
              </a:solidFill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Hexagon 111"/>
            <p:cNvSpPr/>
            <p:nvPr/>
          </p:nvSpPr>
          <p:spPr bwMode="auto">
            <a:xfrm>
              <a:off x="2200977" y="3867936"/>
              <a:ext cx="462012" cy="96252"/>
            </a:xfrm>
            <a:prstGeom prst="hexagon">
              <a:avLst/>
            </a:prstGeom>
            <a:gradFill rotWithShape="1">
              <a:gsLst>
                <a:gs pos="0">
                  <a:srgbClr val="5EA7EA">
                    <a:shade val="15000"/>
                    <a:satMod val="180000"/>
                  </a:srgbClr>
                </a:gs>
                <a:gs pos="50000">
                  <a:srgbClr val="5EA7EA">
                    <a:shade val="45000"/>
                    <a:satMod val="170000"/>
                  </a:srgbClr>
                </a:gs>
                <a:gs pos="70000">
                  <a:srgbClr val="5EA7EA">
                    <a:tint val="99000"/>
                    <a:shade val="65000"/>
                    <a:satMod val="155000"/>
                  </a:srgbClr>
                </a:gs>
                <a:gs pos="100000">
                  <a:srgbClr val="5EA7EA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19050">
              <a:solidFill>
                <a:srgbClr val="FFFFFF"/>
              </a:solidFill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6442391" y="3515539"/>
            <a:ext cx="13217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Relying Party</a:t>
            </a:r>
          </a:p>
        </p:txBody>
      </p:sp>
      <p:sp>
        <p:nvSpPr>
          <p:cNvPr id="114" name="claim 1"/>
          <p:cNvSpPr/>
          <p:nvPr/>
        </p:nvSpPr>
        <p:spPr bwMode="auto">
          <a:xfrm>
            <a:off x="5342021" y="4377891"/>
            <a:ext cx="462012" cy="96252"/>
          </a:xfrm>
          <a:prstGeom prst="hexagon">
            <a:avLst/>
          </a:prstGeom>
          <a:gradFill rotWithShape="1">
            <a:gsLst>
              <a:gs pos="0">
                <a:srgbClr val="97D256">
                  <a:shade val="15000"/>
                  <a:satMod val="180000"/>
                </a:srgbClr>
              </a:gs>
              <a:gs pos="50000">
                <a:srgbClr val="97D256">
                  <a:shade val="45000"/>
                  <a:satMod val="170000"/>
                </a:srgbClr>
              </a:gs>
              <a:gs pos="70000">
                <a:srgbClr val="97D256">
                  <a:tint val="99000"/>
                  <a:shade val="65000"/>
                  <a:satMod val="155000"/>
                </a:srgbClr>
              </a:gs>
              <a:gs pos="100000">
                <a:srgbClr val="97D256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1905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claim 2"/>
          <p:cNvSpPr/>
          <p:nvPr/>
        </p:nvSpPr>
        <p:spPr bwMode="auto">
          <a:xfrm>
            <a:off x="5340417" y="4532079"/>
            <a:ext cx="462012" cy="96252"/>
          </a:xfrm>
          <a:prstGeom prst="hexagon">
            <a:avLst/>
          </a:prstGeom>
          <a:gradFill rotWithShape="1">
            <a:gsLst>
              <a:gs pos="0">
                <a:srgbClr val="5EA7EA">
                  <a:shade val="15000"/>
                  <a:satMod val="180000"/>
                </a:srgbClr>
              </a:gs>
              <a:gs pos="50000">
                <a:srgbClr val="5EA7EA">
                  <a:shade val="45000"/>
                  <a:satMod val="170000"/>
                </a:srgbClr>
              </a:gs>
              <a:gs pos="70000">
                <a:srgbClr val="5EA7EA">
                  <a:tint val="99000"/>
                  <a:shade val="65000"/>
                  <a:satMod val="155000"/>
                </a:srgbClr>
              </a:gs>
              <a:gs pos="100000">
                <a:srgbClr val="5EA7E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19050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5" dist="22860" dir="5400000" rotWithShape="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6" name="WIF logo"/>
          <p:cNvGrpSpPr/>
          <p:nvPr/>
        </p:nvGrpSpPr>
        <p:grpSpPr>
          <a:xfrm>
            <a:off x="1728363" y="2738782"/>
            <a:ext cx="5140411" cy="1093416"/>
            <a:chOff x="1940011" y="1447800"/>
            <a:chExt cx="8587946" cy="1826741"/>
          </a:xfrm>
          <a:effectLst>
            <a:glow rad="228600">
              <a:srgbClr val="FFFFFF">
                <a:alpha val="40000"/>
              </a:srgbClr>
            </a:glow>
          </a:effectLst>
        </p:grpSpPr>
        <p:sp>
          <p:nvSpPr>
            <p:cNvPr id="117" name="Rectangle 116"/>
            <p:cNvSpPr/>
            <p:nvPr/>
          </p:nvSpPr>
          <p:spPr bwMode="auto">
            <a:xfrm>
              <a:off x="1940011" y="1447800"/>
              <a:ext cx="8587946" cy="1826741"/>
            </a:xfrm>
            <a:prstGeom prst="rect">
              <a:avLst/>
            </a:prstGeom>
            <a:gradFill rotWithShape="1">
              <a:gsLst>
                <a:gs pos="0">
                  <a:srgbClr val="7F7F7F">
                    <a:shade val="15000"/>
                    <a:satMod val="180000"/>
                  </a:srgbClr>
                </a:gs>
                <a:gs pos="50000">
                  <a:srgbClr val="7F7F7F">
                    <a:shade val="45000"/>
                    <a:satMod val="170000"/>
                  </a:srgbClr>
                </a:gs>
                <a:gs pos="70000">
                  <a:srgbClr val="7F7F7F">
                    <a:tint val="99000"/>
                    <a:shade val="65000"/>
                    <a:satMod val="155000"/>
                  </a:srgbClr>
                </a:gs>
                <a:gs pos="100000">
                  <a:srgbClr val="7F7F7F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18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042185" y="1569018"/>
              <a:ext cx="8371239" cy="157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20" name="guy" descr="C:\Program Files\Microsoft Resource DVD Artwork\DVD_ART\Artwork_Imagery\HARDWARE_IMAGERY\Illustration - Misc Hardware\Windows Vista Illustration Icons\Generic Us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0" y="5003309"/>
            <a:ext cx="800561" cy="974267"/>
          </a:xfrm>
          <a:prstGeom prst="rect">
            <a:avLst/>
          </a:prstGeom>
          <a:noFill/>
        </p:spPr>
      </p:pic>
      <p:pic>
        <p:nvPicPr>
          <p:cNvPr id="121" name="key" descr="C:\Program Files\Microsoft Resource DVD Artwork\DVD_ART\Artwork_Imagery\HARDWARE_IMAGERY\Illustration - Misc Hardware\Windows Server Icons\Security\Key 1.png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730250" y="4514831"/>
            <a:ext cx="372657" cy="372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050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-0.67708 -0.53703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00" y="-2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22222E-6 L -0.58195 -0.5375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00" y="-2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0.77517 -0.43333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0" y="-2170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77465 -0.44051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00" y="-22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80523E-6 L -0.11424 0.06871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0" y="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33333E-6 L 0.11424 -0.27454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-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9914E-6 L -0.09948 0.15082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48 0.15082 L 0.36632 0.12422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00" y="-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77215E-6 L 0.10017 -0.00301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-200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4953E-6 L 0.10052 0.00278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72" grpId="0" animBg="1"/>
      <p:bldP spid="72" grpId="1" animBg="1"/>
      <p:bldP spid="77" grpId="0" animBg="1"/>
      <p:bldP spid="78" grpId="0" animBg="1"/>
      <p:bldP spid="81" grpId="0" animBg="1"/>
      <p:bldP spid="82" grpId="0" animBg="1"/>
      <p:bldP spid="85" grpId="0" animBg="1"/>
      <p:bldP spid="88" grpId="0" animBg="1"/>
      <p:bldP spid="89" grpId="0" animBg="1"/>
      <p:bldP spid="92" grpId="0" animBg="1"/>
      <p:bldP spid="95" grpId="0" animBg="1"/>
      <p:bldP spid="96" grpId="0" animBg="1"/>
      <p:bldP spid="99" grpId="0"/>
      <p:bldP spid="101" grpId="0"/>
      <p:bldP spid="102" grpId="0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/>
      <p:bldP spid="107" grpId="1"/>
      <p:bldP spid="108" grpId="0"/>
      <p:bldP spid="108" grpId="1"/>
      <p:bldP spid="113" grpId="0"/>
      <p:bldP spid="114" grpId="0" animBg="1"/>
      <p:bldP spid="114" grpId="1" animBg="1"/>
      <p:bldP spid="115" grpId="0" animBg="1"/>
      <p:bldP spid="1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Claims?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Claims </a:t>
            </a:r>
            <a:r>
              <a:rPr lang="en-US" dirty="0" err="1" smtClean="0"/>
              <a:t>bevatten</a:t>
            </a:r>
            <a:r>
              <a:rPr lang="en-US" dirty="0" smtClean="0"/>
              <a:t> </a:t>
            </a:r>
            <a:r>
              <a:rPr lang="en-US" dirty="0" err="1" smtClean="0"/>
              <a:t>informatie</a:t>
            </a:r>
            <a:r>
              <a:rPr lang="en-US" dirty="0" smtClean="0"/>
              <a:t> over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identiteit</a:t>
            </a:r>
            <a:endParaRPr lang="en-US" dirty="0" smtClean="0"/>
          </a:p>
          <a:p>
            <a:r>
              <a:rPr lang="en-US" dirty="0"/>
              <a:t>Claims </a:t>
            </a:r>
            <a:r>
              <a:rPr lang="en-US" dirty="0" err="1"/>
              <a:t>zijn</a:t>
            </a:r>
            <a:r>
              <a:rPr lang="en-US" dirty="0"/>
              <a:t> name-value </a:t>
            </a:r>
            <a:r>
              <a:rPr lang="en-US" dirty="0" smtClean="0"/>
              <a:t>pairs (string-string)</a:t>
            </a:r>
            <a:endParaRPr lang="en-US" dirty="0"/>
          </a:p>
          <a:p>
            <a:pPr lvl="1"/>
            <a:r>
              <a:rPr lang="en-US" dirty="0" err="1" smtClean="0"/>
              <a:t>Naam</a:t>
            </a:r>
            <a:r>
              <a:rPr lang="en-US" dirty="0" smtClean="0"/>
              <a:t> is </a:t>
            </a:r>
            <a:r>
              <a:rPr lang="en-US" dirty="0" err="1" smtClean="0"/>
              <a:t>een</a:t>
            </a:r>
            <a:r>
              <a:rPr lang="en-US" dirty="0" smtClean="0"/>
              <a:t> URI en </a:t>
            </a:r>
            <a:r>
              <a:rPr lang="en-US" dirty="0" err="1" smtClean="0"/>
              <a:t>bepaalt</a:t>
            </a:r>
            <a:r>
              <a:rPr lang="en-US" dirty="0" smtClean="0"/>
              <a:t> Claim Type</a:t>
            </a:r>
          </a:p>
          <a:p>
            <a:r>
              <a:rPr lang="en-US" dirty="0" err="1" smtClean="0"/>
              <a:t>Een</a:t>
            </a:r>
            <a:r>
              <a:rPr lang="en-US" dirty="0" smtClean="0"/>
              <a:t> claim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allerlei</a:t>
            </a:r>
            <a:r>
              <a:rPr lang="en-US" dirty="0" smtClean="0"/>
              <a:t> </a:t>
            </a:r>
            <a:r>
              <a:rPr lang="en-US" dirty="0" err="1" smtClean="0"/>
              <a:t>gegevens</a:t>
            </a:r>
            <a:r>
              <a:rPr lang="en-US" dirty="0" smtClean="0"/>
              <a:t> </a:t>
            </a:r>
            <a:r>
              <a:rPr lang="en-US" dirty="0" err="1" smtClean="0"/>
              <a:t>bevatten</a:t>
            </a:r>
            <a:endParaRPr lang="en-US" dirty="0" smtClean="0"/>
          </a:p>
          <a:p>
            <a:pPr lvl="1"/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beperkt</a:t>
            </a:r>
            <a:r>
              <a:rPr lang="en-US" dirty="0" smtClean="0"/>
              <a:t> tot </a:t>
            </a:r>
            <a:r>
              <a:rPr lang="en-US" dirty="0" err="1" smtClean="0"/>
              <a:t>rollen</a:t>
            </a:r>
            <a:endParaRPr lang="en-US" dirty="0" smtClean="0"/>
          </a:p>
          <a:p>
            <a:pPr lvl="1"/>
            <a:r>
              <a:rPr lang="en-US" dirty="0" err="1" smtClean="0"/>
              <a:t>Bruikbaar</a:t>
            </a:r>
            <a:r>
              <a:rPr lang="en-US" dirty="0" smtClean="0"/>
              <a:t> in business </a:t>
            </a:r>
            <a:r>
              <a:rPr lang="en-US" dirty="0" err="1" smtClean="0"/>
              <a:t>logica</a:t>
            </a:r>
            <a:endParaRPr lang="en-US" dirty="0"/>
          </a:p>
          <a:p>
            <a:r>
              <a:rPr lang="en-US" dirty="0" err="1"/>
              <a:t>Waarheidsgehalte</a:t>
            </a:r>
            <a:r>
              <a:rPr lang="en-US" dirty="0"/>
              <a:t> claims </a:t>
            </a:r>
            <a:r>
              <a:rPr lang="en-US" dirty="0" err="1"/>
              <a:t>hangt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van STS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991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Belangrijke</a:t>
            </a:r>
            <a:r>
              <a:rPr lang="en-US" dirty="0" smtClean="0"/>
              <a:t> </a:t>
            </a:r>
            <a:r>
              <a:rPr lang="en-US" dirty="0" err="1" smtClean="0"/>
              <a:t>concepten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IdP</a:t>
            </a:r>
            <a:r>
              <a:rPr lang="en-US" dirty="0" smtClean="0"/>
              <a:t> (Identity Provider): </a:t>
            </a:r>
            <a:r>
              <a:rPr lang="en-US" dirty="0" err="1" smtClean="0"/>
              <a:t>verzorgt</a:t>
            </a:r>
            <a:r>
              <a:rPr lang="en-US" dirty="0" smtClean="0"/>
              <a:t> </a:t>
            </a:r>
            <a:r>
              <a:rPr lang="en-US" dirty="0" err="1" smtClean="0"/>
              <a:t>authenticatie</a:t>
            </a:r>
            <a:endParaRPr lang="en-US" dirty="0" smtClean="0"/>
          </a:p>
          <a:p>
            <a:r>
              <a:rPr lang="en-US" dirty="0"/>
              <a:t>STS (Security Token Service): </a:t>
            </a:r>
            <a:r>
              <a:rPr lang="en-US" dirty="0" err="1"/>
              <a:t>geeft</a:t>
            </a:r>
            <a:r>
              <a:rPr lang="en-US" dirty="0"/>
              <a:t> tokens </a:t>
            </a:r>
            <a:r>
              <a:rPr lang="en-US" dirty="0" err="1"/>
              <a:t>uit</a:t>
            </a:r>
            <a:endParaRPr lang="en-US" dirty="0"/>
          </a:p>
          <a:p>
            <a:r>
              <a:rPr lang="en-US" dirty="0" smtClean="0"/>
              <a:t>Claims Token: Token met </a:t>
            </a:r>
            <a:r>
              <a:rPr lang="en-US" dirty="0" err="1" smtClean="0"/>
              <a:t>gebruikersinformatie</a:t>
            </a:r>
            <a:endParaRPr lang="en-US" dirty="0"/>
          </a:p>
          <a:p>
            <a:r>
              <a:rPr lang="en-US" dirty="0" smtClean="0"/>
              <a:t>RP (Relying Party): </a:t>
            </a:r>
            <a:r>
              <a:rPr lang="en-US" dirty="0" err="1" smtClean="0"/>
              <a:t>applicatie</a:t>
            </a:r>
            <a:r>
              <a:rPr lang="en-US" dirty="0" smtClean="0"/>
              <a:t> of service</a:t>
            </a:r>
          </a:p>
          <a:p>
            <a:r>
              <a:rPr lang="en-US" dirty="0"/>
              <a:t>(Identity) Federation: </a:t>
            </a:r>
            <a:r>
              <a:rPr lang="en-US" dirty="0" err="1"/>
              <a:t>identiteit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ander</a:t>
            </a:r>
            <a:r>
              <a:rPr lang="en-US" dirty="0"/>
              <a:t> </a:t>
            </a:r>
            <a:r>
              <a:rPr lang="en-US" dirty="0" err="1"/>
              <a:t>domein</a:t>
            </a:r>
            <a:r>
              <a:rPr lang="en-US" dirty="0"/>
              <a:t> </a:t>
            </a:r>
            <a:r>
              <a:rPr lang="en-US" dirty="0" err="1" smtClean="0"/>
              <a:t>toepassen</a:t>
            </a:r>
            <a:endParaRPr lang="en-US" dirty="0" smtClean="0"/>
          </a:p>
          <a:p>
            <a:r>
              <a:rPr lang="en-US" dirty="0" smtClean="0"/>
              <a:t>IP-STS: STS die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IdP</a:t>
            </a:r>
            <a:r>
              <a:rPr lang="en-US" dirty="0" smtClean="0"/>
              <a:t> is</a:t>
            </a:r>
          </a:p>
          <a:p>
            <a:r>
              <a:rPr lang="en-US" dirty="0" smtClean="0"/>
              <a:t>RP-STS: STS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specifieke</a:t>
            </a:r>
            <a:r>
              <a:rPr lang="en-US" dirty="0" smtClean="0"/>
              <a:t> RPs</a:t>
            </a:r>
          </a:p>
          <a:p>
            <a:r>
              <a:rPr lang="en-US" dirty="0" smtClean="0"/>
              <a:t>FP-STS: STS </a:t>
            </a:r>
            <a:r>
              <a:rPr lang="en-US" dirty="0" err="1" smtClean="0"/>
              <a:t>voor</a:t>
            </a:r>
            <a:r>
              <a:rPr lang="en-US" dirty="0" smtClean="0"/>
              <a:t> het “</a:t>
            </a:r>
            <a:r>
              <a:rPr lang="en-US" dirty="0" err="1" smtClean="0"/>
              <a:t>doorgeven</a:t>
            </a:r>
            <a:r>
              <a:rPr lang="en-US" dirty="0" smtClean="0"/>
              <a:t>” van </a:t>
            </a:r>
            <a:r>
              <a:rPr lang="en-US" dirty="0" err="1" smtClean="0"/>
              <a:t>identiteit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025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Domein</a:t>
            </a:r>
            <a:r>
              <a:rPr lang="en-US" dirty="0" smtClean="0"/>
              <a:t> </a:t>
            </a:r>
            <a:r>
              <a:rPr lang="en-US" dirty="0" err="1" smtClean="0"/>
              <a:t>barrieres</a:t>
            </a:r>
            <a:r>
              <a:rPr lang="en-US" dirty="0" smtClean="0"/>
              <a:t> </a:t>
            </a:r>
            <a:r>
              <a:rPr lang="en-US" dirty="0" err="1" smtClean="0"/>
              <a:t>slechten</a:t>
            </a:r>
            <a:endParaRPr lang="nl-NL" dirty="0"/>
          </a:p>
        </p:txBody>
      </p:sp>
      <p:cxnSp>
        <p:nvCxnSpPr>
          <p:cNvPr id="4" name="arrow 3"/>
          <p:cNvCxnSpPr>
            <a:stCxn id="19" idx="0"/>
          </p:cNvCxnSpPr>
          <p:nvPr/>
        </p:nvCxnSpPr>
        <p:spPr>
          <a:xfrm rot="16200000" flipH="1">
            <a:off x="3888275" y="-403138"/>
            <a:ext cx="1824857" cy="6549815"/>
          </a:xfrm>
          <a:prstGeom prst="bentConnector4">
            <a:avLst>
              <a:gd name="adj1" fmla="val -12527"/>
              <a:gd name="adj2" fmla="val 88789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llipse (blue)" descr="C:\DVD_Art_Sept-2-2010\Artwork_Imagery\Shapes\Circular shapes\3d Disc shapes\oval gradient blue di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18" y="5681663"/>
            <a:ext cx="4330725" cy="130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D" descr="C:\Users\vittorib\Desktop\PDCPics\2. pyram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86" y="5350955"/>
            <a:ext cx="1241926" cy="103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P" descr="C:\Users\vittorib\Desktop\PDCPics\5. STS-I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640" y="5367660"/>
            <a:ext cx="762000" cy="67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pp" descr="C:\Users\vittorib\Desktop\PDCPics\3. Applic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027" y="3305175"/>
            <a:ext cx="1045703" cy="117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browser"/>
          <p:cNvGrpSpPr/>
          <p:nvPr/>
        </p:nvGrpSpPr>
        <p:grpSpPr>
          <a:xfrm>
            <a:off x="912812" y="4891087"/>
            <a:ext cx="1195388" cy="976313"/>
            <a:chOff x="4899025" y="2452687"/>
            <a:chExt cx="2390775" cy="1952625"/>
          </a:xfrm>
          <a:scene3d>
            <a:camera prst="perspectiveHeroicExtremeLeftFacing"/>
            <a:lightRig rig="threePt" dir="t"/>
          </a:scene3d>
        </p:grpSpPr>
        <p:pic>
          <p:nvPicPr>
            <p:cNvPr id="12" name="Picture 2" descr="C:\DVD_Art_Sept-2-2010\Artwork_Imagery\Icons - Illustrations\_ WINDOWS SERVER ICONS\Documents\Window Application program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025" y="2452687"/>
              <a:ext cx="2390775" cy="195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DVD_Art_Sept-2-2010\Artwork_Imagery\Icons - Illustrations\_ WINDOWS SERVER ICONS\Search\Globe earth internet world web 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1962" y="2824162"/>
              <a:ext cx="1104900" cy="1209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0812" y="4965510"/>
            <a:ext cx="1383082" cy="138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Ellipse (blue)" descr="C:\DVD_Art_Sept-2-2010\Artwork_Imagery\Shapes\Circular shapes\3d Disc shapes\oval gradient blue disc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" y="2749917"/>
            <a:ext cx="4330725" cy="130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AD" descr="C:\Users\vittorib\Desktop\PDCPics\2. pyramid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86" y="2419209"/>
            <a:ext cx="1241926" cy="103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P" descr="C:\Users\vittorib\Desktop\PDCPics\5. STS-I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49" y="2387728"/>
            <a:ext cx="762000" cy="67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browser"/>
          <p:cNvGrpSpPr/>
          <p:nvPr/>
        </p:nvGrpSpPr>
        <p:grpSpPr>
          <a:xfrm>
            <a:off x="928103" y="1959341"/>
            <a:ext cx="1195388" cy="976313"/>
            <a:chOff x="4899025" y="2452687"/>
            <a:chExt cx="2390775" cy="1952625"/>
          </a:xfrm>
          <a:scene3d>
            <a:camera prst="perspectiveHeroicExtremeLeftFacing"/>
            <a:lightRig rig="threePt" dir="t"/>
          </a:scene3d>
        </p:grpSpPr>
        <p:pic>
          <p:nvPicPr>
            <p:cNvPr id="19" name="Picture 2" descr="C:\DVD_Art_Sept-2-2010\Artwork_Imagery\Icons - Illustrations\_ WINDOWS SERVER ICONS\Documents\Window Application program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025" y="2452687"/>
              <a:ext cx="2390775" cy="195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" descr="C:\DVD_Art_Sept-2-2010\Artwork_Imagery\Icons - Illustrations\_ WINDOWS SERVER ICONS\Search\Globe earth internet world web 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1962" y="2824162"/>
              <a:ext cx="1104900" cy="1209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User" descr="C:\DVD_Art_Sept-2-2010\Artwork_Imagery\Icons - Illustrations\_ VISTA STYLE\man student user people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6103" y="2033764"/>
            <a:ext cx="1383082" cy="138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1189037" y="2081120"/>
            <a:ext cx="1195388" cy="976313"/>
            <a:chOff x="5039518" y="5557011"/>
            <a:chExt cx="1195388" cy="976313"/>
          </a:xfrm>
          <a:scene3d>
            <a:camera prst="perspectiveHeroicExtremeLeftFacing"/>
            <a:lightRig rig="threePt" dir="t"/>
          </a:scene3d>
        </p:grpSpPr>
        <p:pic>
          <p:nvPicPr>
            <p:cNvPr id="23" name="Picture 2" descr="C:\DVD_Art_Sept-2-2010\Artwork_Imagery\Icons - Illustrations\_ WINDOWS SERVER ICONS\Documents\Window Application program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518" y="5557011"/>
              <a:ext cx="1195388" cy="976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AD" descr="C:\Users\vittorib\Desktop\PDCPics\2. pyramid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57320" y="5725846"/>
              <a:ext cx="597694" cy="497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AD" descr="C:\Users\vittorib\Desktop\PDCPics\2. pyramid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84812" y="5903708"/>
              <a:ext cx="597694" cy="497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089024" y="5076825"/>
            <a:ext cx="1195388" cy="976313"/>
            <a:chOff x="5039518" y="5557011"/>
            <a:chExt cx="1195388" cy="976313"/>
          </a:xfrm>
          <a:scene3d>
            <a:camera prst="perspectiveHeroicExtremeLeftFacing"/>
            <a:lightRig rig="threePt" dir="t"/>
          </a:scene3d>
        </p:grpSpPr>
        <p:pic>
          <p:nvPicPr>
            <p:cNvPr id="27" name="Picture 2" descr="C:\DVD_Art_Sept-2-2010\Artwork_Imagery\Icons - Illustrations\_ WINDOWS SERVER ICONS\Documents\Window Application program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518" y="5557011"/>
              <a:ext cx="1195388" cy="976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AD" descr="C:\Users\vittorib\Desktop\PDCPics\2. pyramid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57320" y="5725846"/>
              <a:ext cx="597694" cy="497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AD" descr="C:\Users\vittorib\Desktop\PDCPics\2. pyramid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84812" y="5903708"/>
              <a:ext cx="597694" cy="497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arrow 3"/>
          <p:cNvCxnSpPr/>
          <p:nvPr/>
        </p:nvCxnSpPr>
        <p:spPr>
          <a:xfrm flipV="1">
            <a:off x="1606574" y="3891403"/>
            <a:ext cx="6540950" cy="1074107"/>
          </a:xfrm>
          <a:prstGeom prst="bentConnector3">
            <a:avLst>
              <a:gd name="adj1" fmla="val 87429"/>
            </a:avLst>
          </a:prstGeom>
          <a:ln w="57150">
            <a:solidFill>
              <a:schemeClr val="accent1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884903" y="3255272"/>
            <a:ext cx="2168013" cy="326128"/>
          </a:xfrm>
          <a:custGeom>
            <a:avLst/>
            <a:gdLst>
              <a:gd name="connsiteX0" fmla="*/ 0 w 2168013"/>
              <a:gd name="connsiteY0" fmla="*/ 0 h 326128"/>
              <a:gd name="connsiteX1" fmla="*/ 973394 w 2168013"/>
              <a:gd name="connsiteY1" fmla="*/ 324465 h 326128"/>
              <a:gd name="connsiteX2" fmla="*/ 2168013 w 2168013"/>
              <a:gd name="connsiteY2" fmla="*/ 103239 h 32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8013" h="326128">
                <a:moveTo>
                  <a:pt x="0" y="0"/>
                </a:moveTo>
                <a:cubicBezTo>
                  <a:pt x="306029" y="153629"/>
                  <a:pt x="612059" y="307259"/>
                  <a:pt x="973394" y="324465"/>
                </a:cubicBezTo>
                <a:cubicBezTo>
                  <a:pt x="1334729" y="341671"/>
                  <a:pt x="1751371" y="222455"/>
                  <a:pt x="2168013" y="103239"/>
                </a:cubicBezTo>
              </a:path>
            </a:pathLst>
          </a:cu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870804" y="6169508"/>
            <a:ext cx="2168013" cy="326128"/>
          </a:xfrm>
          <a:custGeom>
            <a:avLst/>
            <a:gdLst>
              <a:gd name="connsiteX0" fmla="*/ 0 w 2168013"/>
              <a:gd name="connsiteY0" fmla="*/ 0 h 326128"/>
              <a:gd name="connsiteX1" fmla="*/ 973394 w 2168013"/>
              <a:gd name="connsiteY1" fmla="*/ 324465 h 326128"/>
              <a:gd name="connsiteX2" fmla="*/ 2168013 w 2168013"/>
              <a:gd name="connsiteY2" fmla="*/ 103239 h 32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8013" h="326128">
                <a:moveTo>
                  <a:pt x="0" y="0"/>
                </a:moveTo>
                <a:cubicBezTo>
                  <a:pt x="306029" y="153629"/>
                  <a:pt x="612059" y="307259"/>
                  <a:pt x="973394" y="324465"/>
                </a:cubicBezTo>
                <a:cubicBezTo>
                  <a:pt x="1334729" y="341671"/>
                  <a:pt x="1751371" y="222455"/>
                  <a:pt x="2168013" y="103239"/>
                </a:cubicBezTo>
              </a:path>
            </a:pathLst>
          </a:custGeom>
          <a:ln w="5715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Token" descr="C:\Users\vittorib\Desktop\PDCPics\6. Toke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82" y="5187572"/>
            <a:ext cx="1126134" cy="103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vittorib\Desktop\TEChinaPics\6. TokenRxi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71" y="2169660"/>
            <a:ext cx="1149349" cy="105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vittorib\Desktop\TEChinaPics\93. STS-RP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3078111"/>
            <a:ext cx="1362693" cy="141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arrow 3"/>
          <p:cNvCxnSpPr>
            <a:endCxn id="35" idx="1"/>
          </p:cNvCxnSpPr>
          <p:nvPr/>
        </p:nvCxnSpPr>
        <p:spPr>
          <a:xfrm flipV="1">
            <a:off x="1758974" y="3784199"/>
            <a:ext cx="3649638" cy="1333712"/>
          </a:xfrm>
          <a:prstGeom prst="bentConnector3">
            <a:avLst>
              <a:gd name="adj1" fmla="val 73438"/>
            </a:avLst>
          </a:prstGeom>
          <a:ln w="57150">
            <a:solidFill>
              <a:schemeClr val="accent1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Token" descr="C:\Users\vittorib\Desktop\PDCPics\6. Token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437" y="3784197"/>
            <a:ext cx="1126134" cy="103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Users\vittorib\Desktop\TEChinaPics\6. TokenRxiao2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437" y="2588896"/>
            <a:ext cx="1135062" cy="104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arrow 3"/>
          <p:cNvCxnSpPr>
            <a:endCxn id="35" idx="1"/>
          </p:cNvCxnSpPr>
          <p:nvPr/>
        </p:nvCxnSpPr>
        <p:spPr>
          <a:xfrm>
            <a:off x="1678196" y="2111741"/>
            <a:ext cx="3730416" cy="1672458"/>
          </a:xfrm>
          <a:prstGeom prst="bentConnector3">
            <a:avLst>
              <a:gd name="adj1" fmla="val 73721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58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79479E-7 -4.79186E-6 L -0.15205 0.00185 L -0.16274 -0.11078 L 0.15492 -0.18501 " pathEditMode="relative" ptsTypes="AAAA">
                                      <p:cBhvr>
                                        <p:cTn id="4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6873E-6 0.01943 L -0.31036 0.0918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18" y="36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036 0.09181 L 0.22124 0.0335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0" y="-2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5896E-6 4.51434E-6 L -0.19583 0.05018 L -0.17251 -0.11586 L 0.09459 -0.08996 L 0.13355 0.06915 " pathEditMode="relative" ptsTypes="AAAAA">
                                      <p:cBhvr>
                                        <p:cTn id="8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0902 L -0.2787 -0.06683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68" y="-37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7 -0.06684 L -0.28169 -0.20166 L 0.19687 -0.21392 L 0.20951 0.00925 " pathEditMode="relative" ptsTypes="AAAA">
                                      <p:cBhvr>
                                        <p:cTn id="10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devNetNoord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1495</TotalTime>
  <Words>618</Words>
  <Application>Microsoft Office PowerPoint</Application>
  <PresentationFormat>On-screen Show (4:3)</PresentationFormat>
  <Paragraphs>172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devNetNoord Theme</vt:lpstr>
      <vt:lpstr>State-of-the-Art beveiliging met Windows Identity Foundation</vt:lpstr>
      <vt:lpstr>Agenda</vt:lpstr>
      <vt:lpstr>Verandering in beveiliging</vt:lpstr>
      <vt:lpstr>Verandering in beveiliging</vt:lpstr>
      <vt:lpstr>Wat willen we kunnen?</vt:lpstr>
      <vt:lpstr>Beveiliging met WIF</vt:lpstr>
      <vt:lpstr>Wat zijn Claims?</vt:lpstr>
      <vt:lpstr>Belangrijke concepten</vt:lpstr>
      <vt:lpstr>Domein barrieres slechten</vt:lpstr>
      <vt:lpstr>Alles draait om Trust</vt:lpstr>
      <vt:lpstr>WIF = .NET Extensie</vt:lpstr>
      <vt:lpstr>Zelfde identiteit, nieuw jasje</vt:lpstr>
      <vt:lpstr>WIF != Windows Only</vt:lpstr>
      <vt:lpstr>WIF = Uitbreidbaar</vt:lpstr>
      <vt:lpstr>WIF = De toekomst</vt:lpstr>
      <vt:lpstr>Welke STS is goed?</vt:lpstr>
      <vt:lpstr>DEMO, DEMO, DEMO!</vt:lpstr>
      <vt:lpstr>Samenvatting</vt:lpstr>
      <vt:lpstr>VRAGEN???</vt:lpstr>
      <vt:lpstr>Bedankt voor het luisteren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Swart</dc:creator>
  <cp:lastModifiedBy>Dorp, Patriek van</cp:lastModifiedBy>
  <cp:revision>126</cp:revision>
  <cp:lastPrinted>2012-02-08T15:57:06Z</cp:lastPrinted>
  <dcterms:created xsi:type="dcterms:W3CDTF">2006-08-16T00:00:00Z</dcterms:created>
  <dcterms:modified xsi:type="dcterms:W3CDTF">2012-03-22T14:09:41Z</dcterms:modified>
</cp:coreProperties>
</file>