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1" r:id="rId2"/>
  </p:sldMasterIdLst>
  <p:notesMasterIdLst>
    <p:notesMasterId r:id="rId50"/>
  </p:notesMasterIdLst>
  <p:sldIdLst>
    <p:sldId id="256" r:id="rId3"/>
    <p:sldId id="259" r:id="rId4"/>
    <p:sldId id="283" r:id="rId5"/>
    <p:sldId id="260" r:id="rId6"/>
    <p:sldId id="265" r:id="rId7"/>
    <p:sldId id="261" r:id="rId8"/>
    <p:sldId id="284" r:id="rId9"/>
    <p:sldId id="285" r:id="rId10"/>
    <p:sldId id="264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1" r:id="rId22"/>
    <p:sldId id="279" r:id="rId23"/>
    <p:sldId id="278" r:id="rId24"/>
    <p:sldId id="280" r:id="rId25"/>
    <p:sldId id="282" r:id="rId26"/>
    <p:sldId id="286" r:id="rId27"/>
    <p:sldId id="300" r:id="rId28"/>
    <p:sldId id="287" r:id="rId29"/>
    <p:sldId id="294" r:id="rId30"/>
    <p:sldId id="288" r:id="rId31"/>
    <p:sldId id="289" r:id="rId32"/>
    <p:sldId id="290" r:id="rId33"/>
    <p:sldId id="308" r:id="rId34"/>
    <p:sldId id="307" r:id="rId35"/>
    <p:sldId id="292" r:id="rId36"/>
    <p:sldId id="295" r:id="rId37"/>
    <p:sldId id="293" r:id="rId38"/>
    <p:sldId id="297" r:id="rId39"/>
    <p:sldId id="296" r:id="rId40"/>
    <p:sldId id="298" r:id="rId41"/>
    <p:sldId id="299" r:id="rId42"/>
    <p:sldId id="301" r:id="rId43"/>
    <p:sldId id="302" r:id="rId44"/>
    <p:sldId id="303" r:id="rId45"/>
    <p:sldId id="304" r:id="rId46"/>
    <p:sldId id="309" r:id="rId47"/>
    <p:sldId id="305" r:id="rId48"/>
    <p:sldId id="306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DBE"/>
    <a:srgbClr val="71B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9" autoAdjust="0"/>
    <p:restoredTop sz="84625" autoAdjust="0"/>
  </p:normalViewPr>
  <p:slideViewPr>
    <p:cSldViewPr>
      <p:cViewPr varScale="1">
        <p:scale>
          <a:sx n="95" d="100"/>
          <a:sy n="95" d="100"/>
        </p:scale>
        <p:origin x="5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05661-96A6-4171-B4EA-66FCD74FE607}" type="datetimeFigureOut">
              <a:rPr lang="nl-NL" smtClean="0"/>
              <a:t>26-3-2014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F443B-0956-45A2-8DCA-087A33DD7C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31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5819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0144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9469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789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9290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620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8870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7474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8007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959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913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031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7038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15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708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9327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77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24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2270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769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839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54175"/>
            <a:ext cx="8153400" cy="1317625"/>
          </a:xfrm>
        </p:spPr>
        <p:txBody>
          <a:bodyPr anchor="t"/>
          <a:lstStyle>
            <a:lvl1pPr algn="l">
              <a:defRPr>
                <a:solidFill>
                  <a:srgbClr val="558DB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200400"/>
            <a:ext cx="8153400" cy="12954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name/function/company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724400"/>
            <a:ext cx="8153400" cy="1828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 smtClean="0"/>
            </a:lvl1pPr>
          </a:lstStyle>
          <a:p>
            <a:pPr marL="0" lvl="0" indent="0">
              <a:buNone/>
            </a:pPr>
            <a:r>
              <a:rPr lang="en-US" dirty="0" smtClean="0"/>
              <a:t>Click to edit Master contact-information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78526"/>
            <a:ext cx="6477000" cy="1066800"/>
          </a:xfrm>
        </p:spPr>
        <p:txBody>
          <a:bodyPr anchor="t"/>
          <a:lstStyle>
            <a:lvl1pPr algn="l">
              <a:defRPr>
                <a:solidFill>
                  <a:srgbClr val="558DB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>
            <a:lvl1pPr>
              <a:buClr>
                <a:srgbClr val="558DBE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558DBE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58DBE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58DBE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58DBE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54175"/>
            <a:ext cx="8153400" cy="1317625"/>
          </a:xfrm>
        </p:spPr>
        <p:txBody>
          <a:bodyPr anchor="t"/>
          <a:lstStyle>
            <a:lvl1pPr algn="l">
              <a:defRPr>
                <a:solidFill>
                  <a:srgbClr val="558DB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200400"/>
            <a:ext cx="8153400" cy="12954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name/function/company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724400"/>
            <a:ext cx="8153400" cy="1828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 smtClean="0"/>
            </a:lvl1pPr>
          </a:lstStyle>
          <a:p>
            <a:pPr marL="0" lvl="0" indent="0">
              <a:buNone/>
            </a:pPr>
            <a:r>
              <a:rPr lang="en-US" dirty="0" smtClean="0"/>
              <a:t>Click to edit Master contact-information style</a:t>
            </a:r>
          </a:p>
        </p:txBody>
      </p:sp>
    </p:spTree>
    <p:extLst>
      <p:ext uri="{BB962C8B-B14F-4D97-AF65-F5344CB8AC3E}">
        <p14:creationId xmlns:p14="http://schemas.microsoft.com/office/powerpoint/2010/main" val="306011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526"/>
            <a:ext cx="8229600" cy="1066800"/>
          </a:xfrm>
        </p:spPr>
        <p:txBody>
          <a:bodyPr anchor="t"/>
          <a:lstStyle>
            <a:lvl1pPr algn="l">
              <a:defRPr>
                <a:solidFill>
                  <a:srgbClr val="558DB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>
            <a:lvl1pPr>
              <a:buClr>
                <a:srgbClr val="558DBE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558DBE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58DBE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58DBE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58DBE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7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0" y="182880"/>
            <a:ext cx="6477000" cy="1112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106"/>
            <a:ext cx="1755401" cy="1261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558D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2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89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558D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300" y="2770188"/>
            <a:ext cx="8153400" cy="1317625"/>
          </a:xfrm>
        </p:spPr>
        <p:txBody>
          <a:bodyPr/>
          <a:lstStyle/>
          <a:p>
            <a:pPr algn="ctr"/>
            <a:r>
              <a:rPr lang="nl-NL" dirty="0" smtClean="0"/>
              <a:t>10 dingen die je niet wist over C#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87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aag A"/>
          <p:cNvSpPr/>
          <p:nvPr/>
        </p:nvSpPr>
        <p:spPr>
          <a:xfrm>
            <a:off x="304800" y="152400"/>
            <a:ext cx="8534400" cy="15741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b,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c)</a:t>
            </a:r>
            <a:endParaRPr lang="nl-NL" sz="24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</a:t>
            </a:r>
            <a:endParaRPr lang="nl-NL" sz="24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result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"{a:"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+ a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", b:"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+ b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", c:"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+ c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  <a:endParaRPr lang="nl-NL" sz="24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return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result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  <a:endParaRPr lang="nl-NL" sz="2400" dirty="0"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  <a:endParaRPr lang="nl-NL" sz="24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Vraag B"/>
          <p:cNvSpPr/>
          <p:nvPr/>
        </p:nvSpPr>
        <p:spPr>
          <a:xfrm>
            <a:off x="304800" y="1981201"/>
            <a:ext cx="8534400" cy="29718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b,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StringBuilder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StringBuilder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sb.Append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"{a:"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).Append(a)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.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Append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b:"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Append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.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Append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c:"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Append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.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Append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"}"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.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dirty="0"/>
          </a:p>
        </p:txBody>
      </p:sp>
      <p:grpSp>
        <p:nvGrpSpPr>
          <p:cNvPr id="18" name="Group 17"/>
          <p:cNvGrpSpPr/>
          <p:nvPr/>
        </p:nvGrpSpPr>
        <p:grpSpPr>
          <a:xfrm>
            <a:off x="2044700" y="5067300"/>
            <a:ext cx="1311940" cy="1333500"/>
            <a:chOff x="2044700" y="5067300"/>
            <a:chExt cx="1311940" cy="1333500"/>
          </a:xfrm>
        </p:grpSpPr>
        <p:sp>
          <p:nvSpPr>
            <p:cNvPr id="7" name="A Rect"/>
            <p:cNvSpPr/>
            <p:nvPr/>
          </p:nvSpPr>
          <p:spPr>
            <a:xfrm>
              <a:off x="2070100" y="5067300"/>
              <a:ext cx="1286540" cy="13335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A"/>
            <p:cNvSpPr txBox="1"/>
            <p:nvPr/>
          </p:nvSpPr>
          <p:spPr>
            <a:xfrm>
              <a:off x="2044700" y="50673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nl-NL" sz="7200" dirty="0" smtClean="0">
                  <a:solidFill>
                    <a:schemeClr val="bg1"/>
                  </a:solidFill>
                </a:rPr>
                <a:t>A</a:t>
              </a:r>
              <a:endParaRPr lang="nl-N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41430" y="5029200"/>
            <a:ext cx="1286540" cy="1371600"/>
            <a:chOff x="3941430" y="5029200"/>
            <a:chExt cx="1286540" cy="1371600"/>
          </a:xfrm>
        </p:grpSpPr>
        <p:sp>
          <p:nvSpPr>
            <p:cNvPr id="8" name="B Rect"/>
            <p:cNvSpPr/>
            <p:nvPr/>
          </p:nvSpPr>
          <p:spPr>
            <a:xfrm>
              <a:off x="3941430" y="5067300"/>
              <a:ext cx="1286540" cy="13335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B"/>
            <p:cNvSpPr txBox="1"/>
            <p:nvPr/>
          </p:nvSpPr>
          <p:spPr>
            <a:xfrm>
              <a:off x="3941430" y="50292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nl-NL" sz="7200" dirty="0" smtClean="0">
                  <a:solidFill>
                    <a:schemeClr val="bg1"/>
                  </a:solidFill>
                </a:rPr>
                <a:t>B</a:t>
              </a:r>
              <a:endParaRPr lang="nl-N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74660" y="5067300"/>
            <a:ext cx="1324640" cy="1333500"/>
            <a:chOff x="5774660" y="5067300"/>
            <a:chExt cx="1324640" cy="1333500"/>
          </a:xfrm>
        </p:grpSpPr>
        <p:sp>
          <p:nvSpPr>
            <p:cNvPr id="9" name="A&amp;B Rect"/>
            <p:cNvSpPr/>
            <p:nvPr/>
          </p:nvSpPr>
          <p:spPr>
            <a:xfrm>
              <a:off x="5812760" y="5067300"/>
              <a:ext cx="1286540" cy="1333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A&amp;B"/>
            <p:cNvSpPr txBox="1"/>
            <p:nvPr/>
          </p:nvSpPr>
          <p:spPr>
            <a:xfrm>
              <a:off x="5774660" y="50673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nl-NL" sz="4800" dirty="0" smtClean="0">
                  <a:solidFill>
                    <a:schemeClr val="bg1"/>
                  </a:solidFill>
                </a:rPr>
                <a:t>A&amp;B</a:t>
              </a:r>
              <a:endParaRPr lang="nl-NL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Progress Indicator"/>
          <p:cNvSpPr>
            <a:spLocks noChangeArrowheads="1"/>
          </p:cNvSpPr>
          <p:nvPr/>
        </p:nvSpPr>
        <p:spPr bwMode="auto">
          <a:xfrm>
            <a:off x="1143000" y="6527799"/>
            <a:ext cx="6659562" cy="2524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Progress Indicator Outline"/>
          <p:cNvSpPr/>
          <p:nvPr/>
        </p:nvSpPr>
        <p:spPr>
          <a:xfrm>
            <a:off x="1143000" y="6515099"/>
            <a:ext cx="6659562" cy="265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904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980365" y="5067300"/>
            <a:ext cx="1311940" cy="1333500"/>
            <a:chOff x="2044700" y="5067300"/>
            <a:chExt cx="1311940" cy="1333500"/>
          </a:xfrm>
        </p:grpSpPr>
        <p:sp>
          <p:nvSpPr>
            <p:cNvPr id="7" name="A Rect"/>
            <p:cNvSpPr/>
            <p:nvPr/>
          </p:nvSpPr>
          <p:spPr>
            <a:xfrm>
              <a:off x="2070100" y="5067300"/>
              <a:ext cx="1286540" cy="13335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10" name="A"/>
            <p:cNvSpPr txBox="1"/>
            <p:nvPr/>
          </p:nvSpPr>
          <p:spPr>
            <a:xfrm>
              <a:off x="2044700" y="50673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nl-NL" sz="4800" dirty="0" smtClean="0">
                  <a:solidFill>
                    <a:schemeClr val="bg1"/>
                  </a:solidFill>
                </a:rPr>
                <a:t>Ja</a:t>
              </a:r>
              <a:endParaRPr lang="nl-NL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77095" y="5029200"/>
            <a:ext cx="1286540" cy="1371600"/>
            <a:chOff x="3941430" y="5029200"/>
            <a:chExt cx="1286540" cy="1371600"/>
          </a:xfrm>
        </p:grpSpPr>
        <p:sp>
          <p:nvSpPr>
            <p:cNvPr id="8" name="B Rect"/>
            <p:cNvSpPr/>
            <p:nvPr/>
          </p:nvSpPr>
          <p:spPr>
            <a:xfrm>
              <a:off x="3941430" y="5067300"/>
              <a:ext cx="1286540" cy="13335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11" name="B"/>
            <p:cNvSpPr txBox="1"/>
            <p:nvPr/>
          </p:nvSpPr>
          <p:spPr>
            <a:xfrm>
              <a:off x="3941430" y="50292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nl-NL" sz="4800" dirty="0" smtClean="0">
                  <a:solidFill>
                    <a:schemeClr val="bg1"/>
                  </a:solidFill>
                </a:rPr>
                <a:t>Nee</a:t>
              </a:r>
              <a:endParaRPr lang="nl-NL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Progress Indicator"/>
          <p:cNvSpPr>
            <a:spLocks noChangeArrowheads="1"/>
          </p:cNvSpPr>
          <p:nvPr/>
        </p:nvSpPr>
        <p:spPr bwMode="auto">
          <a:xfrm>
            <a:off x="1143000" y="6527799"/>
            <a:ext cx="6659562" cy="2524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Progress Indicator Outline"/>
          <p:cNvSpPr/>
          <p:nvPr/>
        </p:nvSpPr>
        <p:spPr>
          <a:xfrm>
            <a:off x="1143000" y="6515099"/>
            <a:ext cx="6659562" cy="265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tangle 1"/>
          <p:cNvSpPr/>
          <p:nvPr/>
        </p:nvSpPr>
        <p:spPr>
          <a:xfrm>
            <a:off x="222250" y="228600"/>
            <a:ext cx="8769350" cy="45243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CapitalLetters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CapitalLetters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(input ==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ArgumentNullException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(input);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input)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.ToUpper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483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28600" y="2209800"/>
            <a:ext cx="1311940" cy="1333500"/>
            <a:chOff x="2044700" y="5067300"/>
            <a:chExt cx="1311940" cy="1333500"/>
          </a:xfrm>
        </p:grpSpPr>
        <p:sp>
          <p:nvSpPr>
            <p:cNvPr id="7" name="A Rect"/>
            <p:cNvSpPr/>
            <p:nvPr/>
          </p:nvSpPr>
          <p:spPr>
            <a:xfrm>
              <a:off x="2070100" y="5067300"/>
              <a:ext cx="1286540" cy="13335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10" name="A"/>
            <p:cNvSpPr txBox="1"/>
            <p:nvPr/>
          </p:nvSpPr>
          <p:spPr>
            <a:xfrm>
              <a:off x="2044700" y="50673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nl-NL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939" y="3562626"/>
            <a:ext cx="1286540" cy="1371600"/>
            <a:chOff x="3941430" y="5029200"/>
            <a:chExt cx="1286540" cy="1371600"/>
          </a:xfrm>
        </p:grpSpPr>
        <p:sp>
          <p:nvSpPr>
            <p:cNvPr id="8" name="B Rect"/>
            <p:cNvSpPr/>
            <p:nvPr/>
          </p:nvSpPr>
          <p:spPr>
            <a:xfrm>
              <a:off x="3941430" y="5067300"/>
              <a:ext cx="1286540" cy="13335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11" name="B"/>
            <p:cNvSpPr txBox="1"/>
            <p:nvPr/>
          </p:nvSpPr>
          <p:spPr>
            <a:xfrm>
              <a:off x="3941430" y="50292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nl-NL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Progress Indicator"/>
          <p:cNvSpPr>
            <a:spLocks noChangeArrowheads="1"/>
          </p:cNvSpPr>
          <p:nvPr/>
        </p:nvSpPr>
        <p:spPr bwMode="auto">
          <a:xfrm>
            <a:off x="1143000" y="6527799"/>
            <a:ext cx="6659562" cy="2524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Progress Indicator Outline"/>
          <p:cNvSpPr/>
          <p:nvPr/>
        </p:nvSpPr>
        <p:spPr>
          <a:xfrm>
            <a:off x="1143000" y="6515099"/>
            <a:ext cx="6659562" cy="265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/>
          <p:cNvSpPr/>
          <p:nvPr/>
        </p:nvSpPr>
        <p:spPr>
          <a:xfrm>
            <a:off x="76200" y="228600"/>
            <a:ext cx="89916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 0, 1, 2, 3, 4, 5, 6, 7, 8, 9 }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i;</a:t>
            </a:r>
          </a:p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(r);</a:t>
            </a:r>
          </a:p>
          <a:p>
            <a:endParaRPr lang="nl-NL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Displays 02468</a:t>
            </a:r>
            <a:endParaRPr lang="nl-NL" dirty="0"/>
          </a:p>
        </p:txBody>
      </p:sp>
      <p:sp>
        <p:nvSpPr>
          <p:cNvPr id="12" name="Rectangle 11"/>
          <p:cNvSpPr/>
          <p:nvPr/>
        </p:nvSpPr>
        <p:spPr>
          <a:xfrm>
            <a:off x="289339" y="5009596"/>
            <a:ext cx="1261140" cy="133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752600" y="2209800"/>
            <a:ext cx="71628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smtClean="0"/>
              <a:t>Compiler bug</a:t>
            </a:r>
            <a:endParaRPr lang="nl-NL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52600" y="3540125"/>
            <a:ext cx="71628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smtClean="0"/>
              <a:t>Extension </a:t>
            </a:r>
            <a:r>
              <a:rPr lang="nl-NL" dirty="0" err="1" smtClean="0"/>
              <a:t>methods</a:t>
            </a:r>
            <a:endParaRPr lang="nl-NL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752600" y="4857750"/>
            <a:ext cx="71628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smtClean="0"/>
              <a:t>IL </a:t>
            </a:r>
            <a:r>
              <a:rPr lang="nl-NL" dirty="0" err="1" smtClean="0"/>
              <a:t>rewriting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87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28600" y="3523974"/>
            <a:ext cx="1311940" cy="1333500"/>
            <a:chOff x="2044700" y="5067300"/>
            <a:chExt cx="1311940" cy="1333500"/>
          </a:xfrm>
        </p:grpSpPr>
        <p:sp>
          <p:nvSpPr>
            <p:cNvPr id="7" name="A Rect"/>
            <p:cNvSpPr/>
            <p:nvPr/>
          </p:nvSpPr>
          <p:spPr>
            <a:xfrm>
              <a:off x="2070100" y="5067300"/>
              <a:ext cx="1286540" cy="13335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10" name="A"/>
            <p:cNvSpPr txBox="1"/>
            <p:nvPr/>
          </p:nvSpPr>
          <p:spPr>
            <a:xfrm>
              <a:off x="2044700" y="50673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nl-NL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939" y="4876800"/>
            <a:ext cx="1286540" cy="1371600"/>
            <a:chOff x="3941430" y="5029200"/>
            <a:chExt cx="1286540" cy="1371600"/>
          </a:xfrm>
        </p:grpSpPr>
        <p:sp>
          <p:nvSpPr>
            <p:cNvPr id="8" name="B Rect"/>
            <p:cNvSpPr/>
            <p:nvPr/>
          </p:nvSpPr>
          <p:spPr>
            <a:xfrm>
              <a:off x="3941430" y="5067300"/>
              <a:ext cx="1286540" cy="13335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11" name="B"/>
            <p:cNvSpPr txBox="1"/>
            <p:nvPr/>
          </p:nvSpPr>
          <p:spPr>
            <a:xfrm>
              <a:off x="3941430" y="50292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nl-NL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Progress Indicator"/>
          <p:cNvSpPr>
            <a:spLocks noChangeArrowheads="1"/>
          </p:cNvSpPr>
          <p:nvPr/>
        </p:nvSpPr>
        <p:spPr bwMode="auto">
          <a:xfrm>
            <a:off x="1143000" y="6527799"/>
            <a:ext cx="6659562" cy="2524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Progress Indicator Outline"/>
          <p:cNvSpPr/>
          <p:nvPr/>
        </p:nvSpPr>
        <p:spPr>
          <a:xfrm>
            <a:off x="1143000" y="6515099"/>
            <a:ext cx="6659562" cy="265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579192" y="3549098"/>
            <a:ext cx="62484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smtClean="0"/>
              <a:t>class</a:t>
            </a:r>
            <a:endParaRPr lang="nl-NL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79192" y="4879423"/>
            <a:ext cx="62484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err="1" smtClean="0"/>
              <a:t>keyword</a:t>
            </a:r>
            <a:endParaRPr lang="nl-NL" dirty="0"/>
          </a:p>
        </p:txBody>
      </p:sp>
      <p:sp>
        <p:nvSpPr>
          <p:cNvPr id="2" name="Rectangle 1"/>
          <p:cNvSpPr/>
          <p:nvPr/>
        </p:nvSpPr>
        <p:spPr>
          <a:xfrm>
            <a:off x="224182" y="160441"/>
            <a:ext cx="8691217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"dev"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Net 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"Noord"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 + b + c);</a:t>
            </a:r>
          </a:p>
          <a:p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Displays devNetNoord</a:t>
            </a:r>
            <a:endParaRPr lang="nl-NL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579192" y="2053536"/>
            <a:ext cx="6248398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smtClean="0"/>
              <a:t>Wat is var hier?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228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4000" y="462677"/>
            <a:ext cx="8661400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HomeController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ViewResult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&gt;Index()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pi = </a:t>
            </a:r>
            <a:r>
              <a:rPr lang="nl-NL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N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.CalculatePi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View(pi);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dirty="0"/>
          </a:p>
        </p:txBody>
      </p:sp>
      <p:grpSp>
        <p:nvGrpSpPr>
          <p:cNvPr id="18" name="Group 17"/>
          <p:cNvGrpSpPr/>
          <p:nvPr/>
        </p:nvGrpSpPr>
        <p:grpSpPr>
          <a:xfrm>
            <a:off x="228600" y="3523974"/>
            <a:ext cx="1311940" cy="1333500"/>
            <a:chOff x="2044700" y="5067300"/>
            <a:chExt cx="1311940" cy="1333500"/>
          </a:xfrm>
        </p:grpSpPr>
        <p:sp>
          <p:nvSpPr>
            <p:cNvPr id="7" name="A Rect"/>
            <p:cNvSpPr/>
            <p:nvPr/>
          </p:nvSpPr>
          <p:spPr>
            <a:xfrm>
              <a:off x="2070100" y="5067300"/>
              <a:ext cx="1286540" cy="13335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10" name="A"/>
            <p:cNvSpPr txBox="1"/>
            <p:nvPr/>
          </p:nvSpPr>
          <p:spPr>
            <a:xfrm>
              <a:off x="2044700" y="50673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nl-NL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939" y="4876800"/>
            <a:ext cx="1286540" cy="1371600"/>
            <a:chOff x="3941430" y="5029200"/>
            <a:chExt cx="1286540" cy="1371600"/>
          </a:xfrm>
        </p:grpSpPr>
        <p:sp>
          <p:nvSpPr>
            <p:cNvPr id="8" name="B Rect"/>
            <p:cNvSpPr/>
            <p:nvPr/>
          </p:nvSpPr>
          <p:spPr>
            <a:xfrm>
              <a:off x="3941430" y="5067300"/>
              <a:ext cx="1286540" cy="13335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11" name="B"/>
            <p:cNvSpPr txBox="1"/>
            <p:nvPr/>
          </p:nvSpPr>
          <p:spPr>
            <a:xfrm>
              <a:off x="3941430" y="50292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nl-NL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Progress Indicator"/>
          <p:cNvSpPr>
            <a:spLocks noChangeArrowheads="1"/>
          </p:cNvSpPr>
          <p:nvPr/>
        </p:nvSpPr>
        <p:spPr bwMode="auto">
          <a:xfrm>
            <a:off x="1143000" y="6527799"/>
            <a:ext cx="6659562" cy="2524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Progress Indicator Outline"/>
          <p:cNvSpPr/>
          <p:nvPr/>
        </p:nvSpPr>
        <p:spPr>
          <a:xfrm>
            <a:off x="1143000" y="6515099"/>
            <a:ext cx="6659562" cy="265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579192" y="3549098"/>
            <a:ext cx="62484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smtClean="0"/>
              <a:t>asynchroon</a:t>
            </a:r>
            <a:endParaRPr lang="nl-NL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79192" y="4879423"/>
            <a:ext cx="62484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smtClean="0"/>
              <a:t>synchroon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158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gress Indicator"/>
          <p:cNvSpPr>
            <a:spLocks noChangeArrowheads="1"/>
          </p:cNvSpPr>
          <p:nvPr/>
        </p:nvSpPr>
        <p:spPr bwMode="auto">
          <a:xfrm>
            <a:off x="1143000" y="6527799"/>
            <a:ext cx="6659562" cy="2524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Progress Indicator Outline"/>
          <p:cNvSpPr/>
          <p:nvPr/>
        </p:nvSpPr>
        <p:spPr>
          <a:xfrm>
            <a:off x="1143000" y="6515099"/>
            <a:ext cx="6659562" cy="265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tangle 1"/>
          <p:cNvSpPr/>
          <p:nvPr/>
        </p:nvSpPr>
        <p:spPr>
          <a:xfrm>
            <a:off x="263939" y="457200"/>
            <a:ext cx="8651461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Run()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takes 1 second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 takes 2 seconds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8600" y="2209800"/>
            <a:ext cx="1311940" cy="1333500"/>
            <a:chOff x="2044700" y="5067300"/>
            <a:chExt cx="1311940" cy="1333500"/>
          </a:xfrm>
        </p:grpSpPr>
        <p:sp>
          <p:nvSpPr>
            <p:cNvPr id="19" name="A Rect"/>
            <p:cNvSpPr/>
            <p:nvPr/>
          </p:nvSpPr>
          <p:spPr>
            <a:xfrm>
              <a:off x="2070100" y="5067300"/>
              <a:ext cx="1286540" cy="13335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21" name="A"/>
            <p:cNvSpPr txBox="1"/>
            <p:nvPr/>
          </p:nvSpPr>
          <p:spPr>
            <a:xfrm>
              <a:off x="2044700" y="50673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nl-NL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3939" y="3562626"/>
            <a:ext cx="1286540" cy="1371600"/>
            <a:chOff x="3941430" y="5029200"/>
            <a:chExt cx="1286540" cy="1371600"/>
          </a:xfrm>
        </p:grpSpPr>
        <p:sp>
          <p:nvSpPr>
            <p:cNvPr id="23" name="B Rect"/>
            <p:cNvSpPr/>
            <p:nvPr/>
          </p:nvSpPr>
          <p:spPr>
            <a:xfrm>
              <a:off x="3941430" y="5067300"/>
              <a:ext cx="1286540" cy="13335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24" name="B"/>
            <p:cNvSpPr txBox="1"/>
            <p:nvPr/>
          </p:nvSpPr>
          <p:spPr>
            <a:xfrm>
              <a:off x="3941430" y="50292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nl-NL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89339" y="5009596"/>
            <a:ext cx="1261140" cy="133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752600" y="2209800"/>
            <a:ext cx="71628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752600" y="3540125"/>
            <a:ext cx="71628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2</a:t>
            </a:r>
            <a:endParaRPr lang="nl-NL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752600" y="4857750"/>
            <a:ext cx="71628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58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gress Indicator"/>
          <p:cNvSpPr>
            <a:spLocks noChangeArrowheads="1"/>
          </p:cNvSpPr>
          <p:nvPr/>
        </p:nvSpPr>
        <p:spPr bwMode="auto">
          <a:xfrm>
            <a:off x="1143000" y="6527799"/>
            <a:ext cx="6659562" cy="2524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Progress Indicator Outline"/>
          <p:cNvSpPr/>
          <p:nvPr/>
        </p:nvSpPr>
        <p:spPr>
          <a:xfrm>
            <a:off x="1143000" y="6515099"/>
            <a:ext cx="6659562" cy="265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2" name="Group 21"/>
          <p:cNvGrpSpPr/>
          <p:nvPr/>
        </p:nvGrpSpPr>
        <p:grpSpPr>
          <a:xfrm>
            <a:off x="263939" y="3562626"/>
            <a:ext cx="1286540" cy="1371600"/>
            <a:chOff x="3941430" y="5029200"/>
            <a:chExt cx="1286540" cy="1371600"/>
          </a:xfrm>
        </p:grpSpPr>
        <p:sp>
          <p:nvSpPr>
            <p:cNvPr id="23" name="B Rect"/>
            <p:cNvSpPr/>
            <p:nvPr/>
          </p:nvSpPr>
          <p:spPr>
            <a:xfrm>
              <a:off x="3941430" y="5067300"/>
              <a:ext cx="1286540" cy="13335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24" name="B"/>
            <p:cNvSpPr txBox="1"/>
            <p:nvPr/>
          </p:nvSpPr>
          <p:spPr>
            <a:xfrm>
              <a:off x="3941430" y="50292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nl-NL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89339" y="5009596"/>
            <a:ext cx="1261140" cy="133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752600" y="2209800"/>
            <a:ext cx="71628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1</a:t>
            </a:r>
            <a:endParaRPr lang="nl-NL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752600" y="3540125"/>
            <a:ext cx="71628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Ja</a:t>
            </a:r>
            <a:endParaRPr lang="nl-NL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752600" y="4857750"/>
            <a:ext cx="71628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Nee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215348" y="186454"/>
            <a:ext cx="8700052" cy="31816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cache;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Run()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(cache ==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cache =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FetchItems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work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cache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255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gress Indicator"/>
          <p:cNvSpPr>
            <a:spLocks noChangeArrowheads="1"/>
          </p:cNvSpPr>
          <p:nvPr/>
        </p:nvSpPr>
        <p:spPr bwMode="auto">
          <a:xfrm>
            <a:off x="1143000" y="6527799"/>
            <a:ext cx="6659562" cy="2524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Progress Indicator Outline"/>
          <p:cNvSpPr/>
          <p:nvPr/>
        </p:nvSpPr>
        <p:spPr>
          <a:xfrm>
            <a:off x="1143000" y="6515099"/>
            <a:ext cx="6659562" cy="265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tangle 1"/>
          <p:cNvSpPr/>
          <p:nvPr/>
        </p:nvSpPr>
        <p:spPr>
          <a:xfrm>
            <a:off x="247374" y="201932"/>
            <a:ext cx="8668026" cy="42473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0;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up =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=&gt; {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1000000; i++)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n++;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1000000; i++)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n--;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up.Wait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dirty="0"/>
          </a:p>
        </p:txBody>
      </p:sp>
      <p:grpSp>
        <p:nvGrpSpPr>
          <p:cNvPr id="13" name="Group 12"/>
          <p:cNvGrpSpPr/>
          <p:nvPr/>
        </p:nvGrpSpPr>
        <p:grpSpPr>
          <a:xfrm>
            <a:off x="2044700" y="5067300"/>
            <a:ext cx="1311940" cy="1333500"/>
            <a:chOff x="2044700" y="5067300"/>
            <a:chExt cx="1311940" cy="1333500"/>
          </a:xfrm>
        </p:grpSpPr>
        <p:sp>
          <p:nvSpPr>
            <p:cNvPr id="14" name="A Rect"/>
            <p:cNvSpPr/>
            <p:nvPr/>
          </p:nvSpPr>
          <p:spPr>
            <a:xfrm>
              <a:off x="2070100" y="5067300"/>
              <a:ext cx="1286540" cy="13335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6600"/>
            </a:p>
          </p:txBody>
        </p:sp>
        <p:sp>
          <p:nvSpPr>
            <p:cNvPr id="15" name="A"/>
            <p:cNvSpPr txBox="1"/>
            <p:nvPr/>
          </p:nvSpPr>
          <p:spPr>
            <a:xfrm>
              <a:off x="2044700" y="50673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nl-NL" sz="6600" dirty="0" smtClean="0">
                  <a:solidFill>
                    <a:schemeClr val="bg1"/>
                  </a:solidFill>
                </a:rPr>
                <a:t>&lt; 0</a:t>
              </a:r>
              <a:endParaRPr lang="nl-NL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41430" y="5029200"/>
            <a:ext cx="1286540" cy="1371600"/>
            <a:chOff x="3941430" y="5029200"/>
            <a:chExt cx="1286540" cy="1371600"/>
          </a:xfrm>
        </p:grpSpPr>
        <p:sp>
          <p:nvSpPr>
            <p:cNvPr id="19" name="B Rect"/>
            <p:cNvSpPr/>
            <p:nvPr/>
          </p:nvSpPr>
          <p:spPr>
            <a:xfrm>
              <a:off x="3941430" y="5067300"/>
              <a:ext cx="1286540" cy="13335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6600"/>
            </a:p>
          </p:txBody>
        </p:sp>
        <p:sp>
          <p:nvSpPr>
            <p:cNvPr id="20" name="B"/>
            <p:cNvSpPr txBox="1"/>
            <p:nvPr/>
          </p:nvSpPr>
          <p:spPr>
            <a:xfrm>
              <a:off x="3941430" y="50292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nl-NL" sz="6600" dirty="0" smtClean="0">
                  <a:solidFill>
                    <a:schemeClr val="bg1"/>
                  </a:solidFill>
                </a:rPr>
                <a:t>0</a:t>
              </a:r>
              <a:endParaRPr lang="nl-NL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74660" y="5067300"/>
            <a:ext cx="1324640" cy="1333500"/>
            <a:chOff x="5774660" y="5067300"/>
            <a:chExt cx="1324640" cy="1333500"/>
          </a:xfrm>
        </p:grpSpPr>
        <p:sp>
          <p:nvSpPr>
            <p:cNvPr id="29" name="A&amp;B Rect"/>
            <p:cNvSpPr/>
            <p:nvPr/>
          </p:nvSpPr>
          <p:spPr>
            <a:xfrm>
              <a:off x="5812760" y="5067300"/>
              <a:ext cx="1286540" cy="1333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6600"/>
            </a:p>
          </p:txBody>
        </p:sp>
        <p:sp>
          <p:nvSpPr>
            <p:cNvPr id="30" name="A&amp;B"/>
            <p:cNvSpPr txBox="1"/>
            <p:nvPr/>
          </p:nvSpPr>
          <p:spPr>
            <a:xfrm>
              <a:off x="5774660" y="50673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nl-NL" sz="6600" dirty="0" smtClean="0">
                  <a:solidFill>
                    <a:schemeClr val="bg1"/>
                  </a:solidFill>
                </a:rPr>
                <a:t>&gt; 0</a:t>
              </a:r>
              <a:endParaRPr lang="nl-NL" sz="6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24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gress Indicator"/>
          <p:cNvSpPr>
            <a:spLocks noChangeArrowheads="1"/>
          </p:cNvSpPr>
          <p:nvPr/>
        </p:nvSpPr>
        <p:spPr bwMode="auto">
          <a:xfrm>
            <a:off x="1143000" y="6527799"/>
            <a:ext cx="6659562" cy="2524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Progress Indicator Outline"/>
          <p:cNvSpPr/>
          <p:nvPr/>
        </p:nvSpPr>
        <p:spPr>
          <a:xfrm>
            <a:off x="1143000" y="6515099"/>
            <a:ext cx="6659562" cy="265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/>
          <p:cNvSpPr/>
          <p:nvPr/>
        </p:nvSpPr>
        <p:spPr>
          <a:xfrm>
            <a:off x="97156" y="228600"/>
            <a:ext cx="8894443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Foo&lt;T&gt;()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T();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t.ToString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GetHashCode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t.GetHashCode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t.Equals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(t));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GetType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t.GetType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8600" y="2895600"/>
            <a:ext cx="1311940" cy="1112245"/>
            <a:chOff x="2044700" y="5067300"/>
            <a:chExt cx="1311940" cy="1333500"/>
          </a:xfrm>
        </p:grpSpPr>
        <p:sp>
          <p:nvSpPr>
            <p:cNvPr id="23" name="A Rect"/>
            <p:cNvSpPr/>
            <p:nvPr/>
          </p:nvSpPr>
          <p:spPr>
            <a:xfrm>
              <a:off x="2070100" y="5067300"/>
              <a:ext cx="1286540" cy="13335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24" name="A"/>
            <p:cNvSpPr txBox="1"/>
            <p:nvPr/>
          </p:nvSpPr>
          <p:spPr>
            <a:xfrm>
              <a:off x="2044700" y="50673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nl-NL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3939" y="4023964"/>
            <a:ext cx="1286540" cy="1144023"/>
            <a:chOff x="3941430" y="5029200"/>
            <a:chExt cx="1286540" cy="1371600"/>
          </a:xfrm>
        </p:grpSpPr>
        <p:sp>
          <p:nvSpPr>
            <p:cNvPr id="26" name="B Rect"/>
            <p:cNvSpPr/>
            <p:nvPr/>
          </p:nvSpPr>
          <p:spPr>
            <a:xfrm>
              <a:off x="3941430" y="5067300"/>
              <a:ext cx="1286540" cy="13335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27" name="B"/>
            <p:cNvSpPr txBox="1"/>
            <p:nvPr/>
          </p:nvSpPr>
          <p:spPr>
            <a:xfrm>
              <a:off x="3941430" y="50292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nl-NL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89339" y="5230851"/>
            <a:ext cx="1261140" cy="11122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752600" y="2895600"/>
            <a:ext cx="7162800" cy="1099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Foo</a:t>
            </a:r>
            <a:r>
              <a:rPr lang="nl-NL" dirty="0" smtClean="0"/>
              <a:t>&lt;int&gt;</a:t>
            </a:r>
            <a:endParaRPr lang="nl-NL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752600" y="4005196"/>
            <a:ext cx="7162800" cy="1099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Foo</a:t>
            </a:r>
            <a:r>
              <a:rPr lang="nl-NL" dirty="0" smtClean="0"/>
              <a:t>&lt;int?&gt;</a:t>
            </a:r>
            <a:endParaRPr lang="nl-NL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752600" y="5104200"/>
            <a:ext cx="7162800" cy="1099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Foo</a:t>
            </a:r>
            <a:r>
              <a:rPr lang="nl-NL" dirty="0" smtClean="0"/>
              <a:t>&lt;string&gt;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036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31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gress Indicator"/>
          <p:cNvSpPr>
            <a:spLocks noChangeArrowheads="1"/>
          </p:cNvSpPr>
          <p:nvPr/>
        </p:nvSpPr>
        <p:spPr bwMode="auto">
          <a:xfrm>
            <a:off x="1143000" y="6527799"/>
            <a:ext cx="6659562" cy="2524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Progress Indicator Outline"/>
          <p:cNvSpPr/>
          <p:nvPr/>
        </p:nvSpPr>
        <p:spPr>
          <a:xfrm>
            <a:off x="1143000" y="6515099"/>
            <a:ext cx="6659562" cy="265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/>
          <p:cNvSpPr/>
          <p:nvPr/>
        </p:nvSpPr>
        <p:spPr>
          <a:xfrm>
            <a:off x="97156" y="228600"/>
            <a:ext cx="8894443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Foo&lt;T&gt;()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A:   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T();</a:t>
            </a:r>
          </a:p>
          <a:p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B:    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t.ToString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C:    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GetHashCode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t.GetHashCode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D:    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Equals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t.Equals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(t));</a:t>
            </a:r>
          </a:p>
          <a:p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E:    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GetType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t.GetType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 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nl-NL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8600" y="4114800"/>
            <a:ext cx="1514317" cy="1362165"/>
            <a:chOff x="2044700" y="5067300"/>
            <a:chExt cx="1311940" cy="1333500"/>
          </a:xfrm>
        </p:grpSpPr>
        <p:sp>
          <p:nvSpPr>
            <p:cNvPr id="23" name="A Rect"/>
            <p:cNvSpPr/>
            <p:nvPr/>
          </p:nvSpPr>
          <p:spPr>
            <a:xfrm>
              <a:off x="2070100" y="5067300"/>
              <a:ext cx="1286540" cy="13335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6000"/>
            </a:p>
          </p:txBody>
        </p:sp>
        <p:sp>
          <p:nvSpPr>
            <p:cNvPr id="24" name="A"/>
            <p:cNvSpPr txBox="1"/>
            <p:nvPr/>
          </p:nvSpPr>
          <p:spPr>
            <a:xfrm>
              <a:off x="2044700" y="50673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nl-NL" sz="6000" dirty="0" smtClean="0">
                  <a:solidFill>
                    <a:schemeClr val="bg1"/>
                  </a:solidFill>
                </a:rPr>
                <a:t>A</a:t>
              </a:r>
              <a:endParaRPr lang="nl-NL" sz="6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68650" y="4095341"/>
            <a:ext cx="1484999" cy="1401084"/>
            <a:chOff x="3941430" y="5029200"/>
            <a:chExt cx="1286540" cy="1371600"/>
          </a:xfrm>
        </p:grpSpPr>
        <p:sp>
          <p:nvSpPr>
            <p:cNvPr id="26" name="B Rect"/>
            <p:cNvSpPr/>
            <p:nvPr/>
          </p:nvSpPr>
          <p:spPr>
            <a:xfrm>
              <a:off x="3941430" y="5067300"/>
              <a:ext cx="1286540" cy="13335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6000"/>
            </a:p>
          </p:txBody>
        </p:sp>
        <p:sp>
          <p:nvSpPr>
            <p:cNvPr id="27" name="B"/>
            <p:cNvSpPr txBox="1"/>
            <p:nvPr/>
          </p:nvSpPr>
          <p:spPr>
            <a:xfrm>
              <a:off x="3941430" y="50292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nl-NL" sz="6000" dirty="0" smtClean="0">
                  <a:solidFill>
                    <a:schemeClr val="bg1"/>
                  </a:solidFill>
                </a:rPr>
                <a:t>B</a:t>
              </a:r>
              <a:endParaRPr lang="nl-NL" sz="6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3679382" y="4114800"/>
            <a:ext cx="1455681" cy="13621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0" dirty="0"/>
              <a:t>C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60796" y="4087564"/>
            <a:ext cx="1582499" cy="1416636"/>
            <a:chOff x="2607930" y="2975488"/>
            <a:chExt cx="1371010" cy="1156722"/>
          </a:xfrm>
        </p:grpSpPr>
        <p:sp>
          <p:nvSpPr>
            <p:cNvPr id="18" name="A Rect"/>
            <p:cNvSpPr/>
            <p:nvPr/>
          </p:nvSpPr>
          <p:spPr>
            <a:xfrm>
              <a:off x="2692400" y="3007265"/>
              <a:ext cx="1286540" cy="11122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600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276600" y="2975488"/>
              <a:ext cx="702340" cy="1144022"/>
              <a:chOff x="3941430" y="5029201"/>
              <a:chExt cx="1286540" cy="1371599"/>
            </a:xfrm>
          </p:grpSpPr>
          <p:sp>
            <p:nvSpPr>
              <p:cNvPr id="21" name="B Rect"/>
              <p:cNvSpPr/>
              <p:nvPr/>
            </p:nvSpPr>
            <p:spPr>
              <a:xfrm>
                <a:off x="3941430" y="5067300"/>
                <a:ext cx="1286540" cy="13335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6000"/>
              </a:p>
            </p:txBody>
          </p:sp>
          <p:sp>
            <p:nvSpPr>
              <p:cNvPr id="29" name="B"/>
              <p:cNvSpPr txBox="1"/>
              <p:nvPr/>
            </p:nvSpPr>
            <p:spPr>
              <a:xfrm>
                <a:off x="3941430" y="5029201"/>
                <a:ext cx="1286540" cy="133350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nl-NL" sz="6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A"/>
            <p:cNvSpPr txBox="1"/>
            <p:nvPr/>
          </p:nvSpPr>
          <p:spPr>
            <a:xfrm>
              <a:off x="2607930" y="3019965"/>
              <a:ext cx="1286540" cy="111224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nl-NL" sz="6000" dirty="0" smtClean="0">
                  <a:solidFill>
                    <a:schemeClr val="bg1"/>
                  </a:solidFill>
                </a:rPr>
                <a:t>D</a:t>
              </a:r>
              <a:endParaRPr lang="nl-NL" sz="6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169028" y="4075883"/>
            <a:ext cx="1593972" cy="1440000"/>
            <a:chOff x="2597991" y="4319213"/>
            <a:chExt cx="1380949" cy="1175799"/>
          </a:xfrm>
        </p:grpSpPr>
        <p:sp>
          <p:nvSpPr>
            <p:cNvPr id="30" name="A Rect"/>
            <p:cNvSpPr/>
            <p:nvPr/>
          </p:nvSpPr>
          <p:spPr>
            <a:xfrm>
              <a:off x="2692400" y="4350990"/>
              <a:ext cx="1286540" cy="111224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600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276600" y="4319213"/>
              <a:ext cx="702340" cy="1144022"/>
              <a:chOff x="3941430" y="5029201"/>
              <a:chExt cx="1286540" cy="1371599"/>
            </a:xfrm>
          </p:grpSpPr>
          <p:sp>
            <p:nvSpPr>
              <p:cNvPr id="35" name="B Rect"/>
              <p:cNvSpPr/>
              <p:nvPr/>
            </p:nvSpPr>
            <p:spPr>
              <a:xfrm>
                <a:off x="3941430" y="5067300"/>
                <a:ext cx="1286540" cy="13335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6000"/>
              </a:p>
            </p:txBody>
          </p:sp>
          <p:sp>
            <p:nvSpPr>
              <p:cNvPr id="36" name="B"/>
              <p:cNvSpPr txBox="1"/>
              <p:nvPr/>
            </p:nvSpPr>
            <p:spPr>
              <a:xfrm>
                <a:off x="3941430" y="5029201"/>
                <a:ext cx="1286540" cy="1333501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nl-NL" sz="6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A"/>
            <p:cNvSpPr txBox="1"/>
            <p:nvPr/>
          </p:nvSpPr>
          <p:spPr>
            <a:xfrm>
              <a:off x="2597991" y="4382767"/>
              <a:ext cx="1286540" cy="111224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nl-NL" sz="6000" dirty="0" smtClean="0">
                  <a:solidFill>
                    <a:schemeClr val="bg1"/>
                  </a:solidFill>
                </a:rPr>
                <a:t>E</a:t>
              </a:r>
              <a:endParaRPr lang="nl-NL" sz="6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45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92829" y="652800"/>
            <a:ext cx="1800000" cy="180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45720" rIns="1800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0000"/>
              <a:buFontTx/>
              <a:buNone/>
              <a:tabLst/>
            </a:pPr>
            <a:endParaRPr kumimoji="0" lang="nl-N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736050" y="652800"/>
            <a:ext cx="1800000" cy="1800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45720" rIns="1800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0000"/>
              <a:buFontTx/>
              <a:buNone/>
              <a:tabLst/>
            </a:pPr>
            <a:endParaRPr kumimoji="0" lang="nl-N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88450" y="652800"/>
            <a:ext cx="1800000" cy="1800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45720" rIns="1800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0000"/>
              <a:buFontTx/>
              <a:buNone/>
              <a:tabLst/>
            </a:pPr>
            <a:endParaRPr kumimoji="0" lang="nl-N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631671" y="652800"/>
            <a:ext cx="1800000" cy="1800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45720" rIns="1800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0000"/>
              <a:buFontTx/>
              <a:buNone/>
              <a:tabLst/>
            </a:pPr>
            <a:endParaRPr kumimoji="0" lang="nl-N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688450" y="2605200"/>
            <a:ext cx="1800000" cy="1800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45720" rIns="1800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0000"/>
              <a:buFontTx/>
              <a:buNone/>
              <a:tabLst/>
            </a:pPr>
            <a:endParaRPr kumimoji="0" lang="nl-N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31671" y="2605200"/>
            <a:ext cx="1800000" cy="1800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45720" rIns="1800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0000"/>
              <a:buFontTx/>
              <a:buNone/>
              <a:tabLst/>
            </a:pPr>
            <a:endParaRPr kumimoji="0" lang="nl-N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8" y="652800"/>
            <a:ext cx="1781642" cy="1800000"/>
          </a:xfrm>
          <a:prstGeom prst="rect">
            <a:avLst/>
          </a:prstGeom>
        </p:spPr>
      </p:pic>
      <p:pic>
        <p:nvPicPr>
          <p:cNvPr id="13" name="Afbeelding 13" descr="logo_ordina_oranje_RG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828" y="2988955"/>
            <a:ext cx="3824303" cy="9538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04979" y="1383523"/>
            <a:ext cx="1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ALM</a:t>
            </a:r>
            <a:endParaRPr lang="nl-NL" sz="1600" dirty="0" err="1" smtClean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57379" y="3335923"/>
            <a:ext cx="1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ALM Ranger</a:t>
            </a:r>
            <a:endParaRPr lang="nl-NL" sz="1600" dirty="0" err="1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1671" y="3338400"/>
            <a:ext cx="1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Microsoft</a:t>
            </a:r>
            <a:endParaRPr lang="nl-NL" sz="1600" dirty="0" err="1" smtClean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61758" y="4673525"/>
            <a:ext cx="1800000" cy="1800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45720" rIns="1800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0000"/>
              <a:buFontTx/>
              <a:buNone/>
              <a:tabLst/>
            </a:pPr>
            <a:endParaRPr kumimoji="0" lang="nl-N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704979" y="4673525"/>
            <a:ext cx="1800000" cy="180000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45720" rIns="1800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0000"/>
              <a:buFontTx/>
              <a:buNone/>
              <a:tabLst/>
            </a:pPr>
            <a:endParaRPr kumimoji="0" lang="nl-N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657379" y="4673525"/>
            <a:ext cx="1800000" cy="180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45720" rIns="1800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0000"/>
              <a:buFontTx/>
              <a:buNone/>
              <a:tabLst/>
            </a:pPr>
            <a:endParaRPr kumimoji="0" lang="nl-N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00600" y="4673525"/>
            <a:ext cx="1800000" cy="180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45720" rIns="1800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20000"/>
              <a:buFontTx/>
              <a:buNone/>
              <a:tabLst/>
            </a:pPr>
            <a:endParaRPr kumimoji="0" lang="nl-NL" sz="14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73908" y="5404248"/>
            <a:ext cx="1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Auteur</a:t>
            </a:r>
            <a:endParaRPr lang="nl-NL" sz="1600" dirty="0" err="1" smtClean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7833" y="5379246"/>
            <a:ext cx="1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Getrouwd</a:t>
            </a:r>
            <a:endParaRPr lang="nl-NL" sz="1600" dirty="0" err="1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67121" y="1358232"/>
            <a:ext cx="1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Lezen</a:t>
            </a:r>
            <a:endParaRPr lang="nl-NL" sz="1600" dirty="0" err="1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0592" y="1352280"/>
            <a:ext cx="1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C#</a:t>
            </a:r>
            <a:endParaRPr lang="nl-NL" sz="1600" dirty="0" err="1" smtClean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967" y="4667573"/>
            <a:ext cx="3741633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gress Indicator"/>
          <p:cNvSpPr>
            <a:spLocks noChangeArrowheads="1"/>
          </p:cNvSpPr>
          <p:nvPr/>
        </p:nvSpPr>
        <p:spPr bwMode="auto">
          <a:xfrm>
            <a:off x="1143000" y="6527799"/>
            <a:ext cx="6659562" cy="2524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Progress Indicator Outline"/>
          <p:cNvSpPr/>
          <p:nvPr/>
        </p:nvSpPr>
        <p:spPr>
          <a:xfrm>
            <a:off x="1143000" y="6515099"/>
            <a:ext cx="6659562" cy="265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717261" y="1862228"/>
            <a:ext cx="71628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/>
              <a:t>-2147483639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2" y="363697"/>
            <a:ext cx="8727660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Base.Foo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(int)"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nl-N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l-NL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 </a:t>
            </a:r>
            <a:endParaRPr lang="nl-N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 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Derived.Foo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(int)"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nl-N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 </a:t>
            </a:r>
            <a:endParaRPr lang="nl-N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 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nl-NL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nl-NL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Derived.Foo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(object)"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nl-NL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nl-NL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87438" y="6070887"/>
            <a:ext cx="297068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Derived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  <a:endParaRPr lang="nl-NL" dirty="0"/>
          </a:p>
        </p:txBody>
      </p:sp>
      <p:grpSp>
        <p:nvGrpSpPr>
          <p:cNvPr id="15" name="Group 14"/>
          <p:cNvGrpSpPr/>
          <p:nvPr/>
        </p:nvGrpSpPr>
        <p:grpSpPr>
          <a:xfrm>
            <a:off x="6634922" y="1231226"/>
            <a:ext cx="1311940" cy="1112245"/>
            <a:chOff x="2044700" y="5067300"/>
            <a:chExt cx="1311940" cy="1333500"/>
          </a:xfrm>
        </p:grpSpPr>
        <p:sp>
          <p:nvSpPr>
            <p:cNvPr id="18" name="A Rect"/>
            <p:cNvSpPr/>
            <p:nvPr/>
          </p:nvSpPr>
          <p:spPr>
            <a:xfrm>
              <a:off x="2070100" y="5067300"/>
              <a:ext cx="1286540" cy="13335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19" name="A"/>
            <p:cNvSpPr txBox="1"/>
            <p:nvPr/>
          </p:nvSpPr>
          <p:spPr>
            <a:xfrm>
              <a:off x="2044700" y="50673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nl-NL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90139" y="3126932"/>
            <a:ext cx="1286540" cy="1144023"/>
            <a:chOff x="3941430" y="5029200"/>
            <a:chExt cx="1286540" cy="1371600"/>
          </a:xfrm>
        </p:grpSpPr>
        <p:sp>
          <p:nvSpPr>
            <p:cNvPr id="21" name="B Rect"/>
            <p:cNvSpPr/>
            <p:nvPr/>
          </p:nvSpPr>
          <p:spPr>
            <a:xfrm>
              <a:off x="3941430" y="5067300"/>
              <a:ext cx="1286540" cy="13335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28" name="B"/>
            <p:cNvSpPr txBox="1"/>
            <p:nvPr/>
          </p:nvSpPr>
          <p:spPr>
            <a:xfrm>
              <a:off x="3941430" y="50292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nl-NL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715539" y="4563076"/>
            <a:ext cx="1261140" cy="11122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639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gress Indicator"/>
          <p:cNvSpPr>
            <a:spLocks noChangeArrowheads="1"/>
          </p:cNvSpPr>
          <p:nvPr/>
        </p:nvSpPr>
        <p:spPr bwMode="auto">
          <a:xfrm>
            <a:off x="1143000" y="6527799"/>
            <a:ext cx="6659562" cy="2524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Progress Indicator Outline"/>
          <p:cNvSpPr/>
          <p:nvPr/>
        </p:nvSpPr>
        <p:spPr>
          <a:xfrm>
            <a:off x="1143000" y="6515099"/>
            <a:ext cx="6659562" cy="265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/>
          <p:cNvSpPr/>
          <p:nvPr/>
        </p:nvSpPr>
        <p:spPr>
          <a:xfrm>
            <a:off x="228600" y="381000"/>
            <a:ext cx="86106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i1 = 2147483647 + 10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28600" y="1884729"/>
            <a:ext cx="1286540" cy="1371600"/>
            <a:chOff x="3941430" y="5029200"/>
            <a:chExt cx="1286540" cy="1371600"/>
          </a:xfrm>
        </p:grpSpPr>
        <p:sp>
          <p:nvSpPr>
            <p:cNvPr id="23" name="B Rect"/>
            <p:cNvSpPr/>
            <p:nvPr/>
          </p:nvSpPr>
          <p:spPr>
            <a:xfrm>
              <a:off x="3941430" y="5067300"/>
              <a:ext cx="1286540" cy="13335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24" name="B"/>
            <p:cNvSpPr txBox="1"/>
            <p:nvPr/>
          </p:nvSpPr>
          <p:spPr>
            <a:xfrm>
              <a:off x="3941430" y="50292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nl-NL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54000" y="3331699"/>
            <a:ext cx="1261140" cy="133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717261" y="1862228"/>
            <a:ext cx="71628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Ja</a:t>
            </a:r>
            <a:endParaRPr lang="nl-NL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717261" y="3179853"/>
            <a:ext cx="71628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Nee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130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gress Indicator"/>
          <p:cNvSpPr>
            <a:spLocks noChangeArrowheads="1"/>
          </p:cNvSpPr>
          <p:nvPr/>
        </p:nvSpPr>
        <p:spPr bwMode="auto">
          <a:xfrm>
            <a:off x="1143000" y="6527799"/>
            <a:ext cx="6659562" cy="2524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Progress Indicator Outline"/>
          <p:cNvSpPr/>
          <p:nvPr/>
        </p:nvSpPr>
        <p:spPr>
          <a:xfrm>
            <a:off x="1143000" y="6515099"/>
            <a:ext cx="6659562" cy="265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/>
          <p:cNvSpPr/>
          <p:nvPr/>
        </p:nvSpPr>
        <p:spPr>
          <a:xfrm>
            <a:off x="228600" y="381000"/>
            <a:ext cx="86106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 = 10;</a:t>
            </a:r>
          </a:p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i2 = 2147483647 + ten;</a:t>
            </a:r>
            <a:endParaRPr lang="nl-NL" dirty="0"/>
          </a:p>
        </p:txBody>
      </p:sp>
      <p:grpSp>
        <p:nvGrpSpPr>
          <p:cNvPr id="22" name="Group 21"/>
          <p:cNvGrpSpPr/>
          <p:nvPr/>
        </p:nvGrpSpPr>
        <p:grpSpPr>
          <a:xfrm>
            <a:off x="228600" y="1884729"/>
            <a:ext cx="1286540" cy="1371600"/>
            <a:chOff x="3941430" y="5029200"/>
            <a:chExt cx="1286540" cy="1371600"/>
          </a:xfrm>
        </p:grpSpPr>
        <p:sp>
          <p:nvSpPr>
            <p:cNvPr id="23" name="B Rect"/>
            <p:cNvSpPr/>
            <p:nvPr/>
          </p:nvSpPr>
          <p:spPr>
            <a:xfrm>
              <a:off x="3941430" y="5067300"/>
              <a:ext cx="1286540" cy="13335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/>
            </a:p>
          </p:txBody>
        </p:sp>
        <p:sp>
          <p:nvSpPr>
            <p:cNvPr id="24" name="B"/>
            <p:cNvSpPr txBox="1"/>
            <p:nvPr/>
          </p:nvSpPr>
          <p:spPr>
            <a:xfrm>
              <a:off x="3941430" y="5029200"/>
              <a:ext cx="1286540" cy="13335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endParaRPr lang="nl-NL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54000" y="3331699"/>
            <a:ext cx="1261140" cy="1333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717261" y="1862228"/>
            <a:ext cx="71628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Ja</a:t>
            </a:r>
            <a:endParaRPr lang="nl-NL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717261" y="3179853"/>
            <a:ext cx="71628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Nee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19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gress Indicator"/>
          <p:cNvSpPr>
            <a:spLocks noChangeArrowheads="1"/>
          </p:cNvSpPr>
          <p:nvPr/>
        </p:nvSpPr>
        <p:spPr bwMode="auto">
          <a:xfrm>
            <a:off x="1143000" y="6527799"/>
            <a:ext cx="6659562" cy="2524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Progress Indicator Outline"/>
          <p:cNvSpPr/>
          <p:nvPr/>
        </p:nvSpPr>
        <p:spPr>
          <a:xfrm>
            <a:off x="1143000" y="6515099"/>
            <a:ext cx="6659562" cy="265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/>
          <p:cNvSpPr/>
          <p:nvPr/>
        </p:nvSpPr>
        <p:spPr>
          <a:xfrm>
            <a:off x="228600" y="381000"/>
            <a:ext cx="86106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ten = 10;</a:t>
            </a:r>
          </a:p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i2 = 2147483647 + ten;</a:t>
            </a:r>
            <a:endParaRPr lang="nl-NL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28600" y="3105776"/>
            <a:ext cx="86106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smtClean="0"/>
              <a:t>Wat is de uitkomst?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079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gress Indicator"/>
          <p:cNvSpPr>
            <a:spLocks noChangeArrowheads="1"/>
          </p:cNvSpPr>
          <p:nvPr/>
        </p:nvSpPr>
        <p:spPr bwMode="auto">
          <a:xfrm>
            <a:off x="1143000" y="6527799"/>
            <a:ext cx="6659562" cy="2524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Progress Indicator Outline"/>
          <p:cNvSpPr/>
          <p:nvPr/>
        </p:nvSpPr>
        <p:spPr>
          <a:xfrm>
            <a:off x="1143000" y="6515099"/>
            <a:ext cx="6659562" cy="265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tangle 1"/>
          <p:cNvSpPr/>
          <p:nvPr/>
        </p:nvSpPr>
        <p:spPr>
          <a:xfrm>
            <a:off x="152402" y="363697"/>
            <a:ext cx="872766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b="1" dirty="0"/>
              <a:t>public class</a:t>
            </a:r>
            <a:r>
              <a:rPr lang="nl-NL" dirty="0"/>
              <a:t> Point(</a:t>
            </a:r>
            <a:r>
              <a:rPr lang="nl-NL" b="1" dirty="0"/>
              <a:t>int</a:t>
            </a:r>
            <a:r>
              <a:rPr lang="nl-NL" dirty="0"/>
              <a:t> x, </a:t>
            </a:r>
            <a:r>
              <a:rPr lang="nl-NL" b="1" dirty="0"/>
              <a:t>int</a:t>
            </a:r>
            <a:r>
              <a:rPr lang="nl-NL" dirty="0"/>
              <a:t> y) { </a:t>
            </a:r>
            <a:r>
              <a:rPr lang="nl-NL" b="1" dirty="0"/>
              <a:t>private int</a:t>
            </a:r>
            <a:r>
              <a:rPr lang="nl-NL" dirty="0"/>
              <a:t> x, y; }</a:t>
            </a:r>
            <a:endParaRPr lang="nl-NL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2" y="4265011"/>
            <a:ext cx="872766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bestValue</a:t>
            </a:r>
            <a:r>
              <a:rPr lang="en-US" dirty="0" smtClean="0"/>
              <a:t> = points?.</a:t>
            </a:r>
            <a:r>
              <a:rPr lang="en-US" dirty="0" err="1" smtClean="0"/>
              <a:t>FirstOrDefault</a:t>
            </a:r>
            <a:r>
              <a:rPr lang="en-US" dirty="0" smtClean="0"/>
              <a:t>()?.X ?? -1;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159028" y="2815285"/>
            <a:ext cx="872103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33333"/>
                </a:solidFill>
                <a:latin typeface="Pragmata Pro"/>
              </a:rPr>
              <a:t>public double</a:t>
            </a:r>
            <a:r>
              <a:rPr lang="fr-FR" dirty="0">
                <a:solidFill>
                  <a:srgbClr val="333333"/>
                </a:solidFill>
                <a:latin typeface="Pragmata Pro"/>
              </a:rPr>
              <a:t> Distance =&gt; </a:t>
            </a:r>
            <a:r>
              <a:rPr lang="fr-FR" dirty="0" err="1">
                <a:solidFill>
                  <a:srgbClr val="333333"/>
                </a:solidFill>
                <a:latin typeface="Pragmata Pro"/>
              </a:rPr>
              <a:t>Math.Sqrt</a:t>
            </a:r>
            <a:r>
              <a:rPr lang="fr-FR" dirty="0">
                <a:solidFill>
                  <a:srgbClr val="333333"/>
                </a:solidFill>
                <a:latin typeface="Pragmata Pro"/>
              </a:rPr>
              <a:t>((X * X) + (Y * Y));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159028" y="3540148"/>
            <a:ext cx="872103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Pragmata Pro"/>
              </a:rPr>
              <a:t>public</a:t>
            </a:r>
            <a:r>
              <a:rPr lang="en-US" dirty="0">
                <a:solidFill>
                  <a:srgbClr val="333333"/>
                </a:solidFill>
                <a:latin typeface="Pragmata Pro"/>
              </a:rPr>
              <a:t> Point Move(</a:t>
            </a:r>
            <a:r>
              <a:rPr lang="en-US" b="1" dirty="0">
                <a:solidFill>
                  <a:srgbClr val="333333"/>
                </a:solidFill>
                <a:latin typeface="Pragmata Pro"/>
              </a:rPr>
              <a:t>int</a:t>
            </a:r>
            <a:r>
              <a:rPr lang="en-US" dirty="0">
                <a:solidFill>
                  <a:srgbClr val="333333"/>
                </a:solidFill>
                <a:latin typeface="Pragmata Pro"/>
              </a:rPr>
              <a:t> dx, </a:t>
            </a:r>
            <a:r>
              <a:rPr lang="en-US" b="1" dirty="0">
                <a:solidFill>
                  <a:srgbClr val="333333"/>
                </a:solidFill>
                <a:latin typeface="Pragmata Pro"/>
              </a:rPr>
              <a:t>int</a:t>
            </a:r>
            <a:r>
              <a:rPr lang="en-US" dirty="0">
                <a:solidFill>
                  <a:srgbClr val="333333"/>
                </a:solidFill>
                <a:latin typeface="Pragmata Pro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Pragmata Pro"/>
              </a:rPr>
              <a:t>dy</a:t>
            </a:r>
            <a:r>
              <a:rPr lang="en-US" dirty="0">
                <a:solidFill>
                  <a:srgbClr val="333333"/>
                </a:solidFill>
                <a:latin typeface="Pragmata Pro"/>
              </a:rPr>
              <a:t>) =&gt; </a:t>
            </a:r>
            <a:r>
              <a:rPr lang="en-US" b="1" dirty="0">
                <a:solidFill>
                  <a:srgbClr val="333333"/>
                </a:solidFill>
                <a:latin typeface="Pragmata Pro"/>
              </a:rPr>
              <a:t>new</a:t>
            </a:r>
            <a:r>
              <a:rPr lang="en-US" dirty="0">
                <a:solidFill>
                  <a:srgbClr val="333333"/>
                </a:solidFill>
                <a:latin typeface="Pragmata Pro"/>
              </a:rPr>
              <a:t> Point(X + dx, Y + </a:t>
            </a:r>
            <a:r>
              <a:rPr lang="en-US" dirty="0" err="1">
                <a:solidFill>
                  <a:srgbClr val="333333"/>
                </a:solidFill>
                <a:latin typeface="Pragmata Pro"/>
              </a:rPr>
              <a:t>dy</a:t>
            </a:r>
            <a:r>
              <a:rPr lang="en-US" dirty="0">
                <a:solidFill>
                  <a:srgbClr val="333333"/>
                </a:solidFill>
                <a:latin typeface="Pragmata Pro"/>
              </a:rPr>
              <a:t>);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152402" y="1813423"/>
            <a:ext cx="872766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/>
              <a:t>Do(</a:t>
            </a:r>
            <a:r>
              <a:rPr lang="en-US" b="1" dirty="0" err="1"/>
              <a:t>someEnum</a:t>
            </a:r>
            <a:r>
              <a:rPr lang="en-US" b="1" dirty="0"/>
              <a:t>); </a:t>
            </a:r>
            <a:endParaRPr lang="en-US" b="1" dirty="0" smtClean="0"/>
          </a:p>
          <a:p>
            <a:r>
              <a:rPr lang="en-US" b="1" dirty="0" smtClean="0"/>
              <a:t>public </a:t>
            </a:r>
            <a:r>
              <a:rPr lang="en-US" b="1" dirty="0"/>
              <a:t>void Do(</a:t>
            </a:r>
            <a:r>
              <a:rPr lang="en-US" b="1" dirty="0" err="1"/>
              <a:t>params</a:t>
            </a:r>
            <a:r>
              <a:rPr lang="en-US" b="1" dirty="0"/>
              <a:t> IEnumerable&lt;Point&gt; points</a:t>
            </a:r>
            <a:r>
              <a:rPr lang="en-US" dirty="0">
                <a:solidFill>
                  <a:srgbClr val="333333"/>
                </a:solidFill>
                <a:latin typeface="Pragmata Pro"/>
              </a:rPr>
              <a:t>) { ... }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159029" y="5714737"/>
            <a:ext cx="872103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333333"/>
                </a:solidFill>
                <a:latin typeface="Pragmata Pro"/>
              </a:rPr>
              <a:t>int</a:t>
            </a:r>
            <a:r>
              <a:rPr lang="en-US" dirty="0" err="1" smtClean="0">
                <a:solidFill>
                  <a:srgbClr val="333333"/>
                </a:solidFill>
                <a:latin typeface="Pragmata Pro"/>
              </a:rPr>
              <a:t>.TryParse</a:t>
            </a:r>
            <a:r>
              <a:rPr lang="en-US" dirty="0" smtClean="0">
                <a:solidFill>
                  <a:srgbClr val="333333"/>
                </a:solidFill>
                <a:latin typeface="Pragmata Pro"/>
              </a:rPr>
              <a:t>("123", </a:t>
            </a:r>
            <a:r>
              <a:rPr lang="en-US" b="1" dirty="0" smtClean="0">
                <a:solidFill>
                  <a:srgbClr val="333333"/>
                </a:solidFill>
                <a:latin typeface="Pragmata Pro"/>
              </a:rPr>
              <a:t>out int</a:t>
            </a:r>
            <a:r>
              <a:rPr lang="en-US" dirty="0" smtClean="0">
                <a:solidFill>
                  <a:srgbClr val="333333"/>
                </a:solidFill>
                <a:latin typeface="Pragmata Pro"/>
              </a:rPr>
              <a:t> x);</a:t>
            </a:r>
            <a:endParaRPr lang="nl-NL" dirty="0"/>
          </a:p>
        </p:txBody>
      </p:sp>
      <p:sp>
        <p:nvSpPr>
          <p:cNvPr id="22" name="Rectangle 21"/>
          <p:cNvSpPr/>
          <p:nvPr/>
        </p:nvSpPr>
        <p:spPr>
          <a:xfrm>
            <a:off x="159028" y="4989874"/>
            <a:ext cx="872103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b="1"/>
              <a:t>var</a:t>
            </a:r>
            <a:r>
              <a:rPr lang="nl-NL"/>
              <a:t> x = </a:t>
            </a:r>
            <a:r>
              <a:rPr lang="nl-NL" b="1"/>
              <a:t>new</a:t>
            </a:r>
            <a:r>
              <a:rPr lang="nl-NL"/>
              <a:t> </a:t>
            </a:r>
            <a:r>
              <a:rPr lang="nl-NL" dirty="0" err="1"/>
              <a:t>MyClass</a:t>
            </a:r>
            <a:r>
              <a:rPr lang="nl-NL" dirty="0"/>
              <a:t>(1, "X");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8906" y="1078468"/>
            <a:ext cx="87011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Pragmata Pro"/>
              </a:rPr>
              <a:t>public int</a:t>
            </a:r>
            <a:r>
              <a:rPr lang="en-US" dirty="0">
                <a:solidFill>
                  <a:srgbClr val="333333"/>
                </a:solidFill>
                <a:latin typeface="Pragmata Pro"/>
              </a:rPr>
              <a:t> X { </a:t>
            </a:r>
            <a:r>
              <a:rPr lang="en-US" b="1" dirty="0">
                <a:solidFill>
                  <a:srgbClr val="333333"/>
                </a:solidFill>
                <a:latin typeface="Pragmata Pro"/>
              </a:rPr>
              <a:t>get</a:t>
            </a:r>
            <a:r>
              <a:rPr lang="en-US" dirty="0">
                <a:solidFill>
                  <a:srgbClr val="333333"/>
                </a:solidFill>
                <a:latin typeface="Pragmata Pro"/>
              </a:rPr>
              <a:t>; } = x;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935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22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228600" y="3105776"/>
            <a:ext cx="86106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smtClean="0"/>
              <a:t>Tot zover de quiz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10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digiatto.com/wp-content/uploads/2014/02/albert-einstein-hd-wallp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00" y="-21772"/>
            <a:ext cx="11007634" cy="687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685800" y="1066800"/>
            <a:ext cx="3581400" cy="2590800"/>
          </a:xfrm>
          <a:prstGeom prst="wedgeEllipseCallout">
            <a:avLst>
              <a:gd name="adj1" fmla="val 76603"/>
              <a:gd name="adj2" fmla="val 29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3048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+mj-lt"/>
              </a:rPr>
              <a:t>Any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fool can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know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+mj-lt"/>
              </a:rPr>
              <a:t>The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point is to </a:t>
            </a:r>
            <a:r>
              <a:rPr lang="en-US" sz="2800" dirty="0" smtClean="0">
                <a:solidFill>
                  <a:schemeClr val="bg1"/>
                </a:solidFill>
                <a:latin typeface="+mj-lt"/>
              </a:rPr>
              <a:t>understand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8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36692" y="2529000"/>
            <a:ext cx="1800000" cy="1800000"/>
            <a:chOff x="1724189" y="2529000"/>
            <a:chExt cx="1800000" cy="1800000"/>
          </a:xfrm>
          <a:solidFill>
            <a:srgbClr val="0070C0"/>
          </a:solidFill>
        </p:grpSpPr>
        <p:sp>
          <p:nvSpPr>
            <p:cNvPr id="3" name="Rectangle 2"/>
            <p:cNvSpPr/>
            <p:nvPr/>
          </p:nvSpPr>
          <p:spPr bwMode="auto">
            <a:xfrm>
              <a:off x="1724189" y="2529000"/>
              <a:ext cx="1800000" cy="1800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45720" rIns="1800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FontTx/>
                <a:buNone/>
                <a:tabLst/>
              </a:pPr>
              <a:endParaRPr kumimoji="0" lang="nl-N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24189" y="3259723"/>
              <a:ext cx="180000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Multithreading</a:t>
              </a:r>
              <a:endParaRPr lang="nl-NL" sz="1600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72001" y="2529000"/>
            <a:ext cx="1800000" cy="1800000"/>
            <a:chOff x="3631460" y="2529000"/>
            <a:chExt cx="1800000" cy="1800000"/>
          </a:xfrm>
          <a:solidFill>
            <a:srgbClr val="0070C0"/>
          </a:solidFill>
        </p:grpSpPr>
        <p:sp>
          <p:nvSpPr>
            <p:cNvPr id="4" name="Rectangle 3"/>
            <p:cNvSpPr/>
            <p:nvPr/>
          </p:nvSpPr>
          <p:spPr bwMode="auto">
            <a:xfrm>
              <a:off x="3631460" y="2529000"/>
              <a:ext cx="1800000" cy="1800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45720" rIns="1800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FontTx/>
                <a:buNone/>
                <a:tabLst/>
              </a:pPr>
              <a:endParaRPr kumimoji="0" lang="nl-N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1460" y="3259723"/>
              <a:ext cx="180000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Performance</a:t>
              </a:r>
              <a:endParaRPr lang="nl-NL" sz="1600" dirty="0" err="1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607309" y="2529000"/>
            <a:ext cx="1800000" cy="1800000"/>
            <a:chOff x="5594806" y="2529000"/>
            <a:chExt cx="1800000" cy="1800000"/>
          </a:xfrm>
          <a:solidFill>
            <a:srgbClr val="0070C0"/>
          </a:solidFill>
        </p:grpSpPr>
        <p:sp>
          <p:nvSpPr>
            <p:cNvPr id="5" name="Rectangle 4"/>
            <p:cNvSpPr/>
            <p:nvPr/>
          </p:nvSpPr>
          <p:spPr bwMode="auto">
            <a:xfrm>
              <a:off x="5594806" y="2529000"/>
              <a:ext cx="1800000" cy="18000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45720" rIns="1800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20000"/>
                <a:buFontTx/>
                <a:buNone/>
                <a:tabLst/>
              </a:pPr>
              <a:endParaRPr kumimoji="0" lang="nl-NL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94806" y="3259723"/>
              <a:ext cx="180000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Syntactic sugar</a:t>
              </a:r>
              <a:endParaRPr lang="nl-NL" sz="1600" dirty="0" err="1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8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3105776"/>
            <a:ext cx="86106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err="1" smtClean="0"/>
              <a:t>Multithreading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491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://www.photo-dictionary.com/photofiles/list/7351/9869spool_of_thre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209675"/>
            <a:ext cx="666750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3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523875"/>
            <a:ext cx="47625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upload.wikimedia.org/wikipedia/commons/thumb/a/a5/Multithreaded_process.svg/440px-Multithreaded_proces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447800"/>
            <a:ext cx="41910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65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8600" y="3105776"/>
            <a:ext cx="86106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smtClean="0"/>
              <a:t>Async en </a:t>
            </a:r>
            <a:r>
              <a:rPr lang="nl-NL" dirty="0" err="1" smtClean="0"/>
              <a:t>await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45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381000"/>
            <a:ext cx="86106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smtClean="0"/>
              <a:t>Async?</a:t>
            </a:r>
            <a:endParaRPr lang="nl-NL" dirty="0"/>
          </a:p>
        </p:txBody>
      </p:sp>
      <p:sp>
        <p:nvSpPr>
          <p:cNvPr id="2" name="Rectangle 1"/>
          <p:cNvSpPr/>
          <p:nvPr/>
        </p:nvSpPr>
        <p:spPr>
          <a:xfrm>
            <a:off x="1143000" y="1698625"/>
            <a:ext cx="68580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RunCPU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content =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&gt;(() =&gt; </a:t>
            </a: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nl-NL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</a:t>
            </a:r>
            <a:r>
              <a:rPr lang="nl-NL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NL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devNetNoord!"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content.Length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1143000" y="3581400"/>
            <a:ext cx="6858000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RunIO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HttpClient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client.GetStringAsync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"http://www.devnetnoord.nl"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result.Length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93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890367" y="1884994"/>
            <a:ext cx="2125265" cy="852231"/>
            <a:chOff x="3890367" y="1884994"/>
            <a:chExt cx="2125265" cy="852231"/>
          </a:xfrm>
        </p:grpSpPr>
        <p:sp>
          <p:nvSpPr>
            <p:cNvPr id="10" name="Oval 9"/>
            <p:cNvSpPr/>
            <p:nvPr/>
          </p:nvSpPr>
          <p:spPr>
            <a:xfrm>
              <a:off x="3890367" y="1887119"/>
              <a:ext cx="850106" cy="850106"/>
            </a:xfrm>
            <a:prstGeom prst="ellipse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4740473" y="1884994"/>
              <a:ext cx="1275159" cy="850106"/>
            </a:xfrm>
            <a:custGeom>
              <a:avLst/>
              <a:gdLst>
                <a:gd name="connsiteX0" fmla="*/ 0 w 1275159"/>
                <a:gd name="connsiteY0" fmla="*/ 0 h 850106"/>
                <a:gd name="connsiteX1" fmla="*/ 1275159 w 1275159"/>
                <a:gd name="connsiteY1" fmla="*/ 0 h 850106"/>
                <a:gd name="connsiteX2" fmla="*/ 1275159 w 1275159"/>
                <a:gd name="connsiteY2" fmla="*/ 850106 h 850106"/>
                <a:gd name="connsiteX3" fmla="*/ 0 w 1275159"/>
                <a:gd name="connsiteY3" fmla="*/ 850106 h 850106"/>
                <a:gd name="connsiteX4" fmla="*/ 0 w 1275159"/>
                <a:gd name="connsiteY4" fmla="*/ 0 h 85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159" h="850106">
                  <a:moveTo>
                    <a:pt x="0" y="0"/>
                  </a:moveTo>
                  <a:lnTo>
                    <a:pt x="1275159" y="0"/>
                  </a:lnTo>
                  <a:lnTo>
                    <a:pt x="1275159" y="850106"/>
                  </a:lnTo>
                  <a:lnTo>
                    <a:pt x="0" y="850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400" kern="1200" dirty="0" smtClean="0">
                  <a:solidFill>
                    <a:schemeClr val="bg1"/>
                  </a:solidFill>
                </a:rPr>
                <a:t>Platform</a:t>
              </a:r>
              <a:endParaRPr lang="nl-NL" sz="2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52574" y="2737226"/>
            <a:ext cx="2762846" cy="1117889"/>
            <a:chOff x="1552574" y="2737226"/>
            <a:chExt cx="2762846" cy="1117889"/>
          </a:xfrm>
        </p:grpSpPr>
        <p:sp>
          <p:nvSpPr>
            <p:cNvPr id="9" name="Freeform 8"/>
            <p:cNvSpPr/>
            <p:nvPr/>
          </p:nvSpPr>
          <p:spPr>
            <a:xfrm>
              <a:off x="1977628" y="2737226"/>
              <a:ext cx="2337792" cy="26778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37792" y="0"/>
                  </a:moveTo>
                  <a:lnTo>
                    <a:pt x="2337792" y="134954"/>
                  </a:lnTo>
                  <a:lnTo>
                    <a:pt x="0" y="134954"/>
                  </a:lnTo>
                  <a:lnTo>
                    <a:pt x="0" y="26778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552574" y="3005009"/>
              <a:ext cx="850106" cy="850106"/>
            </a:xfrm>
            <a:prstGeom prst="ellipse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2402681" y="3002884"/>
              <a:ext cx="1275159" cy="850106"/>
            </a:xfrm>
            <a:custGeom>
              <a:avLst/>
              <a:gdLst>
                <a:gd name="connsiteX0" fmla="*/ 0 w 1275159"/>
                <a:gd name="connsiteY0" fmla="*/ 0 h 850106"/>
                <a:gd name="connsiteX1" fmla="*/ 1275159 w 1275159"/>
                <a:gd name="connsiteY1" fmla="*/ 0 h 850106"/>
                <a:gd name="connsiteX2" fmla="*/ 1275159 w 1275159"/>
                <a:gd name="connsiteY2" fmla="*/ 850106 h 850106"/>
                <a:gd name="connsiteX3" fmla="*/ 0 w 1275159"/>
                <a:gd name="connsiteY3" fmla="*/ 850106 h 850106"/>
                <a:gd name="connsiteX4" fmla="*/ 0 w 1275159"/>
                <a:gd name="connsiteY4" fmla="*/ 0 h 85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159" h="850106">
                  <a:moveTo>
                    <a:pt x="0" y="0"/>
                  </a:moveTo>
                  <a:lnTo>
                    <a:pt x="1275159" y="0"/>
                  </a:lnTo>
                  <a:lnTo>
                    <a:pt x="1275159" y="850106"/>
                  </a:lnTo>
                  <a:lnTo>
                    <a:pt x="0" y="850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400" kern="1200" dirty="0" smtClean="0">
                  <a:solidFill>
                    <a:schemeClr val="bg1"/>
                  </a:solidFill>
                </a:rPr>
                <a:t>Client</a:t>
              </a:r>
              <a:endParaRPr lang="nl-NL" sz="2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3678" y="3855115"/>
            <a:ext cx="2125266" cy="1117890"/>
            <a:chOff x="383678" y="3855115"/>
            <a:chExt cx="2125266" cy="1117890"/>
          </a:xfrm>
        </p:grpSpPr>
        <p:sp>
          <p:nvSpPr>
            <p:cNvPr id="8" name="Freeform 7"/>
            <p:cNvSpPr/>
            <p:nvPr/>
          </p:nvSpPr>
          <p:spPr>
            <a:xfrm>
              <a:off x="808732" y="3855115"/>
              <a:ext cx="1168896" cy="26778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168896" y="0"/>
                  </a:moveTo>
                  <a:lnTo>
                    <a:pt x="1168896" y="134954"/>
                  </a:lnTo>
                  <a:lnTo>
                    <a:pt x="0" y="134954"/>
                  </a:lnTo>
                  <a:lnTo>
                    <a:pt x="0" y="26778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83678" y="4122899"/>
              <a:ext cx="850106" cy="850106"/>
            </a:xfrm>
            <a:prstGeom prst="ellipse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1233785" y="4120773"/>
              <a:ext cx="1275159" cy="850106"/>
            </a:xfrm>
            <a:custGeom>
              <a:avLst/>
              <a:gdLst>
                <a:gd name="connsiteX0" fmla="*/ 0 w 1275159"/>
                <a:gd name="connsiteY0" fmla="*/ 0 h 850106"/>
                <a:gd name="connsiteX1" fmla="*/ 1275159 w 1275159"/>
                <a:gd name="connsiteY1" fmla="*/ 0 h 850106"/>
                <a:gd name="connsiteX2" fmla="*/ 1275159 w 1275159"/>
                <a:gd name="connsiteY2" fmla="*/ 850106 h 850106"/>
                <a:gd name="connsiteX3" fmla="*/ 0 w 1275159"/>
                <a:gd name="connsiteY3" fmla="*/ 850106 h 850106"/>
                <a:gd name="connsiteX4" fmla="*/ 0 w 1275159"/>
                <a:gd name="connsiteY4" fmla="*/ 0 h 85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159" h="850106">
                  <a:moveTo>
                    <a:pt x="0" y="0"/>
                  </a:moveTo>
                  <a:lnTo>
                    <a:pt x="1275159" y="0"/>
                  </a:lnTo>
                  <a:lnTo>
                    <a:pt x="1275159" y="850106"/>
                  </a:lnTo>
                  <a:lnTo>
                    <a:pt x="0" y="850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400" kern="1200" dirty="0" smtClean="0">
                  <a:solidFill>
                    <a:schemeClr val="bg1"/>
                  </a:solidFill>
                </a:rPr>
                <a:t>CPU</a:t>
              </a:r>
              <a:endParaRPr lang="nl-NL" sz="2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77628" y="3855115"/>
            <a:ext cx="2869108" cy="1117890"/>
            <a:chOff x="1977628" y="3855115"/>
            <a:chExt cx="2869108" cy="1117890"/>
          </a:xfrm>
        </p:grpSpPr>
        <p:sp>
          <p:nvSpPr>
            <p:cNvPr id="7" name="Freeform 6"/>
            <p:cNvSpPr/>
            <p:nvPr/>
          </p:nvSpPr>
          <p:spPr>
            <a:xfrm>
              <a:off x="1977628" y="3855115"/>
              <a:ext cx="1168896" cy="26778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4954"/>
                  </a:lnTo>
                  <a:lnTo>
                    <a:pt x="1168896" y="134954"/>
                  </a:lnTo>
                  <a:lnTo>
                    <a:pt x="1168896" y="26778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Oval 15"/>
            <p:cNvSpPr/>
            <p:nvPr/>
          </p:nvSpPr>
          <p:spPr>
            <a:xfrm>
              <a:off x="2721471" y="4122899"/>
              <a:ext cx="850106" cy="850106"/>
            </a:xfrm>
            <a:prstGeom prst="ellipse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3571577" y="4120773"/>
              <a:ext cx="1275159" cy="850106"/>
            </a:xfrm>
            <a:custGeom>
              <a:avLst/>
              <a:gdLst>
                <a:gd name="connsiteX0" fmla="*/ 0 w 1275159"/>
                <a:gd name="connsiteY0" fmla="*/ 0 h 850106"/>
                <a:gd name="connsiteX1" fmla="*/ 1275159 w 1275159"/>
                <a:gd name="connsiteY1" fmla="*/ 0 h 850106"/>
                <a:gd name="connsiteX2" fmla="*/ 1275159 w 1275159"/>
                <a:gd name="connsiteY2" fmla="*/ 850106 h 850106"/>
                <a:gd name="connsiteX3" fmla="*/ 0 w 1275159"/>
                <a:gd name="connsiteY3" fmla="*/ 850106 h 850106"/>
                <a:gd name="connsiteX4" fmla="*/ 0 w 1275159"/>
                <a:gd name="connsiteY4" fmla="*/ 0 h 85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159" h="850106">
                  <a:moveTo>
                    <a:pt x="0" y="0"/>
                  </a:moveTo>
                  <a:lnTo>
                    <a:pt x="1275159" y="0"/>
                  </a:lnTo>
                  <a:lnTo>
                    <a:pt x="1275159" y="850106"/>
                  </a:lnTo>
                  <a:lnTo>
                    <a:pt x="0" y="850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400" kern="1200" dirty="0" smtClean="0">
                  <a:solidFill>
                    <a:schemeClr val="bg1"/>
                  </a:solidFill>
                </a:rPr>
                <a:t>I/O</a:t>
              </a:r>
              <a:endParaRPr lang="nl-NL" sz="2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15420" y="2737226"/>
            <a:ext cx="4038004" cy="1117889"/>
            <a:chOff x="4315420" y="2737226"/>
            <a:chExt cx="4038004" cy="1117889"/>
          </a:xfrm>
        </p:grpSpPr>
        <p:sp>
          <p:nvSpPr>
            <p:cNvPr id="5" name="Freeform 4"/>
            <p:cNvSpPr/>
            <p:nvPr/>
          </p:nvSpPr>
          <p:spPr>
            <a:xfrm>
              <a:off x="4315420" y="2737226"/>
              <a:ext cx="2337792" cy="26778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4954"/>
                  </a:lnTo>
                  <a:lnTo>
                    <a:pt x="2337792" y="134954"/>
                  </a:lnTo>
                  <a:lnTo>
                    <a:pt x="2337792" y="267783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28159" y="3005009"/>
              <a:ext cx="850106" cy="850106"/>
            </a:xfrm>
            <a:prstGeom prst="ellipse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7078265" y="3002884"/>
              <a:ext cx="1275159" cy="850106"/>
            </a:xfrm>
            <a:custGeom>
              <a:avLst/>
              <a:gdLst>
                <a:gd name="connsiteX0" fmla="*/ 0 w 1275159"/>
                <a:gd name="connsiteY0" fmla="*/ 0 h 850106"/>
                <a:gd name="connsiteX1" fmla="*/ 1275159 w 1275159"/>
                <a:gd name="connsiteY1" fmla="*/ 0 h 850106"/>
                <a:gd name="connsiteX2" fmla="*/ 1275159 w 1275159"/>
                <a:gd name="connsiteY2" fmla="*/ 850106 h 850106"/>
                <a:gd name="connsiteX3" fmla="*/ 0 w 1275159"/>
                <a:gd name="connsiteY3" fmla="*/ 850106 h 850106"/>
                <a:gd name="connsiteX4" fmla="*/ 0 w 1275159"/>
                <a:gd name="connsiteY4" fmla="*/ 0 h 85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159" h="850106">
                  <a:moveTo>
                    <a:pt x="0" y="0"/>
                  </a:moveTo>
                  <a:lnTo>
                    <a:pt x="1275159" y="0"/>
                  </a:lnTo>
                  <a:lnTo>
                    <a:pt x="1275159" y="850106"/>
                  </a:lnTo>
                  <a:lnTo>
                    <a:pt x="0" y="850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400" kern="1200" dirty="0" smtClean="0">
                  <a:solidFill>
                    <a:schemeClr val="bg1"/>
                  </a:solidFill>
                </a:rPr>
                <a:t>Server</a:t>
              </a:r>
              <a:endParaRPr lang="nl-NL" sz="2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59263" y="3855115"/>
            <a:ext cx="2125265" cy="1117890"/>
            <a:chOff x="5059263" y="3855115"/>
            <a:chExt cx="2125265" cy="1117890"/>
          </a:xfrm>
        </p:grpSpPr>
        <p:sp>
          <p:nvSpPr>
            <p:cNvPr id="4" name="Freeform 3"/>
            <p:cNvSpPr/>
            <p:nvPr/>
          </p:nvSpPr>
          <p:spPr>
            <a:xfrm>
              <a:off x="5484316" y="3855115"/>
              <a:ext cx="1168896" cy="26778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168896" y="0"/>
                  </a:moveTo>
                  <a:lnTo>
                    <a:pt x="1168896" y="134954"/>
                  </a:lnTo>
                  <a:lnTo>
                    <a:pt x="0" y="134954"/>
                  </a:lnTo>
                  <a:lnTo>
                    <a:pt x="0" y="26778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Oval 19"/>
            <p:cNvSpPr/>
            <p:nvPr/>
          </p:nvSpPr>
          <p:spPr>
            <a:xfrm>
              <a:off x="5059263" y="4122899"/>
              <a:ext cx="850106" cy="850106"/>
            </a:xfrm>
            <a:prstGeom prst="ellipse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5909369" y="4120773"/>
              <a:ext cx="1275159" cy="850106"/>
            </a:xfrm>
            <a:custGeom>
              <a:avLst/>
              <a:gdLst>
                <a:gd name="connsiteX0" fmla="*/ 0 w 1275159"/>
                <a:gd name="connsiteY0" fmla="*/ 0 h 850106"/>
                <a:gd name="connsiteX1" fmla="*/ 1275159 w 1275159"/>
                <a:gd name="connsiteY1" fmla="*/ 0 h 850106"/>
                <a:gd name="connsiteX2" fmla="*/ 1275159 w 1275159"/>
                <a:gd name="connsiteY2" fmla="*/ 850106 h 850106"/>
                <a:gd name="connsiteX3" fmla="*/ 0 w 1275159"/>
                <a:gd name="connsiteY3" fmla="*/ 850106 h 850106"/>
                <a:gd name="connsiteX4" fmla="*/ 0 w 1275159"/>
                <a:gd name="connsiteY4" fmla="*/ 0 h 85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159" h="850106">
                  <a:moveTo>
                    <a:pt x="0" y="0"/>
                  </a:moveTo>
                  <a:lnTo>
                    <a:pt x="1275159" y="0"/>
                  </a:lnTo>
                  <a:lnTo>
                    <a:pt x="1275159" y="850106"/>
                  </a:lnTo>
                  <a:lnTo>
                    <a:pt x="0" y="850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400" kern="1200" dirty="0" smtClean="0">
                  <a:solidFill>
                    <a:schemeClr val="bg1"/>
                  </a:solidFill>
                </a:rPr>
                <a:t>CPU</a:t>
              </a:r>
              <a:endParaRPr lang="nl-NL" sz="2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653212" y="3855115"/>
            <a:ext cx="2869108" cy="1117890"/>
            <a:chOff x="6653212" y="3855115"/>
            <a:chExt cx="2869108" cy="1117890"/>
          </a:xfrm>
        </p:grpSpPr>
        <p:sp>
          <p:nvSpPr>
            <p:cNvPr id="3" name="Freeform 2"/>
            <p:cNvSpPr/>
            <p:nvPr/>
          </p:nvSpPr>
          <p:spPr>
            <a:xfrm>
              <a:off x="6653212" y="3855115"/>
              <a:ext cx="1168896" cy="26778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34954"/>
                  </a:lnTo>
                  <a:lnTo>
                    <a:pt x="1168896" y="134954"/>
                  </a:lnTo>
                  <a:lnTo>
                    <a:pt x="1168896" y="267783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397055" y="4122899"/>
              <a:ext cx="850106" cy="850106"/>
            </a:xfrm>
            <a:prstGeom prst="ellipse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47161" y="4120773"/>
              <a:ext cx="1275159" cy="850106"/>
            </a:xfrm>
            <a:custGeom>
              <a:avLst/>
              <a:gdLst>
                <a:gd name="connsiteX0" fmla="*/ 0 w 1275159"/>
                <a:gd name="connsiteY0" fmla="*/ 0 h 850106"/>
                <a:gd name="connsiteX1" fmla="*/ 1275159 w 1275159"/>
                <a:gd name="connsiteY1" fmla="*/ 0 h 850106"/>
                <a:gd name="connsiteX2" fmla="*/ 1275159 w 1275159"/>
                <a:gd name="connsiteY2" fmla="*/ 850106 h 850106"/>
                <a:gd name="connsiteX3" fmla="*/ 0 w 1275159"/>
                <a:gd name="connsiteY3" fmla="*/ 850106 h 850106"/>
                <a:gd name="connsiteX4" fmla="*/ 0 w 1275159"/>
                <a:gd name="connsiteY4" fmla="*/ 0 h 850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159" h="850106">
                  <a:moveTo>
                    <a:pt x="0" y="0"/>
                  </a:moveTo>
                  <a:lnTo>
                    <a:pt x="1275159" y="0"/>
                  </a:lnTo>
                  <a:lnTo>
                    <a:pt x="1275159" y="850106"/>
                  </a:lnTo>
                  <a:lnTo>
                    <a:pt x="0" y="8501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nl-NL" sz="2400" kern="1200" dirty="0" smtClean="0">
                  <a:solidFill>
                    <a:schemeClr val="bg1"/>
                  </a:solidFill>
                </a:rPr>
                <a:t>I/O</a:t>
              </a:r>
              <a:endParaRPr lang="nl-NL" sz="24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47852" y="1752600"/>
            <a:ext cx="1738314" cy="849672"/>
            <a:chOff x="1447852" y="1752600"/>
            <a:chExt cx="1738314" cy="849672"/>
          </a:xfrm>
        </p:grpSpPr>
        <p:sp>
          <p:nvSpPr>
            <p:cNvPr id="31" name="Rectangular Callout 30"/>
            <p:cNvSpPr/>
            <p:nvPr/>
          </p:nvSpPr>
          <p:spPr>
            <a:xfrm>
              <a:off x="1461708" y="1752600"/>
              <a:ext cx="1724458" cy="849672"/>
            </a:xfrm>
            <a:prstGeom prst="wedge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47852" y="1915826"/>
              <a:ext cx="1724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 err="1" smtClean="0">
                  <a:solidFill>
                    <a:schemeClr val="bg1"/>
                  </a:solidFill>
                </a:rPr>
                <a:t>UIThread</a:t>
              </a:r>
              <a:endParaRPr lang="nl-NL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83794" y="1727313"/>
            <a:ext cx="1738314" cy="849672"/>
            <a:chOff x="6083794" y="1727313"/>
            <a:chExt cx="1738314" cy="849672"/>
          </a:xfrm>
        </p:grpSpPr>
        <p:sp>
          <p:nvSpPr>
            <p:cNvPr id="35" name="Rectangular Callout 34"/>
            <p:cNvSpPr/>
            <p:nvPr/>
          </p:nvSpPr>
          <p:spPr>
            <a:xfrm>
              <a:off x="6097650" y="1727313"/>
              <a:ext cx="1724458" cy="849672"/>
            </a:xfrm>
            <a:prstGeom prst="wedge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83794" y="1890539"/>
              <a:ext cx="1724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 err="1" smtClean="0">
                  <a:solidFill>
                    <a:schemeClr val="bg1"/>
                  </a:solidFill>
                </a:rPr>
                <a:t>ThreadPool</a:t>
              </a:r>
              <a:endParaRPr lang="nl-NL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953000" y="3962400"/>
            <a:ext cx="1085261" cy="1252410"/>
            <a:chOff x="4998534" y="3852990"/>
            <a:chExt cx="1085261" cy="125241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5059263" y="3852990"/>
              <a:ext cx="956369" cy="1252410"/>
            </a:xfrm>
            <a:prstGeom prst="line">
              <a:avLst/>
            </a:prstGeom>
            <a:ln w="1111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4998534" y="3852990"/>
              <a:ext cx="1085261" cy="1252410"/>
            </a:xfrm>
            <a:prstGeom prst="line">
              <a:avLst/>
            </a:prstGeom>
            <a:ln w="1111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229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381000"/>
            <a:ext cx="86106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smtClean="0"/>
              <a:t>Async is niet parallel</a:t>
            </a:r>
            <a:endParaRPr lang="nl-NL" dirty="0"/>
          </a:p>
        </p:txBody>
      </p:sp>
      <p:sp>
        <p:nvSpPr>
          <p:cNvPr id="3" name="Rectangle 2"/>
          <p:cNvSpPr/>
          <p:nvPr/>
        </p:nvSpPr>
        <p:spPr>
          <a:xfrm>
            <a:off x="1752601" y="1618624"/>
            <a:ext cx="5562599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Run()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takes 1 second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 takes 2 seconds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1752601" y="3186276"/>
            <a:ext cx="5562599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RunParallel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A();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takes 1 second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B();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 takes 2 seconds</a:t>
            </a:r>
          </a:p>
          <a:p>
            <a:endParaRPr lang="nl-NL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.WhenAll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(a, b);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41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3105776"/>
            <a:ext cx="86106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smtClean="0"/>
              <a:t>Performance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12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22500" y="2133600"/>
            <a:ext cx="4699000" cy="2590800"/>
            <a:chOff x="571500" y="1752600"/>
            <a:chExt cx="4699000" cy="2590800"/>
          </a:xfrm>
        </p:grpSpPr>
        <p:sp>
          <p:nvSpPr>
            <p:cNvPr id="6" name="TextBox 5"/>
            <p:cNvSpPr txBox="1"/>
            <p:nvPr/>
          </p:nvSpPr>
          <p:spPr>
            <a:xfrm>
              <a:off x="2667000" y="1752600"/>
              <a:ext cx="2590800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dirty="0" err="1" smtClean="0">
                  <a:solidFill>
                    <a:schemeClr val="bg1"/>
                  </a:solidFill>
                </a:rPr>
                <a:t>Generation</a:t>
              </a:r>
              <a:r>
                <a:rPr lang="nl-NL" dirty="0" smtClean="0">
                  <a:solidFill>
                    <a:schemeClr val="bg1"/>
                  </a:solidFill>
                </a:rPr>
                <a:t> 2 </a:t>
              </a:r>
              <a:r>
                <a:rPr lang="nl-NL" dirty="0" err="1" smtClean="0">
                  <a:solidFill>
                    <a:schemeClr val="bg1"/>
                  </a:solidFill>
                </a:rPr>
                <a:t>objects</a:t>
              </a:r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2134632"/>
              <a:ext cx="2590800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dirty="0" err="1" smtClean="0">
                  <a:solidFill>
                    <a:schemeClr val="bg1"/>
                  </a:solidFill>
                </a:rPr>
                <a:t>Generation</a:t>
              </a:r>
              <a:r>
                <a:rPr lang="nl-NL" dirty="0" smtClean="0">
                  <a:solidFill>
                    <a:schemeClr val="bg1"/>
                  </a:solidFill>
                </a:rPr>
                <a:t> 1 </a:t>
              </a:r>
              <a:r>
                <a:rPr lang="nl-NL" dirty="0" err="1" smtClean="0">
                  <a:solidFill>
                    <a:schemeClr val="bg1"/>
                  </a:solidFill>
                </a:rPr>
                <a:t>objects</a:t>
              </a:r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79700" y="2516664"/>
              <a:ext cx="2590800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dirty="0" err="1" smtClean="0">
                  <a:solidFill>
                    <a:schemeClr val="bg1"/>
                  </a:solidFill>
                </a:rPr>
                <a:t>Generation</a:t>
              </a:r>
              <a:r>
                <a:rPr lang="nl-NL" dirty="0" smtClean="0">
                  <a:solidFill>
                    <a:schemeClr val="bg1"/>
                  </a:solidFill>
                </a:rPr>
                <a:t> 0 </a:t>
              </a:r>
              <a:r>
                <a:rPr lang="nl-NL" dirty="0" err="1" smtClean="0">
                  <a:solidFill>
                    <a:schemeClr val="bg1"/>
                  </a:solidFill>
                </a:rPr>
                <a:t>objects</a:t>
              </a:r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79700" y="3280728"/>
              <a:ext cx="2590800" cy="106267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nl-NL" dirty="0" err="1" smtClean="0">
                  <a:solidFill>
                    <a:schemeClr val="bg1"/>
                  </a:solidFill>
                </a:rPr>
                <a:t>Uncommited</a:t>
              </a:r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79700" y="2898696"/>
              <a:ext cx="2590800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dirty="0" err="1" smtClean="0">
                  <a:solidFill>
                    <a:schemeClr val="bg1"/>
                  </a:solidFill>
                </a:rPr>
                <a:t>Commited</a:t>
              </a:r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1765300" y="3048000"/>
              <a:ext cx="381000" cy="1295400"/>
            </a:xfrm>
            <a:prstGeom prst="leftBrace">
              <a:avLst>
                <a:gd name="adj1" fmla="val 48333"/>
                <a:gd name="adj2" fmla="val 50000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Left Brace 12"/>
            <p:cNvSpPr/>
            <p:nvPr/>
          </p:nvSpPr>
          <p:spPr>
            <a:xfrm>
              <a:off x="1739900" y="1752600"/>
              <a:ext cx="381000" cy="1146096"/>
            </a:xfrm>
            <a:prstGeom prst="leftBrace">
              <a:avLst>
                <a:gd name="adj1" fmla="val 48333"/>
                <a:gd name="adj2" fmla="val 50000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1500" y="2109232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 smtClean="0">
                  <a:solidFill>
                    <a:schemeClr val="bg1"/>
                  </a:solidFill>
                </a:rPr>
                <a:t>Allocated</a:t>
              </a:r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1500" y="34544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solidFill>
                    <a:schemeClr val="bg1"/>
                  </a:solidFill>
                </a:rPr>
                <a:t>Free</a:t>
              </a:r>
              <a:endParaRPr lang="nl-N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41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3105776"/>
            <a:ext cx="86106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err="1" smtClean="0"/>
              <a:t>Boxing</a:t>
            </a:r>
            <a:r>
              <a:rPr lang="nl-NL" dirty="0" smtClean="0"/>
              <a:t> &amp; </a:t>
            </a:r>
            <a:r>
              <a:rPr lang="nl-NL" dirty="0" err="1" smtClean="0"/>
              <a:t>unboxing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38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610600" cy="65556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UnmanagedWrapper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nl-NL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IDisposable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IntPtr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unmanagedBuffer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Stream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UnmanagedWrapper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CreateBuffer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.Stream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NL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NL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temp.dat</a:t>
            </a:r>
            <a:r>
              <a:rPr lang="nl-NL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nl-NL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CreateBuffer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 { … }</a:t>
            </a:r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~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UnmanagedWrapper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 { </a:t>
            </a:r>
            <a:r>
              <a:rPr lang="nl-NL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Dispose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Close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 { </a:t>
            </a:r>
            <a:r>
              <a:rPr lang="nl-NL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Dispose</a:t>
            </a:r>
            <a:r>
              <a:rPr lang="nl-NL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l-NL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Dispose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Dispose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nl-NL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GC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.SuppressFinalize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nl-NL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Dispose(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disposing)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Marshal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.FreeHGlobal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unmanagedBuffer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disposing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NL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nl-NL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NL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Stream.Close</a:t>
            </a:r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nl-N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8891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3105835"/>
            <a:ext cx="67056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UnmanagedWrapper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UnmanagedWrapper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98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1.bp.blogspot.com/-Ur1SSzsRtrI/UX-eZqCKwyI/AAAAAAAAAXw/QCnXptIRpOk/s1600/food_bever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47824"/>
            <a:ext cx="60960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8600" y="587375"/>
            <a:ext cx="8610600" cy="131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err="1" smtClean="0"/>
              <a:t>Syntactic</a:t>
            </a:r>
            <a:r>
              <a:rPr lang="nl-NL" dirty="0" smtClean="0"/>
              <a:t> </a:t>
            </a:r>
            <a:r>
              <a:rPr lang="nl-NL" dirty="0" err="1" smtClean="0"/>
              <a:t>sugar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21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736784" y="1447800"/>
            <a:ext cx="1601390" cy="960834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202" tIns="127202" rIns="127202" bIns="127202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2600" kern="1200" dirty="0" smtClean="0"/>
              <a:t>C#</a:t>
            </a:r>
            <a:endParaRPr lang="en-US" sz="2600" kern="1200" dirty="0"/>
          </a:p>
        </p:txBody>
      </p:sp>
      <p:sp>
        <p:nvSpPr>
          <p:cNvPr id="6" name="Freeform 5"/>
          <p:cNvSpPr/>
          <p:nvPr/>
        </p:nvSpPr>
        <p:spPr>
          <a:xfrm>
            <a:off x="2639237" y="1729645"/>
            <a:ext cx="339494" cy="397144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9429" rIns="101848" bIns="79429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700" kern="1200"/>
          </a:p>
        </p:txBody>
      </p:sp>
      <p:sp>
        <p:nvSpPr>
          <p:cNvPr id="7" name="Freeform 6"/>
          <p:cNvSpPr/>
          <p:nvPr/>
        </p:nvSpPr>
        <p:spPr>
          <a:xfrm>
            <a:off x="3119654" y="1447800"/>
            <a:ext cx="2171483" cy="960834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202" tIns="127202" rIns="127202" bIns="127202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2600" kern="1200" dirty="0" smtClean="0"/>
              <a:t>IL</a:t>
            </a:r>
            <a:endParaRPr lang="en-US" sz="2600" kern="1200" dirty="0"/>
          </a:p>
        </p:txBody>
      </p:sp>
      <p:sp>
        <p:nvSpPr>
          <p:cNvPr id="8" name="Freeform 7"/>
          <p:cNvSpPr/>
          <p:nvPr/>
        </p:nvSpPr>
        <p:spPr>
          <a:xfrm>
            <a:off x="5451277" y="1729645"/>
            <a:ext cx="339494" cy="397144"/>
          </a:xfrm>
          <a:custGeom>
            <a:avLst/>
            <a:gdLst>
              <a:gd name="connsiteX0" fmla="*/ 0 w 339494"/>
              <a:gd name="connsiteY0" fmla="*/ 79429 h 397144"/>
              <a:gd name="connsiteX1" fmla="*/ 169747 w 339494"/>
              <a:gd name="connsiteY1" fmla="*/ 79429 h 397144"/>
              <a:gd name="connsiteX2" fmla="*/ 169747 w 339494"/>
              <a:gd name="connsiteY2" fmla="*/ 0 h 397144"/>
              <a:gd name="connsiteX3" fmla="*/ 339494 w 339494"/>
              <a:gd name="connsiteY3" fmla="*/ 198572 h 397144"/>
              <a:gd name="connsiteX4" fmla="*/ 169747 w 339494"/>
              <a:gd name="connsiteY4" fmla="*/ 397144 h 397144"/>
              <a:gd name="connsiteX5" fmla="*/ 169747 w 339494"/>
              <a:gd name="connsiteY5" fmla="*/ 317715 h 397144"/>
              <a:gd name="connsiteX6" fmla="*/ 0 w 339494"/>
              <a:gd name="connsiteY6" fmla="*/ 317715 h 397144"/>
              <a:gd name="connsiteX7" fmla="*/ 0 w 339494"/>
              <a:gd name="connsiteY7" fmla="*/ 79429 h 39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94" h="397144">
                <a:moveTo>
                  <a:pt x="0" y="79429"/>
                </a:moveTo>
                <a:lnTo>
                  <a:pt x="169747" y="79429"/>
                </a:lnTo>
                <a:lnTo>
                  <a:pt x="169747" y="0"/>
                </a:lnTo>
                <a:lnTo>
                  <a:pt x="339494" y="198572"/>
                </a:lnTo>
                <a:lnTo>
                  <a:pt x="169747" y="397144"/>
                </a:lnTo>
                <a:lnTo>
                  <a:pt x="169747" y="317715"/>
                </a:lnTo>
                <a:lnTo>
                  <a:pt x="0" y="317715"/>
                </a:lnTo>
                <a:lnTo>
                  <a:pt x="0" y="79429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9429" rIns="101848" bIns="79429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700" kern="1200"/>
          </a:p>
        </p:txBody>
      </p:sp>
      <p:sp>
        <p:nvSpPr>
          <p:cNvPr id="9" name="Freeform 8"/>
          <p:cNvSpPr/>
          <p:nvPr/>
        </p:nvSpPr>
        <p:spPr>
          <a:xfrm>
            <a:off x="5931694" y="1447800"/>
            <a:ext cx="1688306" cy="960834"/>
          </a:xfrm>
          <a:custGeom>
            <a:avLst/>
            <a:gdLst>
              <a:gd name="connsiteX0" fmla="*/ 0 w 1601390"/>
              <a:gd name="connsiteY0" fmla="*/ 96083 h 960834"/>
              <a:gd name="connsiteX1" fmla="*/ 96083 w 1601390"/>
              <a:gd name="connsiteY1" fmla="*/ 0 h 960834"/>
              <a:gd name="connsiteX2" fmla="*/ 1505307 w 1601390"/>
              <a:gd name="connsiteY2" fmla="*/ 0 h 960834"/>
              <a:gd name="connsiteX3" fmla="*/ 1601390 w 1601390"/>
              <a:gd name="connsiteY3" fmla="*/ 96083 h 960834"/>
              <a:gd name="connsiteX4" fmla="*/ 1601390 w 1601390"/>
              <a:gd name="connsiteY4" fmla="*/ 864751 h 960834"/>
              <a:gd name="connsiteX5" fmla="*/ 1505307 w 1601390"/>
              <a:gd name="connsiteY5" fmla="*/ 960834 h 960834"/>
              <a:gd name="connsiteX6" fmla="*/ 96083 w 1601390"/>
              <a:gd name="connsiteY6" fmla="*/ 960834 h 960834"/>
              <a:gd name="connsiteX7" fmla="*/ 0 w 1601390"/>
              <a:gd name="connsiteY7" fmla="*/ 864751 h 960834"/>
              <a:gd name="connsiteX8" fmla="*/ 0 w 1601390"/>
              <a:gd name="connsiteY8" fmla="*/ 96083 h 96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1390" h="960834">
                <a:moveTo>
                  <a:pt x="0" y="96083"/>
                </a:moveTo>
                <a:cubicBezTo>
                  <a:pt x="0" y="43018"/>
                  <a:pt x="43018" y="0"/>
                  <a:pt x="96083" y="0"/>
                </a:cubicBezTo>
                <a:lnTo>
                  <a:pt x="1505307" y="0"/>
                </a:lnTo>
                <a:cubicBezTo>
                  <a:pt x="1558372" y="0"/>
                  <a:pt x="1601390" y="43018"/>
                  <a:pt x="1601390" y="96083"/>
                </a:cubicBezTo>
                <a:lnTo>
                  <a:pt x="1601390" y="864751"/>
                </a:lnTo>
                <a:cubicBezTo>
                  <a:pt x="1601390" y="917816"/>
                  <a:pt x="1558372" y="960834"/>
                  <a:pt x="1505307" y="960834"/>
                </a:cubicBezTo>
                <a:lnTo>
                  <a:pt x="96083" y="960834"/>
                </a:lnTo>
                <a:cubicBezTo>
                  <a:pt x="43018" y="960834"/>
                  <a:pt x="0" y="917816"/>
                  <a:pt x="0" y="864751"/>
                </a:cubicBezTo>
                <a:lnTo>
                  <a:pt x="0" y="9608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202" tIns="127202" rIns="127202" bIns="127202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nl-NL" sz="2600" kern="1200" dirty="0" smtClean="0"/>
              <a:t>Machine code</a:t>
            </a:r>
            <a:endParaRPr lang="en-US" sz="2600" kern="1200" dirty="0"/>
          </a:p>
        </p:txBody>
      </p:sp>
      <p:sp>
        <p:nvSpPr>
          <p:cNvPr id="10" name="C#"/>
          <p:cNvSpPr txBox="1">
            <a:spLocks/>
          </p:cNvSpPr>
          <p:nvPr/>
        </p:nvSpPr>
        <p:spPr bwMode="auto">
          <a:xfrm>
            <a:off x="485811" y="2748906"/>
            <a:ext cx="2153425" cy="126754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400" kern="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numbers = </a:t>
            </a:r>
            <a:r>
              <a:rPr lang="en-US" sz="1400" kern="0" dirty="0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400" kern="0" dirty="0" smtClean="0">
                <a:solidFill>
                  <a:srgbClr val="2B91A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400" kern="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kern="0" dirty="0" smtClean="0">
                <a:solidFill>
                  <a:srgbClr val="0000FF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kern="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 </a:t>
            </a:r>
            <a:br>
              <a:rPr lang="en-US" sz="1400" kern="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kern="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{ </a:t>
            </a:r>
            <a:br>
              <a:rPr lang="en-US" sz="1400" kern="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kern="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1, 2, 3, 4 </a:t>
            </a:r>
            <a:br>
              <a:rPr lang="en-US" sz="1400" kern="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kern="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IL"/>
          <p:cNvSpPr txBox="1">
            <a:spLocks/>
          </p:cNvSpPr>
          <p:nvPr/>
        </p:nvSpPr>
        <p:spPr bwMode="auto">
          <a:xfrm>
            <a:off x="2978731" y="2734515"/>
            <a:ext cx="2472545" cy="282808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sz="1400" dirty="0" err="1"/>
              <a:t>init</a:t>
            </a:r>
            <a:r>
              <a:rPr lang="en-US" sz="1400" dirty="0"/>
              <a:t> ([0] class [</a:t>
            </a:r>
            <a:r>
              <a:rPr lang="en-US" sz="1400" dirty="0" err="1"/>
              <a:t>mscorlib</a:t>
            </a:r>
            <a:r>
              <a:rPr lang="en-US" sz="1400" dirty="0"/>
              <a:t>]</a:t>
            </a:r>
            <a:br>
              <a:rPr lang="en-US" sz="1400" dirty="0"/>
            </a:br>
            <a:r>
              <a:rPr lang="en-US" sz="1400" dirty="0"/>
              <a:t>System.Collections.Generic.List`1&lt;int32&gt; numbers,</a:t>
            </a:r>
          </a:p>
          <a:p>
            <a:r>
              <a:rPr lang="en-US" sz="1400" dirty="0"/>
              <a:t>[1] int32 n,</a:t>
            </a:r>
          </a:p>
          <a:p>
            <a:r>
              <a:rPr lang="en-US" sz="1400" dirty="0"/>
              <a:t>[2] class [</a:t>
            </a:r>
            <a:r>
              <a:rPr lang="en-US" sz="1400" dirty="0" err="1"/>
              <a:t>mscorlib</a:t>
            </a:r>
            <a:r>
              <a:rPr lang="en-US" sz="1400" dirty="0"/>
              <a:t>]System.Collections.Generic.List`1&lt;int32&gt; '&lt;&gt;g__initLocal0',</a:t>
            </a:r>
          </a:p>
          <a:p>
            <a:r>
              <a:rPr lang="en-US" sz="1400" dirty="0"/>
              <a:t>[3] </a:t>
            </a:r>
            <a:r>
              <a:rPr lang="en-US" sz="1400" dirty="0" err="1"/>
              <a:t>valuetype</a:t>
            </a:r>
            <a:endParaRPr lang="en-US" sz="1400" dirty="0"/>
          </a:p>
          <a:p>
            <a:r>
              <a:rPr lang="en-US" sz="1400" dirty="0"/>
              <a:t> </a:t>
            </a:r>
          </a:p>
        </p:txBody>
      </p:sp>
      <p:sp>
        <p:nvSpPr>
          <p:cNvPr id="12" name="ASM"/>
          <p:cNvSpPr txBox="1">
            <a:spLocks/>
          </p:cNvSpPr>
          <p:nvPr/>
        </p:nvSpPr>
        <p:spPr bwMode="auto">
          <a:xfrm>
            <a:off x="5790772" y="2748906"/>
            <a:ext cx="1981628" cy="403289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 b="0">
                <a:solidFill>
                  <a:schemeClr val="tx1"/>
                </a:solidFill>
                <a:latin typeface="Consolas" pitchFamily="49" charset="0"/>
                <a:ea typeface="+mn-ea"/>
                <a:cs typeface="Segoe UI" pitchFamily="34" charset="0"/>
              </a:defRPr>
            </a:lvl1pPr>
            <a:lvl2pPr marL="742950" indent="-28575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2pPr>
            <a:lvl3pPr marL="11430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6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3pPr>
            <a:lvl4pPr marL="16002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4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4pPr>
            <a:lvl5pPr marL="2057400" indent="-22860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Char char="o"/>
              <a:defRPr sz="1200">
                <a:solidFill>
                  <a:schemeClr val="tx1"/>
                </a:solidFill>
                <a:latin typeface="Myriad Pro" pitchFamily="34" charset="0"/>
                <a:cs typeface="Segoe UI" pitchFamily="34" charset="0"/>
              </a:defRPr>
            </a:lvl5pPr>
            <a:lvl6pPr marL="25146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6pPr>
            <a:lvl7pPr marL="29718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7pPr>
            <a:lvl8pPr marL="34290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8pPr>
            <a:lvl9pPr marL="3886200" indent="-22860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Char char=""/>
              <a:defRPr sz="1400" b="1">
                <a:solidFill>
                  <a:schemeClr val="tx1">
                    <a:alpha val="100000"/>
                  </a:schemeClr>
                </a:solidFill>
                <a:latin typeface="+mn-lt"/>
              </a:defRPr>
            </a:lvl9pPr>
          </a:lstStyle>
          <a:p>
            <a:r>
              <a:rPr lang="en-US" sz="1400" dirty="0" err="1"/>
              <a:t>mov</a:t>
            </a:r>
            <a:r>
              <a:rPr lang="en-US" sz="1400" dirty="0"/>
              <a:t>         ecx,79848540h </a:t>
            </a:r>
          </a:p>
          <a:p>
            <a:r>
              <a:rPr lang="en-US" sz="1400" dirty="0"/>
              <a:t>call        FFD2FAC0 </a:t>
            </a:r>
          </a:p>
          <a:p>
            <a:r>
              <a:rPr lang="en-US" sz="1400" dirty="0" err="1"/>
              <a:t>mov</a:t>
            </a:r>
            <a:r>
              <a:rPr lang="en-US" sz="1400" dirty="0"/>
              <a:t>         </a:t>
            </a:r>
            <a:r>
              <a:rPr lang="en-US" sz="1400" dirty="0" err="1"/>
              <a:t>dword</a:t>
            </a:r>
            <a:r>
              <a:rPr lang="en-US" sz="1400" dirty="0"/>
              <a:t> </a:t>
            </a:r>
            <a:r>
              <a:rPr lang="en-US" sz="1400" dirty="0" err="1"/>
              <a:t>ptr</a:t>
            </a:r>
            <a:r>
              <a:rPr lang="en-US" sz="1400" dirty="0"/>
              <a:t> [ebp-5Ch],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mov</a:t>
            </a:r>
            <a:r>
              <a:rPr lang="en-US" sz="1400" dirty="0"/>
              <a:t>         </a:t>
            </a:r>
            <a:r>
              <a:rPr lang="en-US" sz="1400" dirty="0" err="1"/>
              <a:t>ecx,dword</a:t>
            </a:r>
            <a:r>
              <a:rPr lang="en-US" sz="1400" dirty="0"/>
              <a:t> </a:t>
            </a:r>
            <a:r>
              <a:rPr lang="en-US" sz="1400" dirty="0" err="1"/>
              <a:t>ptr</a:t>
            </a:r>
            <a:r>
              <a:rPr lang="en-US" sz="1400" dirty="0"/>
              <a:t> [ebp-5Ch] </a:t>
            </a:r>
          </a:p>
          <a:p>
            <a:r>
              <a:rPr lang="en-US" sz="1400" dirty="0"/>
              <a:t>call        78BFBF90 </a:t>
            </a:r>
          </a:p>
          <a:p>
            <a:r>
              <a:rPr lang="en-US" sz="1400" dirty="0" err="1"/>
              <a:t>mov</a:t>
            </a:r>
            <a:r>
              <a:rPr lang="en-US" sz="1400" dirty="0"/>
              <a:t>         </a:t>
            </a:r>
            <a:r>
              <a:rPr lang="en-US" sz="1400" dirty="0" err="1"/>
              <a:t>eax,dword</a:t>
            </a:r>
            <a:r>
              <a:rPr lang="en-US" sz="1400" dirty="0"/>
              <a:t> </a:t>
            </a:r>
            <a:r>
              <a:rPr lang="en-US" sz="1400" dirty="0" err="1"/>
              <a:t>ptr</a:t>
            </a:r>
            <a:r>
              <a:rPr lang="en-US" sz="1400" dirty="0"/>
              <a:t> [ebp-5Ch] </a:t>
            </a:r>
          </a:p>
          <a:p>
            <a:r>
              <a:rPr lang="en-US" sz="1400" dirty="0" err="1"/>
              <a:t>mov</a:t>
            </a:r>
            <a:r>
              <a:rPr lang="en-US" sz="1400" dirty="0"/>
              <a:t>         </a:t>
            </a:r>
            <a:r>
              <a:rPr lang="en-US" sz="1400" dirty="0" err="1"/>
              <a:t>dword</a:t>
            </a:r>
            <a:r>
              <a:rPr lang="en-US" sz="1400" dirty="0"/>
              <a:t> </a:t>
            </a:r>
            <a:r>
              <a:rPr lang="en-US" sz="1400" dirty="0" err="1"/>
              <a:t>ptr</a:t>
            </a:r>
            <a:r>
              <a:rPr lang="en-US" sz="1400" dirty="0"/>
              <a:t> [ebp-44h],</a:t>
            </a:r>
            <a:r>
              <a:rPr lang="en-US" sz="1400" dirty="0" err="1"/>
              <a:t>eax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mov</a:t>
            </a:r>
            <a:r>
              <a:rPr lang="en-US" sz="1400" dirty="0"/>
              <a:t>         </a:t>
            </a:r>
            <a:r>
              <a:rPr lang="en-US" sz="1400" dirty="0" err="1"/>
              <a:t>ecx,dword</a:t>
            </a:r>
            <a:r>
              <a:rPr lang="en-US" sz="1400" dirty="0"/>
              <a:t> </a:t>
            </a:r>
            <a:r>
              <a:rPr lang="en-US" sz="1400" dirty="0" err="1"/>
              <a:t>ptr</a:t>
            </a:r>
            <a:r>
              <a:rPr lang="en-US" sz="1400" dirty="0"/>
              <a:t> [ebp-44h] </a:t>
            </a:r>
          </a:p>
          <a:p>
            <a:r>
              <a:rPr lang="en-US" sz="1400" dirty="0" err="1"/>
              <a:t>mov</a:t>
            </a:r>
            <a:r>
              <a:rPr lang="en-US" sz="1400" dirty="0"/>
              <a:t>         edx,1 </a:t>
            </a:r>
          </a:p>
          <a:p>
            <a:r>
              <a:rPr lang="en-US" sz="1400" dirty="0" err="1"/>
              <a:t>cmp</a:t>
            </a:r>
            <a:r>
              <a:rPr lang="en-US" sz="1400" dirty="0"/>
              <a:t>         </a:t>
            </a:r>
            <a:r>
              <a:rPr lang="en-US" sz="1400" dirty="0" err="1"/>
              <a:t>dword</a:t>
            </a:r>
            <a:r>
              <a:rPr lang="en-US" sz="1400" dirty="0"/>
              <a:t> </a:t>
            </a:r>
            <a:r>
              <a:rPr lang="en-US" sz="1400" dirty="0" err="1"/>
              <a:t>ptr</a:t>
            </a:r>
            <a:r>
              <a:rPr lang="en-US" sz="1400" dirty="0"/>
              <a:t> [</a:t>
            </a:r>
            <a:r>
              <a:rPr lang="en-US" sz="1400" dirty="0" err="1"/>
              <a:t>ecx</a:t>
            </a:r>
            <a:r>
              <a:rPr lang="en-US" sz="1400" dirty="0"/>
              <a:t>],</a:t>
            </a:r>
            <a:r>
              <a:rPr lang="en-US" sz="1400" dirty="0" err="1"/>
              <a:t>ecx</a:t>
            </a:r>
            <a:r>
              <a:rPr lang="en-US" sz="1400" dirty="0"/>
              <a:t> </a:t>
            </a:r>
          </a:p>
          <a:p>
            <a:r>
              <a:rPr lang="en-US" sz="1400" dirty="0"/>
              <a:t>call        78BE24C0 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76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228600" y="685800"/>
            <a:ext cx="8610600" cy="48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err="1" smtClean="0"/>
              <a:t>yield</a:t>
            </a:r>
            <a:endParaRPr lang="nl-NL" dirty="0" smtClean="0"/>
          </a:p>
          <a:p>
            <a:pPr algn="ctr"/>
            <a:r>
              <a:rPr lang="nl-NL" dirty="0"/>
              <a:t>a</a:t>
            </a:r>
            <a:r>
              <a:rPr lang="nl-NL" dirty="0" smtClean="0"/>
              <a:t>sync &amp; </a:t>
            </a:r>
            <a:r>
              <a:rPr lang="nl-NL" dirty="0" err="1" smtClean="0"/>
              <a:t>await</a:t>
            </a:r>
            <a:endParaRPr lang="nl-NL" dirty="0" smtClean="0"/>
          </a:p>
          <a:p>
            <a:pPr algn="ctr"/>
            <a:r>
              <a:rPr lang="nl-NL" dirty="0" err="1" smtClean="0"/>
              <a:t>foreach</a:t>
            </a:r>
            <a:endParaRPr lang="nl-NL" dirty="0" smtClean="0"/>
          </a:p>
          <a:p>
            <a:pPr algn="ctr"/>
            <a:r>
              <a:rPr lang="nl-NL" dirty="0" err="1" smtClean="0"/>
              <a:t>using</a:t>
            </a:r>
            <a:endParaRPr lang="nl-NL" dirty="0" smtClean="0"/>
          </a:p>
          <a:p>
            <a:pPr algn="ctr"/>
            <a:r>
              <a:rPr lang="nl-NL" dirty="0" err="1" smtClean="0"/>
              <a:t>lock</a:t>
            </a:r>
            <a:endParaRPr lang="nl-NL" dirty="0" smtClean="0"/>
          </a:p>
          <a:p>
            <a:pPr algn="ctr"/>
            <a:r>
              <a:rPr lang="nl-NL" dirty="0" smtClean="0"/>
              <a:t>Nullable&lt;T&gt;</a:t>
            </a:r>
          </a:p>
          <a:p>
            <a:pPr algn="ctr"/>
            <a:r>
              <a:rPr lang="nl-NL" dirty="0" smtClean="0"/>
              <a:t>…</a:t>
            </a:r>
          </a:p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43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228600" y="685800"/>
            <a:ext cx="8610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err="1" smtClean="0"/>
              <a:t>ildasm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757362"/>
            <a:ext cx="38100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228600" y="685800"/>
            <a:ext cx="8610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smtClean="0"/>
              <a:t>En nu?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2514600" cy="3352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124200" y="1638300"/>
            <a:ext cx="5867400" cy="480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558D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 smtClean="0"/>
              <a:t>John Skeet: C# in Depth</a:t>
            </a:r>
          </a:p>
          <a:p>
            <a:r>
              <a:rPr lang="nl-NL" sz="2800" dirty="0"/>
              <a:t>Jeffrey </a:t>
            </a:r>
            <a:r>
              <a:rPr lang="nl-NL" sz="2800" dirty="0" smtClean="0"/>
              <a:t>Richter: CLR via C#</a:t>
            </a:r>
          </a:p>
          <a:p>
            <a:r>
              <a:rPr lang="nl-NL" sz="2800" dirty="0" smtClean="0"/>
              <a:t>Eric </a:t>
            </a:r>
            <a:r>
              <a:rPr lang="nl-NL" sz="2800" dirty="0" err="1" smtClean="0"/>
              <a:t>Lippert</a:t>
            </a:r>
            <a:r>
              <a:rPr lang="nl-NL" sz="2800" dirty="0"/>
              <a:t>: </a:t>
            </a:r>
            <a:r>
              <a:rPr lang="nl-NL" sz="2800" dirty="0">
                <a:solidFill>
                  <a:schemeClr val="bg1"/>
                </a:solidFill>
              </a:rPr>
              <a:t>http://ericlippert.com</a:t>
            </a:r>
            <a:r>
              <a:rPr lang="nl-NL" sz="2800" dirty="0" smtClean="0">
                <a:solidFill>
                  <a:schemeClr val="bg1"/>
                </a:solidFill>
              </a:rPr>
              <a:t>/</a:t>
            </a:r>
          </a:p>
          <a:p>
            <a:r>
              <a:rPr lang="nl-NL" sz="2800" dirty="0" smtClean="0"/>
              <a:t>Stackoverflow</a:t>
            </a:r>
          </a:p>
        </p:txBody>
      </p:sp>
    </p:spTree>
    <p:extLst>
      <p:ext uri="{BB962C8B-B14F-4D97-AF65-F5344CB8AC3E}">
        <p14:creationId xmlns:p14="http://schemas.microsoft.com/office/powerpoint/2010/main" val="4844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4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280285" y="2015445"/>
            <a:ext cx="4583431" cy="2827111"/>
            <a:chOff x="1238828" y="2590799"/>
            <a:chExt cx="4583431" cy="2827111"/>
          </a:xfrm>
        </p:grpSpPr>
        <p:grpSp>
          <p:nvGrpSpPr>
            <p:cNvPr id="12" name="Group 11"/>
            <p:cNvGrpSpPr/>
            <p:nvPr/>
          </p:nvGrpSpPr>
          <p:grpSpPr>
            <a:xfrm>
              <a:off x="1239359" y="2590799"/>
              <a:ext cx="4582900" cy="756000"/>
              <a:chOff x="1239359" y="2590799"/>
              <a:chExt cx="4582900" cy="756000"/>
            </a:xfrm>
          </p:grpSpPr>
          <p:pic>
            <p:nvPicPr>
              <p:cNvPr id="13" name="Picture 6" descr="http://scm-l3.technorati.com/13/07/24/76953/twitter-logo-bird.gif%3Ft%3D2013072412233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9359" y="2590799"/>
                <a:ext cx="827710" cy="75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248479" y="2799522"/>
                <a:ext cx="35737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@wouterdekort</a:t>
                </a:r>
                <a:endParaRPr lang="nl-NL" sz="1600" dirty="0" err="1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238828" y="3626355"/>
              <a:ext cx="4583430" cy="756000"/>
              <a:chOff x="1238828" y="3432765"/>
              <a:chExt cx="4583430" cy="75600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248478" y="3641488"/>
                <a:ext cx="35737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wouter.de.kort@ordina.nl</a:t>
                </a:r>
                <a:endParaRPr lang="nl-NL" sz="1600" dirty="0" err="1" smtClean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8" name="Picture 10" descr="http://www.iconhot.com/icon/png/android-style-icons-r1/512/mail-64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8828" y="3432765"/>
                <a:ext cx="756000" cy="75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1238843" y="4661910"/>
              <a:ext cx="4583416" cy="756000"/>
              <a:chOff x="1238843" y="4661910"/>
              <a:chExt cx="4583416" cy="756000"/>
            </a:xfrm>
          </p:grpSpPr>
          <p:pic>
            <p:nvPicPr>
              <p:cNvPr id="20" name="Picture 12" descr="http://www.caboodlemarketing.com/caboodle/images/blogspot_logo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8843" y="4661910"/>
                <a:ext cx="761351" cy="75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2248479" y="4870633"/>
                <a:ext cx="35737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http://wouterdekort.blogger.com</a:t>
                </a:r>
                <a:endParaRPr lang="nl-NL" sz="1600" dirty="0" err="1" smtClean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38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ikethedew.com/wp-content/uploads/2013/08/thats-all-folks-carto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40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65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2400300"/>
            <a:ext cx="1676400" cy="2057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3733800" y="2400300"/>
            <a:ext cx="1676400" cy="205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6172200" y="2400300"/>
            <a:ext cx="1676400" cy="2057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Progress Indicator"/>
          <p:cNvSpPr>
            <a:spLocks noChangeArrowheads="1"/>
          </p:cNvSpPr>
          <p:nvPr/>
        </p:nvSpPr>
        <p:spPr bwMode="auto">
          <a:xfrm>
            <a:off x="1143000" y="6527799"/>
            <a:ext cx="6659562" cy="2524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Progress Indicator Outline"/>
          <p:cNvSpPr/>
          <p:nvPr/>
        </p:nvSpPr>
        <p:spPr>
          <a:xfrm>
            <a:off x="1143000" y="6515099"/>
            <a:ext cx="6659562" cy="2651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08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194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dirty="0" smtClean="0">
                <a:solidFill>
                  <a:schemeClr val="bg1"/>
                </a:solidFill>
              </a:rPr>
              <a:t> Junior</a:t>
            </a:r>
            <a:endParaRPr lang="nl-NL" sz="6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2400300"/>
            <a:ext cx="1676400" cy="20574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726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194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dirty="0" smtClean="0">
                <a:solidFill>
                  <a:schemeClr val="bg1"/>
                </a:solidFill>
              </a:rPr>
              <a:t> </a:t>
            </a:r>
            <a:r>
              <a:rPr lang="nl-NL" sz="6000" dirty="0" err="1" smtClean="0">
                <a:solidFill>
                  <a:schemeClr val="bg1"/>
                </a:solidFill>
              </a:rPr>
              <a:t>Medior</a:t>
            </a:r>
            <a:endParaRPr lang="nl-NL" sz="6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2400300"/>
            <a:ext cx="1676400" cy="2057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25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1940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6000" dirty="0" smtClean="0">
                <a:solidFill>
                  <a:schemeClr val="bg1"/>
                </a:solidFill>
              </a:rPr>
              <a:t> Senior</a:t>
            </a:r>
            <a:endParaRPr lang="nl-NL" sz="6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2400300"/>
            <a:ext cx="1676400" cy="2057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74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vNetNoord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vNetNoord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0</TotalTime>
  <Words>1130</Words>
  <Application>Microsoft Office PowerPoint</Application>
  <PresentationFormat>On-screen Show (4:3)</PresentationFormat>
  <Paragraphs>325</Paragraphs>
  <Slides>47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MS Mincho</vt:lpstr>
      <vt:lpstr>Pragmata Pro</vt:lpstr>
      <vt:lpstr>Arial</vt:lpstr>
      <vt:lpstr>Calibri</vt:lpstr>
      <vt:lpstr>Consolas</vt:lpstr>
      <vt:lpstr>Segoe UI</vt:lpstr>
      <vt:lpstr>Times New Roman</vt:lpstr>
      <vt:lpstr>Wingdings</vt:lpstr>
      <vt:lpstr>devNetNoord Theme</vt:lpstr>
      <vt:lpstr>1_devNetNoord Theme</vt:lpstr>
      <vt:lpstr>10 dingen die je niet wist over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2014-03-26T15:08:20Z</dcterms:created>
  <dcterms:modified xsi:type="dcterms:W3CDTF">2014-03-26T15:08:56Z</dcterms:modified>
</cp:coreProperties>
</file>