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1" r:id="rId2"/>
  </p:sldMasterIdLst>
  <p:notesMasterIdLst>
    <p:notesMasterId r:id="rId30"/>
  </p:notesMasterIdLst>
  <p:sldIdLst>
    <p:sldId id="311" r:id="rId3"/>
    <p:sldId id="256" r:id="rId4"/>
    <p:sldId id="259" r:id="rId5"/>
    <p:sldId id="318" r:id="rId6"/>
    <p:sldId id="314" r:id="rId7"/>
    <p:sldId id="345" r:id="rId8"/>
    <p:sldId id="346" r:id="rId9"/>
    <p:sldId id="347" r:id="rId10"/>
    <p:sldId id="348" r:id="rId11"/>
    <p:sldId id="315" r:id="rId12"/>
    <p:sldId id="316" r:id="rId13"/>
    <p:sldId id="331" r:id="rId14"/>
    <p:sldId id="321" r:id="rId15"/>
    <p:sldId id="323" r:id="rId16"/>
    <p:sldId id="349" r:id="rId17"/>
    <p:sldId id="350" r:id="rId18"/>
    <p:sldId id="351" r:id="rId19"/>
    <p:sldId id="353" r:id="rId20"/>
    <p:sldId id="352" r:id="rId21"/>
    <p:sldId id="319" r:id="rId22"/>
    <p:sldId id="325" r:id="rId23"/>
    <p:sldId id="344" r:id="rId24"/>
    <p:sldId id="327" r:id="rId25"/>
    <p:sldId id="304" r:id="rId26"/>
    <p:sldId id="354" r:id="rId27"/>
    <p:sldId id="309" r:id="rId28"/>
    <p:sldId id="30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49BB26FE-D96F-4BF6-B833-5B74BDC5555F}">
          <p14:sldIdLst>
            <p14:sldId id="311"/>
            <p14:sldId id="256"/>
            <p14:sldId id="259"/>
            <p14:sldId id="318"/>
            <p14:sldId id="314"/>
          </p14:sldIdLst>
        </p14:section>
        <p14:section name="Importance of JavaScript" id="{54D2C94A-BA49-48A8-8C7D-B3B42440DD26}">
          <p14:sldIdLst>
            <p14:sldId id="345"/>
            <p14:sldId id="346"/>
            <p14:sldId id="347"/>
            <p14:sldId id="348"/>
          </p14:sldIdLst>
        </p14:section>
        <p14:section name="JavaScript problems" id="{1D42912E-B787-4653-94BD-51ABEC9FD571}">
          <p14:sldIdLst>
            <p14:sldId id="315"/>
            <p14:sldId id="316"/>
          </p14:sldIdLst>
        </p14:section>
        <p14:section name="Why TypeScript" id="{B525DF9B-1F41-451D-9950-374506BC8DBD}">
          <p14:sldIdLst>
            <p14:sldId id="331"/>
          </p14:sldIdLst>
        </p14:section>
        <p14:section name="What is TypeScript?" id="{63B1A8DB-C349-48C4-93AB-24ABE69A1D22}">
          <p14:sldIdLst>
            <p14:sldId id="321"/>
            <p14:sldId id="323"/>
            <p14:sldId id="349"/>
          </p14:sldIdLst>
        </p14:section>
        <p14:section name="Converting an existing project" id="{FD30B9E8-0DCD-43CF-845D-F3ADB00CB6D7}">
          <p14:sldIdLst>
            <p14:sldId id="350"/>
            <p14:sldId id="351"/>
            <p14:sldId id="353"/>
          </p14:sldIdLst>
        </p14:section>
        <p14:section name="TypeScript adoption" id="{F1AF6AD0-3939-4073-937C-6D6FB5BF8700}">
          <p14:sldIdLst>
            <p14:sldId id="352"/>
            <p14:sldId id="319"/>
            <p14:sldId id="325"/>
            <p14:sldId id="344"/>
            <p14:sldId id="327"/>
            <p14:sldId id="304"/>
            <p14:sldId id="354"/>
            <p14:sldId id="309"/>
            <p14:sldId id="3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DBE"/>
    <a:srgbClr val="71B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89" autoAdjust="0"/>
    <p:restoredTop sz="84625" autoAdjust="0"/>
  </p:normalViewPr>
  <p:slideViewPr>
    <p:cSldViewPr>
      <p:cViewPr varScale="1">
        <p:scale>
          <a:sx n="98" d="100"/>
          <a:sy n="98" d="100"/>
        </p:scale>
        <p:origin x="1080"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20" d="100"/>
        <a:sy n="12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05661-96A6-4171-B4EA-66FCD74FE607}" type="datetimeFigureOut">
              <a:rPr lang="nl-NL" smtClean="0"/>
              <a:t>25-9-2014</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F443B-0956-45A2-8DCA-087A33DD7C12}" type="slidenum">
              <a:rPr lang="nl-NL" smtClean="0"/>
              <a:t>‹#›</a:t>
            </a:fld>
            <a:endParaRPr lang="nl-NL"/>
          </a:p>
        </p:txBody>
      </p:sp>
    </p:spTree>
    <p:extLst>
      <p:ext uri="{BB962C8B-B14F-4D97-AF65-F5344CB8AC3E}">
        <p14:creationId xmlns:p14="http://schemas.microsoft.com/office/powerpoint/2010/main" val="341731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9/25/2014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9068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2C99B02-DBAA-4F03-954B-2F74ED1216A4}" type="slidenum">
              <a:rPr lang="nl-NL" smtClean="0">
                <a:solidFill>
                  <a:srgbClr val="000000"/>
                </a:solidFill>
              </a:rPr>
              <a:pPr/>
              <a:t>5</a:t>
            </a:fld>
            <a:endParaRPr lang="nl-NL" dirty="0">
              <a:solidFill>
                <a:srgbClr val="000000"/>
              </a:solidFill>
            </a:endParaRPr>
          </a:p>
        </p:txBody>
      </p:sp>
    </p:spTree>
    <p:extLst>
      <p:ext uri="{BB962C8B-B14F-4D97-AF65-F5344CB8AC3E}">
        <p14:creationId xmlns:p14="http://schemas.microsoft.com/office/powerpoint/2010/main" val="1055623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Waarom is JavaScript</a:t>
            </a:r>
            <a:r>
              <a:rPr lang="nl-NL" baseline="0" dirty="0" smtClean="0"/>
              <a:t> zo belangrijk?</a:t>
            </a:r>
            <a:endParaRPr lang="nl-NL" dirty="0"/>
          </a:p>
        </p:txBody>
      </p:sp>
      <p:sp>
        <p:nvSpPr>
          <p:cNvPr id="4" name="Slide Number Placeholder 3"/>
          <p:cNvSpPr>
            <a:spLocks noGrp="1"/>
          </p:cNvSpPr>
          <p:nvPr>
            <p:ph type="sldNum" sz="quarter" idx="10"/>
          </p:nvPr>
        </p:nvSpPr>
        <p:spPr/>
        <p:txBody>
          <a:bodyPr/>
          <a:lstStyle/>
          <a:p>
            <a:fld id="{D63F443B-0956-45A2-8DCA-087A33DD7C12}" type="slidenum">
              <a:rPr lang="nl-NL" smtClean="0"/>
              <a:t>6</a:t>
            </a:fld>
            <a:endParaRPr lang="nl-NL"/>
          </a:p>
        </p:txBody>
      </p:sp>
    </p:spTree>
    <p:extLst>
      <p:ext uri="{BB962C8B-B14F-4D97-AF65-F5344CB8AC3E}">
        <p14:creationId xmlns:p14="http://schemas.microsoft.com/office/powerpoint/2010/main" val="314245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905410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9/25/2014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1812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9/25/2014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799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9/25/2014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3439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211D4B0C-B40C-4B38-86E4-2AFA7E194751}" type="datetime1">
              <a:rPr lang="en-US" smtClean="0"/>
              <a:t>9/25/2014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5285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8153400" cy="1317625"/>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7200" y="3200400"/>
            <a:ext cx="8153400" cy="1295400"/>
          </a:xfr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name/function/company style</a:t>
            </a:r>
            <a:endParaRPr lang="en-US" dirty="0"/>
          </a:p>
        </p:txBody>
      </p:sp>
      <p:sp>
        <p:nvSpPr>
          <p:cNvPr id="12" name="Text Placeholder 11"/>
          <p:cNvSpPr>
            <a:spLocks noGrp="1"/>
          </p:cNvSpPr>
          <p:nvPr>
            <p:ph type="body" sz="quarter" idx="10" hasCustomPrompt="1"/>
          </p:nvPr>
        </p:nvSpPr>
        <p:spPr>
          <a:xfrm>
            <a:off x="457200" y="4724400"/>
            <a:ext cx="8153400" cy="1828800"/>
          </a:xfrm>
        </p:spPr>
        <p:txBody>
          <a:bodyPr vert="horz" lIns="91440" tIns="45720" rIns="91440" bIns="45720" rtlCol="0">
            <a:normAutofit/>
          </a:bodyPr>
          <a:lstStyle>
            <a:lvl1pPr>
              <a:defRPr lang="en-US" sz="2400" baseline="0" dirty="0" smtClean="0"/>
            </a:lvl1pPr>
          </a:lstStyle>
          <a:p>
            <a:pPr marL="0" lvl="0" indent="0">
              <a:buNone/>
            </a:pPr>
            <a:r>
              <a:rPr lang="en-US" dirty="0" smtClean="0"/>
              <a:t>Click to edit Master contact-information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874249" y="2084173"/>
            <a:ext cx="7395505" cy="894996"/>
          </a:xfrm>
        </p:spPr>
        <p:txBody>
          <a:bodyPr/>
          <a:lstStyle>
            <a:lvl1pPr>
              <a:defRPr sz="2647"/>
            </a:lvl1pPr>
          </a:lstStyle>
          <a:p>
            <a:r>
              <a:rPr lang="en-US" dirty="0" smtClean="0"/>
              <a:t>Click to edit master title style</a:t>
            </a:r>
            <a:endParaRPr lang="en-US" dirty="0"/>
          </a:p>
        </p:txBody>
      </p:sp>
    </p:spTree>
    <p:extLst>
      <p:ext uri="{BB962C8B-B14F-4D97-AF65-F5344CB8AC3E}">
        <p14:creationId xmlns:p14="http://schemas.microsoft.com/office/powerpoint/2010/main" val="3675041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669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56589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9800" y="178526"/>
            <a:ext cx="6477000" cy="1066800"/>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953000"/>
          </a:xfrm>
        </p:spPr>
        <p:txBody>
          <a:bodyPr/>
          <a:lstStyle>
            <a:lvl1pPr>
              <a:buClr>
                <a:srgbClr val="558DBE"/>
              </a:buClr>
              <a:defRPr>
                <a:solidFill>
                  <a:schemeClr val="bg1"/>
                </a:solidFill>
              </a:defRPr>
            </a:lvl1pPr>
            <a:lvl2pPr>
              <a:buClr>
                <a:srgbClr val="558DBE"/>
              </a:buClr>
              <a:defRPr>
                <a:solidFill>
                  <a:schemeClr val="bg1"/>
                </a:solidFill>
              </a:defRPr>
            </a:lvl2pPr>
            <a:lvl3pPr>
              <a:buClr>
                <a:srgbClr val="558DBE"/>
              </a:buClr>
              <a:defRPr>
                <a:solidFill>
                  <a:schemeClr val="bg1"/>
                </a:solidFill>
              </a:defRPr>
            </a:lvl3pPr>
            <a:lvl4pPr>
              <a:buClr>
                <a:srgbClr val="558DBE"/>
              </a:buClr>
              <a:defRPr>
                <a:solidFill>
                  <a:schemeClr val="bg1"/>
                </a:solidFill>
              </a:defRPr>
            </a:lvl4pPr>
            <a:lvl5pPr>
              <a:buClr>
                <a:srgbClr val="558DBE"/>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8153400" cy="1317625"/>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457200" y="3200400"/>
            <a:ext cx="8153400" cy="1295400"/>
          </a:xfr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name/function/company style</a:t>
            </a:r>
            <a:endParaRPr lang="en-US" dirty="0"/>
          </a:p>
        </p:txBody>
      </p:sp>
      <p:sp>
        <p:nvSpPr>
          <p:cNvPr id="12" name="Text Placeholder 11"/>
          <p:cNvSpPr>
            <a:spLocks noGrp="1"/>
          </p:cNvSpPr>
          <p:nvPr>
            <p:ph type="body" sz="quarter" idx="10" hasCustomPrompt="1"/>
          </p:nvPr>
        </p:nvSpPr>
        <p:spPr>
          <a:xfrm>
            <a:off x="457200" y="4724400"/>
            <a:ext cx="8153400" cy="1828800"/>
          </a:xfrm>
        </p:spPr>
        <p:txBody>
          <a:bodyPr vert="horz" lIns="91440" tIns="45720" rIns="91440" bIns="45720" rtlCol="0">
            <a:normAutofit/>
          </a:bodyPr>
          <a:lstStyle>
            <a:lvl1pPr>
              <a:defRPr lang="en-US" sz="2400" baseline="0" dirty="0" smtClean="0"/>
            </a:lvl1pPr>
          </a:lstStyle>
          <a:p>
            <a:pPr marL="0" lvl="0" indent="0">
              <a:buNone/>
            </a:pPr>
            <a:r>
              <a:rPr lang="en-US" dirty="0" smtClean="0"/>
              <a:t>Click to edit Master contact-information style</a:t>
            </a:r>
          </a:p>
        </p:txBody>
      </p:sp>
    </p:spTree>
    <p:extLst>
      <p:ext uri="{BB962C8B-B14F-4D97-AF65-F5344CB8AC3E}">
        <p14:creationId xmlns:p14="http://schemas.microsoft.com/office/powerpoint/2010/main" val="30601151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8526"/>
            <a:ext cx="8229600" cy="1066800"/>
          </a:xfrm>
        </p:spPr>
        <p:txBody>
          <a:bodyPr anchor="t"/>
          <a:lstStyle>
            <a:lvl1pPr algn="l">
              <a:defRPr>
                <a:solidFill>
                  <a:srgbClr val="558DB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953000"/>
          </a:xfrm>
        </p:spPr>
        <p:txBody>
          <a:bodyPr/>
          <a:lstStyle>
            <a:lvl1pPr>
              <a:buClr>
                <a:srgbClr val="558DBE"/>
              </a:buClr>
              <a:defRPr>
                <a:solidFill>
                  <a:schemeClr val="bg1"/>
                </a:solidFill>
              </a:defRPr>
            </a:lvl1pPr>
            <a:lvl2pPr>
              <a:buClr>
                <a:srgbClr val="558DBE"/>
              </a:buClr>
              <a:defRPr>
                <a:solidFill>
                  <a:schemeClr val="bg1"/>
                </a:solidFill>
              </a:defRPr>
            </a:lvl2pPr>
            <a:lvl3pPr>
              <a:buClr>
                <a:srgbClr val="558DBE"/>
              </a:buClr>
              <a:defRPr>
                <a:solidFill>
                  <a:schemeClr val="bg1"/>
                </a:solidFill>
              </a:defRPr>
            </a:lvl3pPr>
            <a:lvl4pPr>
              <a:buClr>
                <a:srgbClr val="558DBE"/>
              </a:buClr>
              <a:defRPr>
                <a:solidFill>
                  <a:schemeClr val="bg1"/>
                </a:solidFill>
              </a:defRPr>
            </a:lvl4pPr>
            <a:lvl5pPr>
              <a:buClr>
                <a:srgbClr val="558DBE"/>
              </a:buCl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31746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grpSp>
        <p:nvGrpSpPr>
          <p:cNvPr id="7" name="Groep 6"/>
          <p:cNvGrpSpPr/>
          <p:nvPr userDrawn="1"/>
        </p:nvGrpSpPr>
        <p:grpSpPr>
          <a:xfrm>
            <a:off x="0" y="0"/>
            <a:ext cx="9144000" cy="6858000"/>
            <a:chOff x="0" y="0"/>
            <a:chExt cx="9144000" cy="6858000"/>
          </a:xfrm>
        </p:grpSpPr>
        <p:sp>
          <p:nvSpPr>
            <p:cNvPr id="8" name="Rectangle 5"/>
            <p:cNvSpPr>
              <a:spLocks noChangeArrowheads="1"/>
            </p:cNvSpPr>
            <p:nvPr/>
          </p:nvSpPr>
          <p:spPr bwMode="auto">
            <a:xfrm>
              <a:off x="0" y="0"/>
              <a:ext cx="9144000" cy="6858000"/>
            </a:xfrm>
            <a:prstGeom prst="rect">
              <a:avLst/>
            </a:prstGeom>
            <a:solidFill>
              <a:srgbClr val="E98300"/>
            </a:solidFill>
            <a:ln w="9525">
              <a:noFill/>
              <a:miter lim="800000"/>
              <a:headEnd/>
              <a:tailEnd/>
            </a:ln>
          </p:spPr>
          <p:txBody>
            <a:bodyPr wrap="none" anchor="ctr"/>
            <a:lstStyle/>
            <a:p>
              <a:endParaRPr lang="en-US" dirty="0"/>
            </a:p>
          </p:txBody>
        </p:sp>
        <p:pic>
          <p:nvPicPr>
            <p:cNvPr id="9" name="Picture 18" descr="iPod van Tokkie:_Projecten:Proof:beeld:ordina logo trans.psd"/>
            <p:cNvPicPr>
              <a:picLocks noChangeAspect="1" noChangeArrowheads="1"/>
            </p:cNvPicPr>
            <p:nvPr/>
          </p:nvPicPr>
          <p:blipFill>
            <a:blip r:embed="rId2" cstate="print"/>
            <a:srcRect/>
            <a:stretch>
              <a:fillRect/>
            </a:stretch>
          </p:blipFill>
          <p:spPr bwMode="auto">
            <a:xfrm>
              <a:off x="3770313" y="6054725"/>
              <a:ext cx="1614487" cy="517525"/>
            </a:xfrm>
            <a:prstGeom prst="rect">
              <a:avLst/>
            </a:prstGeom>
            <a:noFill/>
            <a:ln w="9525">
              <a:noFill/>
              <a:miter lim="800000"/>
              <a:headEnd/>
              <a:tailEnd/>
            </a:ln>
          </p:spPr>
        </p:pic>
        <p:sp>
          <p:nvSpPr>
            <p:cNvPr id="10" name="Rectangle 19"/>
            <p:cNvSpPr>
              <a:spLocks noChangeArrowheads="1"/>
            </p:cNvSpPr>
            <p:nvPr/>
          </p:nvSpPr>
          <p:spPr bwMode="auto">
            <a:xfrm>
              <a:off x="0" y="6445250"/>
              <a:ext cx="9144000" cy="412750"/>
            </a:xfrm>
            <a:prstGeom prst="rect">
              <a:avLst/>
            </a:prstGeom>
            <a:solidFill>
              <a:srgbClr val="E98300"/>
            </a:solidFill>
            <a:ln w="9525">
              <a:noFill/>
              <a:miter lim="800000"/>
              <a:headEnd/>
              <a:tailEnd/>
            </a:ln>
          </p:spPr>
          <p:txBody>
            <a:bodyPr wrap="none" anchor="ctr"/>
            <a:lstStyle/>
            <a:p>
              <a:endParaRPr lang="en-US" dirty="0"/>
            </a:p>
          </p:txBody>
        </p:sp>
      </p:grpSp>
      <p:sp>
        <p:nvSpPr>
          <p:cNvPr id="2" name="Titel 1"/>
          <p:cNvSpPr>
            <a:spLocks noGrp="1"/>
          </p:cNvSpPr>
          <p:nvPr>
            <p:ph type="title"/>
          </p:nvPr>
        </p:nvSpPr>
        <p:spPr>
          <a:xfrm>
            <a:off x="394511" y="2051900"/>
            <a:ext cx="7772400" cy="1362075"/>
          </a:xfrm>
        </p:spPr>
        <p:txBody>
          <a:bodyPr anchor="b" anchorCtr="0"/>
          <a:lstStyle>
            <a:lvl1pPr algn="l">
              <a:defRPr sz="4000" b="0" i="0" cap="none" baseline="0">
                <a:solidFill>
                  <a:schemeClr val="tx2"/>
                </a:solidFill>
                <a:latin typeface="+mn-lt"/>
              </a:defRPr>
            </a:lvl1pPr>
          </a:lstStyle>
          <a:p>
            <a:r>
              <a:rPr lang="en-US" smtClean="0"/>
              <a:t>Click to edit Master title style</a:t>
            </a:r>
            <a:endParaRPr lang="nl-NL" dirty="0"/>
          </a:p>
        </p:txBody>
      </p:sp>
      <p:sp>
        <p:nvSpPr>
          <p:cNvPr id="3" name="Tijdelijke aanduiding voor tekst 2"/>
          <p:cNvSpPr>
            <a:spLocks noGrp="1"/>
          </p:cNvSpPr>
          <p:nvPr>
            <p:ph type="body" idx="1"/>
          </p:nvPr>
        </p:nvSpPr>
        <p:spPr>
          <a:xfrm>
            <a:off x="411762" y="3415683"/>
            <a:ext cx="7772400" cy="1500187"/>
          </a:xfrm>
        </p:spPr>
        <p:txBody>
          <a:bodyPr anchor="t" anchorCtr="0"/>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7967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1553763" y="2084173"/>
            <a:ext cx="6043672" cy="1793104"/>
          </a:xfrm>
        </p:spPr>
        <p:txBody>
          <a:bodyPr/>
          <a:lstStyle>
            <a:lvl1pPr>
              <a:defRPr sz="4412" baseline="0"/>
            </a:lvl1pPr>
          </a:lstStyle>
          <a:p>
            <a:r>
              <a:rPr lang="en-US" smtClean="0"/>
              <a:t>Click to edit Master title style</a:t>
            </a:r>
            <a:endParaRPr lang="en-US" dirty="0"/>
          </a:p>
        </p:txBody>
      </p:sp>
    </p:spTree>
    <p:extLst>
      <p:ext uri="{BB962C8B-B14F-4D97-AF65-F5344CB8AC3E}">
        <p14:creationId xmlns:p14="http://schemas.microsoft.com/office/powerpoint/2010/main" val="222793285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728037"/>
          </a:xfrm>
        </p:spPr>
        <p:txBody>
          <a:bodyPr>
            <a:spAutoFit/>
          </a:bodyPr>
          <a:lstStyle>
            <a:lvl1pPr>
              <a:buClr>
                <a:schemeClr val="tx2"/>
              </a:buClr>
              <a:defRPr>
                <a:gradFill>
                  <a:gsLst>
                    <a:gs pos="13869">
                      <a:schemeClr val="tx2"/>
                    </a:gs>
                    <a:gs pos="42000">
                      <a:schemeClr val="tx2"/>
                    </a:gs>
                  </a:gsLst>
                  <a:lin ang="5400000" scaled="0"/>
                </a:gradFill>
              </a:defRPr>
            </a:lvl1pPr>
            <a:lvl3pPr>
              <a:defRPr sz="1765"/>
            </a:lvl3pPr>
            <a:lvl4pPr>
              <a:defRPr sz="1471"/>
            </a:lvl4pPr>
            <a:lvl5pPr>
              <a:defRPr sz="1471"/>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10063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01930" y="1189176"/>
            <a:ext cx="8741880" cy="2018835"/>
          </a:xfrm>
        </p:spPr>
        <p:txBody>
          <a:bodyPr/>
          <a:lstStyle>
            <a:lvl1pPr marL="0" indent="0">
              <a:buNone/>
              <a:defRPr>
                <a:gradFill>
                  <a:gsLst>
                    <a:gs pos="2920">
                      <a:schemeClr val="tx2"/>
                    </a:gs>
                    <a:gs pos="39000">
                      <a:schemeClr val="tx2"/>
                    </a:gs>
                  </a:gsLst>
                  <a:lin ang="5400000" scaled="0"/>
                </a:gradFill>
              </a:defRPr>
            </a:lvl1pPr>
            <a:lvl2pPr marL="21011" indent="0">
              <a:buNone/>
              <a:defRPr sz="1471"/>
            </a:lvl2pPr>
            <a:lvl3pPr marL="164588" indent="0">
              <a:buNone/>
              <a:defRPr sz="1471"/>
            </a:lvl3pPr>
            <a:lvl4pPr marL="350187" indent="0">
              <a:buNone/>
              <a:defRPr sz="1324"/>
            </a:lvl4pPr>
            <a:lvl5pPr marL="543957" indent="0">
              <a:buNone/>
              <a:defRPr sz="1324"/>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543248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4712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9800" y="182880"/>
            <a:ext cx="6477000" cy="11125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2400" y="186106"/>
            <a:ext cx="1755401" cy="12616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558DB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2880"/>
            <a:ext cx="8229600" cy="11125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26898554"/>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7" r:id="rId4"/>
    <p:sldLayoutId id="2147483658" r:id="rId5"/>
    <p:sldLayoutId id="2147483660" r:id="rId6"/>
    <p:sldLayoutId id="2147483661" r:id="rId7"/>
    <p:sldLayoutId id="2147483663" r:id="rId8"/>
    <p:sldLayoutId id="2147483667" r:id="rId9"/>
    <p:sldLayoutId id="2147483668" r:id="rId10"/>
  </p:sldLayoutIdLst>
  <p:timing>
    <p:tnLst>
      <p:par>
        <p:cTn id="1" dur="indefinite" restart="never" nodeType="tmRoot"/>
      </p:par>
    </p:tnLst>
  </p:timing>
  <p:txStyles>
    <p:titleStyle>
      <a:lvl1pPr algn="l" defTabSz="914400" rtl="0" eaLnBrk="1" latinLnBrk="0" hangingPunct="1">
        <a:spcBef>
          <a:spcPct val="0"/>
        </a:spcBef>
        <a:buNone/>
        <a:defRPr sz="4400" kern="1200">
          <a:solidFill>
            <a:srgbClr val="558DBE"/>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jpe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jpeg"/><Relationship Id="rId9"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57200" y="2770188"/>
            <a:ext cx="8153400" cy="1317625"/>
          </a:xfrm>
        </p:spPr>
        <p:txBody>
          <a:bodyPr anchor="ctr"/>
          <a:lstStyle/>
          <a:p>
            <a:pPr algn="ctr"/>
            <a:r>
              <a:rPr lang="nl-NL" sz="6000" dirty="0" smtClean="0">
                <a:latin typeface="+mn-lt"/>
              </a:rPr>
              <a:t>Welkom!</a:t>
            </a:r>
            <a:endParaRPr lang="nl-NL" sz="6000" dirty="0">
              <a:latin typeface="+mn-lt"/>
            </a:endParaRPr>
          </a:p>
        </p:txBody>
      </p:sp>
    </p:spTree>
    <p:extLst>
      <p:ext uri="{BB962C8B-B14F-4D97-AF65-F5344CB8AC3E}">
        <p14:creationId xmlns:p14="http://schemas.microsoft.com/office/powerpoint/2010/main" val="223816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0" y="439750"/>
            <a:ext cx="9233781" cy="6155856"/>
          </a:xfrm>
          <a:prstGeom prst="rect">
            <a:avLst/>
          </a:prstGeom>
        </p:spPr>
      </p:pic>
    </p:spTree>
    <p:extLst>
      <p:ext uri="{BB962C8B-B14F-4D97-AF65-F5344CB8AC3E}">
        <p14:creationId xmlns:p14="http://schemas.microsoft.com/office/powerpoint/2010/main" val="4135725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28600" y="1791927"/>
            <a:ext cx="8740142" cy="1883272"/>
          </a:xfrm>
        </p:spPr>
        <p:txBody>
          <a:bodyPr anchor="ctr"/>
          <a:lstStyle/>
          <a:p>
            <a:pPr lvl="1"/>
            <a:r>
              <a:rPr lang="en-US" dirty="0" err="1" smtClean="0"/>
              <a:t>Geen</a:t>
            </a:r>
            <a:r>
              <a:rPr lang="en-US" dirty="0" smtClean="0"/>
              <a:t> classes of modules</a:t>
            </a:r>
          </a:p>
          <a:p>
            <a:pPr lvl="2"/>
            <a:r>
              <a:rPr lang="en-US" dirty="0" err="1" smtClean="0"/>
              <a:t>Alles</a:t>
            </a:r>
            <a:r>
              <a:rPr lang="en-US" dirty="0" smtClean="0"/>
              <a:t> </a:t>
            </a:r>
            <a:r>
              <a:rPr lang="en-US" dirty="0" err="1" smtClean="0"/>
              <a:t>globlal</a:t>
            </a:r>
            <a:endParaRPr lang="en-US" dirty="0" smtClean="0">
              <a:solidFill>
                <a:schemeClr val="tx1"/>
              </a:solidFill>
            </a:endParaRPr>
          </a:p>
          <a:p>
            <a:pPr lvl="1"/>
            <a:r>
              <a:rPr lang="en-US" dirty="0" smtClean="0"/>
              <a:t>JavaScript code ‘rots’ </a:t>
            </a:r>
          </a:p>
          <a:p>
            <a:pPr lvl="1"/>
            <a:r>
              <a:rPr lang="en-US" dirty="0" err="1" smtClean="0"/>
              <a:t>Een</a:t>
            </a:r>
            <a:r>
              <a:rPr lang="en-US" dirty="0" smtClean="0"/>
              <a:t> </a:t>
            </a:r>
            <a:r>
              <a:rPr lang="en-US" dirty="0" err="1" smtClean="0"/>
              <a:t>groot</a:t>
            </a:r>
            <a:r>
              <a:rPr lang="en-US" dirty="0" smtClean="0"/>
              <a:t> JavaScript project is in </a:t>
            </a:r>
            <a:r>
              <a:rPr lang="en-US" dirty="0" err="1" smtClean="0"/>
              <a:t>steen</a:t>
            </a:r>
            <a:r>
              <a:rPr lang="en-US" dirty="0" smtClean="0"/>
              <a:t> </a:t>
            </a:r>
            <a:r>
              <a:rPr lang="en-US" dirty="0" err="1" smtClean="0"/>
              <a:t>gebeiteld</a:t>
            </a:r>
            <a:endParaRPr lang="en-US" dirty="0"/>
          </a:p>
        </p:txBody>
      </p:sp>
      <p:sp>
        <p:nvSpPr>
          <p:cNvPr id="3" name="Title 2"/>
          <p:cNvSpPr>
            <a:spLocks noGrp="1"/>
          </p:cNvSpPr>
          <p:nvPr>
            <p:ph type="title"/>
          </p:nvPr>
        </p:nvSpPr>
        <p:spPr/>
        <p:txBody>
          <a:bodyPr/>
          <a:lstStyle/>
          <a:p>
            <a:r>
              <a:rPr lang="en-US" dirty="0" err="1" smtClean="0"/>
              <a:t>Problemen</a:t>
            </a:r>
            <a:r>
              <a:rPr lang="en-US" dirty="0" smtClean="0"/>
              <a:t> met </a:t>
            </a:r>
            <a:r>
              <a:rPr lang="en-US" dirty="0" smtClean="0"/>
              <a:t>JavaScript</a:t>
            </a:r>
            <a:endParaRPr lang="en-US" dirty="0"/>
          </a:p>
        </p:txBody>
      </p:sp>
    </p:spTree>
    <p:extLst>
      <p:ext uri="{BB962C8B-B14F-4D97-AF65-F5344CB8AC3E}">
        <p14:creationId xmlns:p14="http://schemas.microsoft.com/office/powerpoint/2010/main" val="380305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peScript is a language for application scale JavaScript development"/>
          <p:cNvSpPr>
            <a:spLocks noGrp="1"/>
          </p:cNvSpPr>
          <p:nvPr>
            <p:ph type="title"/>
          </p:nvPr>
        </p:nvSpPr>
        <p:spPr>
          <a:xfrm>
            <a:off x="874248" y="2981502"/>
            <a:ext cx="7395505" cy="894996"/>
          </a:xfrm>
        </p:spPr>
        <p:txBody>
          <a:bodyPr>
            <a:normAutofit/>
          </a:bodyPr>
          <a:lstStyle/>
          <a:p>
            <a:pPr algn="ctr"/>
            <a:r>
              <a:rPr lang="en-US" sz="2400" dirty="0" err="1"/>
              <a:t>TypeScript</a:t>
            </a:r>
            <a:r>
              <a:rPr lang="en-US" sz="2400" dirty="0"/>
              <a:t> is a language for application </a:t>
            </a:r>
            <a:r>
              <a:rPr lang="en-US" sz="2400" dirty="0" smtClean="0"/>
              <a:t/>
            </a:r>
            <a:br>
              <a:rPr lang="en-US" sz="2400" dirty="0" smtClean="0"/>
            </a:br>
            <a:r>
              <a:rPr lang="en-US" sz="2400" dirty="0" smtClean="0"/>
              <a:t>scale</a:t>
            </a:r>
            <a:r>
              <a:rPr lang="en-US" sz="2400" dirty="0"/>
              <a:t> </a:t>
            </a:r>
            <a:r>
              <a:rPr lang="en-US" sz="2400" dirty="0" smtClean="0"/>
              <a:t>JavaScript </a:t>
            </a:r>
            <a:r>
              <a:rPr lang="en-US" sz="2400" dirty="0"/>
              <a:t>development</a:t>
            </a:r>
            <a:r>
              <a:rPr lang="en-US" sz="2400" dirty="0" smtClean="0"/>
              <a:t>.</a:t>
            </a:r>
            <a:endParaRPr lang="en-US" sz="2400" dirty="0"/>
          </a:p>
        </p:txBody>
      </p:sp>
      <p:sp>
        <p:nvSpPr>
          <p:cNvPr id="3" name="TypeScript is a typed superset of JavaScript"/>
          <p:cNvSpPr txBox="1">
            <a:spLocks/>
          </p:cNvSpPr>
          <p:nvPr/>
        </p:nvSpPr>
        <p:spPr>
          <a:xfrm>
            <a:off x="874248" y="2921092"/>
            <a:ext cx="7395505" cy="1015817"/>
          </a:xfrm>
          <a:prstGeom prst="rect">
            <a:avLst/>
          </a:prstGeom>
        </p:spPr>
        <p:txBody>
          <a:bodyPr vert="horz" lIns="91440" tIns="45720" rIns="91440" bIns="45720" rtlCol="0" anchor="t">
            <a:normAutofit/>
          </a:bodyPr>
          <a:lstStyle>
            <a:lvl1pPr algn="l" defTabSz="914400" rtl="0" eaLnBrk="1" latinLnBrk="0" hangingPunct="1">
              <a:spcBef>
                <a:spcPct val="0"/>
              </a:spcBef>
              <a:buNone/>
              <a:defRPr sz="2647" kern="1200">
                <a:solidFill>
                  <a:srgbClr val="558DBE"/>
                </a:solidFill>
                <a:latin typeface="+mj-lt"/>
                <a:ea typeface="+mj-ea"/>
                <a:cs typeface="+mj-cs"/>
              </a:defRPr>
            </a:lvl1pPr>
          </a:lstStyle>
          <a:p>
            <a:pPr algn="ctr"/>
            <a:r>
              <a:rPr lang="en-US" sz="2400" dirty="0" smtClean="0"/>
              <a:t>TypeScript is a typed superset of JavaScript</a:t>
            </a:r>
            <a:br>
              <a:rPr lang="en-US" sz="2400" dirty="0" smtClean="0"/>
            </a:br>
            <a:r>
              <a:rPr lang="en-US" sz="2400" dirty="0" smtClean="0"/>
              <a:t>that compiles to plain JavaScript.</a:t>
            </a:r>
            <a:endParaRPr lang="en-US" sz="2400" dirty="0"/>
          </a:p>
        </p:txBody>
      </p:sp>
      <p:sp>
        <p:nvSpPr>
          <p:cNvPr id="4" name="TypeScript is a typed superset of JavaScript"/>
          <p:cNvSpPr txBox="1">
            <a:spLocks/>
          </p:cNvSpPr>
          <p:nvPr/>
        </p:nvSpPr>
        <p:spPr>
          <a:xfrm>
            <a:off x="874248" y="2284950"/>
            <a:ext cx="7395505" cy="22881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2647" kern="1200">
                <a:solidFill>
                  <a:srgbClr val="558DBE"/>
                </a:solidFill>
                <a:latin typeface="+mj-lt"/>
                <a:ea typeface="+mj-ea"/>
                <a:cs typeface="+mj-cs"/>
              </a:defRPr>
            </a:lvl1pPr>
          </a:lstStyle>
          <a:p>
            <a:pPr algn="ctr"/>
            <a:r>
              <a:rPr lang="en-US" sz="2400" dirty="0" smtClean="0"/>
              <a:t>TypeScript is a typed superset of JavaScript</a:t>
            </a:r>
            <a:br>
              <a:rPr lang="en-US" sz="2400" dirty="0" smtClean="0"/>
            </a:br>
            <a:r>
              <a:rPr lang="en-US" sz="2400" dirty="0" smtClean="0"/>
              <a:t>that compiles to plain JavaScript.</a:t>
            </a:r>
            <a:br>
              <a:rPr lang="en-US" sz="2400" dirty="0" smtClean="0"/>
            </a:br>
            <a:r>
              <a:rPr lang="en-US" sz="2400" dirty="0" smtClean="0"/>
              <a:t/>
            </a:r>
            <a:br>
              <a:rPr lang="en-US" sz="2400" dirty="0" smtClean="0"/>
            </a:br>
            <a:r>
              <a:rPr lang="en-US" sz="2400" dirty="0" smtClean="0"/>
              <a:t>Any browser. Any host. Any OS. Open Source.</a:t>
            </a:r>
            <a:br>
              <a:rPr lang="en-US" sz="2400" dirty="0" smtClean="0"/>
            </a:br>
            <a:endParaRPr lang="en-US" sz="2400" dirty="0"/>
          </a:p>
        </p:txBody>
      </p:sp>
      <p:sp>
        <p:nvSpPr>
          <p:cNvPr id="5" name="Application scale JavaScript development is hard"/>
          <p:cNvSpPr txBox="1">
            <a:spLocks/>
          </p:cNvSpPr>
          <p:nvPr/>
        </p:nvSpPr>
        <p:spPr>
          <a:xfrm>
            <a:off x="874248" y="2981502"/>
            <a:ext cx="7395505" cy="894996"/>
          </a:xfrm>
          <a:prstGeom prst="rect">
            <a:avLst/>
          </a:prstGeom>
        </p:spPr>
        <p:txBody>
          <a:bodyPr vert="horz" lIns="91440" tIns="45720" rIns="91440" bIns="45720" rtlCol="0" anchor="b">
            <a:normAutofit fontScale="97500"/>
          </a:bodyPr>
          <a:lstStyle>
            <a:lvl1pPr algn="l" defTabSz="914400" rtl="0" eaLnBrk="1" latinLnBrk="0" hangingPunct="1">
              <a:spcBef>
                <a:spcPct val="0"/>
              </a:spcBef>
              <a:buNone/>
              <a:defRPr sz="2647" kern="1200">
                <a:solidFill>
                  <a:srgbClr val="558DBE"/>
                </a:solidFill>
                <a:latin typeface="+mj-lt"/>
                <a:ea typeface="+mj-ea"/>
                <a:cs typeface="+mj-cs"/>
              </a:defRPr>
            </a:lvl1pPr>
          </a:lstStyle>
          <a:p>
            <a:pPr algn="ctr"/>
            <a:r>
              <a:rPr lang="en-US" sz="2400" dirty="0" smtClean="0">
                <a:latin typeface="+mn-lt"/>
              </a:rPr>
              <a:t>Application scale JavaScript</a:t>
            </a:r>
            <a:br>
              <a:rPr lang="en-US" sz="2400" dirty="0" smtClean="0">
                <a:latin typeface="+mn-lt"/>
              </a:rPr>
            </a:br>
            <a:r>
              <a:rPr lang="en-US" sz="2400" dirty="0" smtClean="0">
                <a:latin typeface="+mn-lt"/>
              </a:rPr>
              <a:t>development is hard.</a:t>
            </a:r>
            <a:endParaRPr lang="en-US" sz="2400" dirty="0">
              <a:latin typeface="+mn-lt"/>
            </a:endParaRPr>
          </a:p>
        </p:txBody>
      </p:sp>
    </p:spTree>
    <p:extLst>
      <p:ext uri="{BB962C8B-B14F-4D97-AF65-F5344CB8AC3E}">
        <p14:creationId xmlns:p14="http://schemas.microsoft.com/office/powerpoint/2010/main" val="2186876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04800" y="182880"/>
            <a:ext cx="8229600" cy="1112520"/>
          </a:xfrm>
        </p:spPr>
        <p:txBody>
          <a:bodyPr/>
          <a:lstStyle/>
          <a:p>
            <a:r>
              <a:rPr lang="en-US" dirty="0" smtClean="0"/>
              <a:t>TypeScript</a:t>
            </a:r>
            <a:endParaRPr lang="en-US" dirty="0"/>
          </a:p>
        </p:txBody>
      </p:sp>
      <p:sp>
        <p:nvSpPr>
          <p:cNvPr id="6" name="Text Placeholder 5"/>
          <p:cNvSpPr>
            <a:spLocks noGrp="1"/>
          </p:cNvSpPr>
          <p:nvPr>
            <p:ph type="body" sz="quarter" idx="11"/>
          </p:nvPr>
        </p:nvSpPr>
        <p:spPr>
          <a:xfrm>
            <a:off x="304800" y="1752600"/>
            <a:ext cx="8741880" cy="3032350"/>
          </a:xfrm>
        </p:spPr>
        <p:txBody>
          <a:bodyPr>
            <a:normAutofit fontScale="92500" lnSpcReduction="10000"/>
          </a:bodyPr>
          <a:lstStyle/>
          <a:p>
            <a:r>
              <a:rPr lang="nl-NL" dirty="0" smtClean="0">
                <a:solidFill>
                  <a:srgbClr val="558DBE"/>
                </a:solidFill>
              </a:rPr>
              <a:t>Begint met JavaScript</a:t>
            </a:r>
          </a:p>
          <a:p>
            <a:pPr lvl="1"/>
            <a:r>
              <a:rPr lang="nl-NL" dirty="0" smtClean="0"/>
              <a:t>Alle JavaScript code is TypeScript code</a:t>
            </a:r>
          </a:p>
          <a:p>
            <a:pPr lvl="1"/>
            <a:r>
              <a:rPr lang="nl-NL" dirty="0" smtClean="0"/>
              <a:t>Alle JavaScript </a:t>
            </a:r>
            <a:r>
              <a:rPr lang="nl-NL" dirty="0" err="1" smtClean="0"/>
              <a:t>libraries</a:t>
            </a:r>
            <a:r>
              <a:rPr lang="nl-NL" dirty="0" smtClean="0"/>
              <a:t> werken met TypeScript</a:t>
            </a:r>
          </a:p>
          <a:p>
            <a:r>
              <a:rPr lang="nl-NL" dirty="0" err="1" smtClean="0">
                <a:solidFill>
                  <a:srgbClr val="558DBE"/>
                </a:solidFill>
              </a:rPr>
              <a:t>Static</a:t>
            </a:r>
            <a:r>
              <a:rPr lang="nl-NL" dirty="0" smtClean="0">
                <a:solidFill>
                  <a:srgbClr val="558DBE"/>
                </a:solidFill>
              </a:rPr>
              <a:t> types, classes, </a:t>
            </a:r>
            <a:r>
              <a:rPr lang="nl-NL" dirty="0" err="1" smtClean="0">
                <a:solidFill>
                  <a:srgbClr val="558DBE"/>
                </a:solidFill>
              </a:rPr>
              <a:t>generics</a:t>
            </a:r>
            <a:r>
              <a:rPr lang="nl-NL" smtClean="0">
                <a:solidFill>
                  <a:srgbClr val="558DBE"/>
                </a:solidFill>
              </a:rPr>
              <a:t> and </a:t>
            </a:r>
            <a:r>
              <a:rPr lang="nl-NL" dirty="0" smtClean="0">
                <a:solidFill>
                  <a:srgbClr val="558DBE"/>
                </a:solidFill>
              </a:rPr>
              <a:t>modules</a:t>
            </a:r>
          </a:p>
          <a:p>
            <a:pPr lvl="1"/>
            <a:r>
              <a:rPr lang="nl-NL" dirty="0" smtClean="0"/>
              <a:t>Maakt grote</a:t>
            </a:r>
            <a:r>
              <a:rPr lang="nl-NL" dirty="0" smtClean="0"/>
              <a:t>re Applicaties mogelijk met uitstekende </a:t>
            </a:r>
            <a:r>
              <a:rPr lang="nl-NL" dirty="0" err="1" smtClean="0"/>
              <a:t>tooling</a:t>
            </a:r>
            <a:endParaRPr lang="nl-NL" dirty="0" smtClean="0"/>
          </a:p>
          <a:p>
            <a:pPr lvl="1"/>
            <a:r>
              <a:rPr lang="nl-NL" dirty="0" smtClean="0"/>
              <a:t>Zero </a:t>
            </a:r>
            <a:r>
              <a:rPr lang="nl-NL" dirty="0" err="1" smtClean="0"/>
              <a:t>cost</a:t>
            </a:r>
            <a:r>
              <a:rPr lang="nl-NL" dirty="0" smtClean="0"/>
              <a:t>: </a:t>
            </a:r>
            <a:r>
              <a:rPr lang="nl-NL" dirty="0" err="1" smtClean="0"/>
              <a:t>Static</a:t>
            </a:r>
            <a:r>
              <a:rPr lang="nl-NL" dirty="0" smtClean="0"/>
              <a:t> types verdwijnen volledig at run-time</a:t>
            </a:r>
          </a:p>
          <a:p>
            <a:r>
              <a:rPr lang="nl-NL" dirty="0" smtClean="0">
                <a:solidFill>
                  <a:srgbClr val="558DBE"/>
                </a:solidFill>
              </a:rPr>
              <a:t>Eindigt met JavaScript</a:t>
            </a:r>
          </a:p>
          <a:p>
            <a:pPr lvl="1"/>
            <a:r>
              <a:rPr lang="nl-NL" dirty="0" smtClean="0"/>
              <a:t>Compileert naar JavaScript</a:t>
            </a:r>
          </a:p>
          <a:p>
            <a:pPr lvl="1"/>
            <a:r>
              <a:rPr lang="nl-NL" dirty="0" smtClean="0"/>
              <a:t>Draait overal</a:t>
            </a:r>
            <a:endParaRPr lang="nl-NL" dirty="0"/>
          </a:p>
        </p:txBody>
      </p:sp>
    </p:spTree>
    <p:extLst>
      <p:ext uri="{BB962C8B-B14F-4D97-AF65-F5344CB8AC3E}">
        <p14:creationId xmlns:p14="http://schemas.microsoft.com/office/powerpoint/2010/main" val="2224413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01931" y="182880"/>
            <a:ext cx="8229600" cy="1112520"/>
          </a:xfrm>
        </p:spPr>
        <p:txBody>
          <a:bodyPr/>
          <a:lstStyle/>
          <a:p>
            <a:r>
              <a:rPr lang="en-US" dirty="0" smtClean="0"/>
              <a:t>Basic Features of TypeScript</a:t>
            </a:r>
            <a:endParaRPr lang="en-US" dirty="0"/>
          </a:p>
        </p:txBody>
      </p:sp>
      <p:sp>
        <p:nvSpPr>
          <p:cNvPr id="6" name="Text Placeholder 5"/>
          <p:cNvSpPr>
            <a:spLocks noGrp="1"/>
          </p:cNvSpPr>
          <p:nvPr>
            <p:ph type="body" sz="quarter" idx="11"/>
          </p:nvPr>
        </p:nvSpPr>
        <p:spPr>
          <a:xfrm>
            <a:off x="201931" y="1749371"/>
            <a:ext cx="8741880" cy="3779122"/>
          </a:xfrm>
        </p:spPr>
        <p:txBody>
          <a:bodyPr>
            <a:normAutofit fontScale="92500" lnSpcReduction="10000"/>
          </a:bodyPr>
          <a:lstStyle/>
          <a:p>
            <a:r>
              <a:rPr lang="nl-NL" dirty="0" smtClean="0">
                <a:solidFill>
                  <a:srgbClr val="558DBE"/>
                </a:solidFill>
              </a:rPr>
              <a:t>Interfaces</a:t>
            </a:r>
          </a:p>
          <a:p>
            <a:pPr lvl="1"/>
            <a:r>
              <a:rPr lang="nl-NL" dirty="0" smtClean="0"/>
              <a:t>Alle JavaScript objecten kunnen beschreven worden met een interface</a:t>
            </a:r>
          </a:p>
          <a:p>
            <a:pPr lvl="1"/>
            <a:r>
              <a:rPr lang="nl-NL" dirty="0" err="1" smtClean="0"/>
              <a:t>Implicitiet</a:t>
            </a:r>
            <a:r>
              <a:rPr lang="nl-NL" dirty="0" smtClean="0"/>
              <a:t> aan voldaan</a:t>
            </a:r>
          </a:p>
          <a:p>
            <a:r>
              <a:rPr lang="nl-NL" dirty="0" smtClean="0">
                <a:solidFill>
                  <a:srgbClr val="558DBE"/>
                </a:solidFill>
              </a:rPr>
              <a:t>Classes</a:t>
            </a:r>
          </a:p>
          <a:p>
            <a:pPr lvl="1"/>
            <a:r>
              <a:rPr lang="nl-NL" dirty="0" smtClean="0"/>
              <a:t>Gebruikelijke </a:t>
            </a:r>
            <a:r>
              <a:rPr lang="nl-NL" dirty="0" smtClean="0"/>
              <a:t>OOP </a:t>
            </a:r>
            <a:r>
              <a:rPr lang="nl-NL" dirty="0" err="1" smtClean="0"/>
              <a:t>idioms</a:t>
            </a:r>
            <a:endParaRPr lang="nl-NL" dirty="0" smtClean="0"/>
          </a:p>
          <a:p>
            <a:pPr lvl="1"/>
            <a:r>
              <a:rPr lang="nl-NL" dirty="0" smtClean="0"/>
              <a:t>Toekomst vast</a:t>
            </a:r>
          </a:p>
          <a:p>
            <a:r>
              <a:rPr lang="nl-NL" dirty="0" err="1" smtClean="0">
                <a:solidFill>
                  <a:srgbClr val="558DBE"/>
                </a:solidFill>
              </a:rPr>
              <a:t>Generics</a:t>
            </a:r>
            <a:endParaRPr lang="nl-NL" dirty="0" smtClean="0">
              <a:solidFill>
                <a:srgbClr val="558DBE"/>
              </a:solidFill>
            </a:endParaRPr>
          </a:p>
          <a:p>
            <a:pPr marL="0" lvl="1"/>
            <a:r>
              <a:rPr lang="nl-NL" dirty="0" smtClean="0"/>
              <a:t>Lichtgewicht herbruikbare code zonder </a:t>
            </a:r>
            <a:r>
              <a:rPr lang="nl-NL" dirty="0" err="1" smtClean="0"/>
              <a:t>runtime</a:t>
            </a:r>
            <a:r>
              <a:rPr lang="nl-NL" dirty="0" smtClean="0"/>
              <a:t> overhead</a:t>
            </a:r>
            <a:endParaRPr lang="nl-NL" dirty="0" smtClean="0"/>
          </a:p>
          <a:p>
            <a:r>
              <a:rPr lang="nl-NL" dirty="0" smtClean="0">
                <a:solidFill>
                  <a:srgbClr val="558DBE"/>
                </a:solidFill>
              </a:rPr>
              <a:t>Modules</a:t>
            </a:r>
          </a:p>
          <a:p>
            <a:pPr lvl="1"/>
            <a:r>
              <a:rPr lang="nl-NL" dirty="0" smtClean="0"/>
              <a:t>Groepeer interfaces/classes/</a:t>
            </a:r>
            <a:r>
              <a:rPr lang="nl-NL" dirty="0" err="1" smtClean="0"/>
              <a:t>functions</a:t>
            </a:r>
            <a:endParaRPr lang="nl-NL" dirty="0" smtClean="0"/>
          </a:p>
          <a:p>
            <a:pPr lvl="1"/>
            <a:r>
              <a:rPr lang="nl-NL" dirty="0" smtClean="0"/>
              <a:t>Vermijd de </a:t>
            </a:r>
            <a:r>
              <a:rPr lang="nl-NL" dirty="0" err="1" smtClean="0"/>
              <a:t>global</a:t>
            </a:r>
            <a:r>
              <a:rPr lang="nl-NL" dirty="0" smtClean="0"/>
              <a:t> </a:t>
            </a:r>
            <a:r>
              <a:rPr lang="nl-NL" dirty="0" err="1" smtClean="0"/>
              <a:t>namespace</a:t>
            </a:r>
            <a:endParaRPr lang="nl-NL" dirty="0" smtClean="0"/>
          </a:p>
        </p:txBody>
      </p:sp>
    </p:spTree>
    <p:extLst>
      <p:ext uri="{BB962C8B-B14F-4D97-AF65-F5344CB8AC3E}">
        <p14:creationId xmlns:p14="http://schemas.microsoft.com/office/powerpoint/2010/main" val="299296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57200" y="2770188"/>
            <a:ext cx="8153400" cy="1317625"/>
          </a:xfrm>
        </p:spPr>
        <p:txBody>
          <a:bodyPr anchor="ctr">
            <a:normAutofit fontScale="90000"/>
          </a:bodyPr>
          <a:lstStyle/>
          <a:p>
            <a:pPr algn="ctr"/>
            <a:r>
              <a:rPr lang="nl-NL" sz="6000" dirty="0" smtClean="0">
                <a:latin typeface="+mn-lt"/>
              </a:rPr>
              <a:t>Demo</a:t>
            </a:r>
            <a:br>
              <a:rPr lang="nl-NL" sz="6000" dirty="0" smtClean="0">
                <a:latin typeface="+mn-lt"/>
              </a:rPr>
            </a:br>
            <a:r>
              <a:rPr lang="nl-NL" sz="6000" dirty="0" smtClean="0">
                <a:latin typeface="+mn-lt"/>
              </a:rPr>
              <a:t>http://typescriptlang.org</a:t>
            </a:r>
            <a:endParaRPr lang="nl-NL" sz="6000" dirty="0">
              <a:latin typeface="+mn-lt"/>
            </a:endParaRPr>
          </a:p>
        </p:txBody>
      </p:sp>
    </p:spTree>
    <p:extLst>
      <p:ext uri="{BB962C8B-B14F-4D97-AF65-F5344CB8AC3E}">
        <p14:creationId xmlns:p14="http://schemas.microsoft.com/office/powerpoint/2010/main" val="426696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770188"/>
            <a:ext cx="8153400" cy="1317625"/>
          </a:xfrm>
        </p:spPr>
        <p:txBody>
          <a:bodyPr>
            <a:normAutofit fontScale="90000"/>
          </a:bodyPr>
          <a:lstStyle/>
          <a:p>
            <a:pPr algn="ctr"/>
            <a:r>
              <a:rPr lang="en-US" dirty="0"/>
              <a:t>Converting a JavaScript project to TypeScript</a:t>
            </a:r>
          </a:p>
        </p:txBody>
      </p:sp>
    </p:spTree>
    <p:extLst>
      <p:ext uri="{BB962C8B-B14F-4D97-AF65-F5344CB8AC3E}">
        <p14:creationId xmlns:p14="http://schemas.microsoft.com/office/powerpoint/2010/main" val="1952662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770188"/>
            <a:ext cx="8153400" cy="1317625"/>
          </a:xfrm>
        </p:spPr>
        <p:txBody>
          <a:bodyPr anchor="ctr">
            <a:normAutofit/>
          </a:bodyPr>
          <a:lstStyle/>
          <a:p>
            <a:pPr algn="ctr"/>
            <a:r>
              <a:rPr lang="en-US" dirty="0" err="1" smtClean="0"/>
              <a:t>Geen</a:t>
            </a:r>
            <a:r>
              <a:rPr lang="en-US" dirty="0" smtClean="0"/>
              <a:t> big </a:t>
            </a:r>
            <a:r>
              <a:rPr lang="en-US" dirty="0" smtClean="0"/>
              <a:t>bang </a:t>
            </a:r>
            <a:r>
              <a:rPr lang="en-US" dirty="0" err="1" smtClean="0"/>
              <a:t>conversie</a:t>
            </a:r>
            <a:endParaRPr lang="en-US" dirty="0"/>
          </a:p>
        </p:txBody>
      </p:sp>
    </p:spTree>
    <p:extLst>
      <p:ext uri="{BB962C8B-B14F-4D97-AF65-F5344CB8AC3E}">
        <p14:creationId xmlns:p14="http://schemas.microsoft.com/office/powerpoint/2010/main" val="3616628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57200" y="2770188"/>
            <a:ext cx="8153400" cy="1317625"/>
          </a:xfrm>
        </p:spPr>
        <p:txBody>
          <a:bodyPr anchor="ctr">
            <a:normAutofit fontScale="90000"/>
          </a:bodyPr>
          <a:lstStyle/>
          <a:p>
            <a:pPr algn="ctr"/>
            <a:r>
              <a:rPr lang="nl-NL" sz="6000" dirty="0" smtClean="0">
                <a:latin typeface="+mn-lt"/>
              </a:rPr>
              <a:t>Demo</a:t>
            </a:r>
            <a:br>
              <a:rPr lang="nl-NL" sz="6000" dirty="0" smtClean="0">
                <a:latin typeface="+mn-lt"/>
              </a:rPr>
            </a:br>
            <a:r>
              <a:rPr lang="nl-NL" sz="6000" dirty="0" err="1" smtClean="0">
                <a:latin typeface="+mn-lt"/>
              </a:rPr>
              <a:t>Converting</a:t>
            </a:r>
            <a:r>
              <a:rPr lang="nl-NL" sz="6000" dirty="0" smtClean="0">
                <a:latin typeface="+mn-lt"/>
              </a:rPr>
              <a:t> a project</a:t>
            </a:r>
            <a:endParaRPr lang="nl-NL" sz="6000" dirty="0">
              <a:latin typeface="+mn-lt"/>
            </a:endParaRPr>
          </a:p>
        </p:txBody>
      </p:sp>
    </p:spTree>
    <p:extLst>
      <p:ext uri="{BB962C8B-B14F-4D97-AF65-F5344CB8AC3E}">
        <p14:creationId xmlns:p14="http://schemas.microsoft.com/office/powerpoint/2010/main" val="4284725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770188"/>
            <a:ext cx="8153400" cy="1317625"/>
          </a:xfrm>
        </p:spPr>
        <p:txBody>
          <a:bodyPr anchor="ctr">
            <a:normAutofit/>
          </a:bodyPr>
          <a:lstStyle/>
          <a:p>
            <a:pPr algn="ctr"/>
            <a:r>
              <a:rPr lang="en-US" dirty="0"/>
              <a:t>TypeScript in </a:t>
            </a:r>
            <a:r>
              <a:rPr lang="en-US" dirty="0" smtClean="0"/>
              <a:t>de </a:t>
            </a:r>
            <a:r>
              <a:rPr lang="en-US" dirty="0" err="1" smtClean="0"/>
              <a:t>wereld</a:t>
            </a:r>
            <a:endParaRPr lang="en-US" dirty="0"/>
          </a:p>
        </p:txBody>
      </p:sp>
    </p:spTree>
    <p:extLst>
      <p:ext uri="{BB962C8B-B14F-4D97-AF65-F5344CB8AC3E}">
        <p14:creationId xmlns:p14="http://schemas.microsoft.com/office/powerpoint/2010/main" val="1812814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2770188"/>
            <a:ext cx="8153400" cy="1317625"/>
          </a:xfrm>
        </p:spPr>
        <p:txBody>
          <a:bodyPr>
            <a:normAutofit fontScale="90000"/>
          </a:bodyPr>
          <a:lstStyle/>
          <a:p>
            <a:pPr algn="ctr"/>
            <a:r>
              <a:rPr lang="en-US" dirty="0" err="1"/>
              <a:t>Wat</a:t>
            </a:r>
            <a:r>
              <a:rPr lang="en-US" dirty="0"/>
              <a:t> </a:t>
            </a:r>
            <a:r>
              <a:rPr lang="en-US" dirty="0" err="1"/>
              <a:t>kan</a:t>
            </a:r>
            <a:r>
              <a:rPr lang="en-US" dirty="0"/>
              <a:t> TypeScript </a:t>
            </a:r>
            <a:r>
              <a:rPr lang="en-US" dirty="0" err="1"/>
              <a:t>voor</a:t>
            </a:r>
            <a:r>
              <a:rPr lang="en-US" dirty="0"/>
              <a:t> </a:t>
            </a:r>
            <a:r>
              <a:rPr lang="en-US" dirty="0" err="1"/>
              <a:t>jou</a:t>
            </a:r>
            <a:r>
              <a:rPr lang="en-US" dirty="0"/>
              <a:t> </a:t>
            </a:r>
            <a:r>
              <a:rPr lang="en-US" dirty="0" err="1"/>
              <a:t>betekenen</a:t>
            </a:r>
            <a:r>
              <a:rPr lang="en-US" dirty="0"/>
              <a:t>?</a:t>
            </a:r>
            <a:endParaRPr lang="nl-NL" dirty="0"/>
          </a:p>
        </p:txBody>
      </p:sp>
    </p:spTree>
    <p:extLst>
      <p:ext uri="{BB962C8B-B14F-4D97-AF65-F5344CB8AC3E}">
        <p14:creationId xmlns:p14="http://schemas.microsoft.com/office/powerpoint/2010/main" val="4158779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234" y="3968683"/>
            <a:ext cx="3463159" cy="1925244"/>
          </a:xfrm>
          <a:prstGeom prst="rect">
            <a:avLst/>
          </a:prstGeom>
          <a:ln w="9525"/>
        </p:spPr>
        <p:style>
          <a:lnRef idx="1">
            <a:schemeClr val="dk1"/>
          </a:lnRef>
          <a:fillRef idx="2">
            <a:schemeClr val="dk1"/>
          </a:fillRef>
          <a:effectRef idx="1">
            <a:schemeClr val="dk1"/>
          </a:effectRef>
          <a:fontRef idx="minor">
            <a:schemeClr val="dk1"/>
          </a:fontRef>
        </p:style>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234" y="4380729"/>
            <a:ext cx="3501659" cy="1330631"/>
          </a:xfrm>
          <a:prstGeom prst="rect">
            <a:avLst/>
          </a:prstGeom>
          <a:solidFill>
            <a:schemeClr val="bg1">
              <a:alpha val="40000"/>
            </a:schemeClr>
          </a:solidFill>
          <a:ln>
            <a:noFill/>
          </a:ln>
        </p:spPr>
      </p:pic>
      <p:pic>
        <p:nvPicPr>
          <p:cNvPr id="1026" name="Picture 2" descr="image0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962" y="1831458"/>
            <a:ext cx="3514725" cy="2493967"/>
          </a:xfrm>
          <a:prstGeom prst="rect">
            <a:avLst/>
          </a:prstGeom>
          <a:ln w="9525"/>
        </p:spPr>
        <p:style>
          <a:lnRef idx="1">
            <a:schemeClr val="dk1"/>
          </a:lnRef>
          <a:fillRef idx="2">
            <a:schemeClr val="dk1"/>
          </a:fillRef>
          <a:effectRef idx="1">
            <a:schemeClr val="dk1"/>
          </a:effectRef>
          <a:fontRef idx="minor">
            <a:schemeClr val="dk1"/>
          </a:fontRef>
        </p:style>
      </p:pic>
      <p:pic>
        <p:nvPicPr>
          <p:cNvPr id="1027" name="Picture 2" descr="image0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11" y="997114"/>
            <a:ext cx="4021931" cy="1278550"/>
          </a:xfrm>
          <a:prstGeom prst="rect">
            <a:avLst/>
          </a:prstGeom>
          <a:ln w="9525"/>
        </p:spPr>
        <p:style>
          <a:lnRef idx="1">
            <a:schemeClr val="dk1"/>
          </a:lnRef>
          <a:fillRef idx="2">
            <a:schemeClr val="dk1"/>
          </a:fillRef>
          <a:effectRef idx="1">
            <a:schemeClr val="dk1"/>
          </a:effectRef>
          <a:fontRef idx="minor">
            <a:schemeClr val="dk1"/>
          </a:fontRef>
        </p:style>
      </p:pic>
      <p:pic>
        <p:nvPicPr>
          <p:cNvPr id="1029" name="Picture 3" descr="image0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66" y="4425467"/>
            <a:ext cx="4100513" cy="1464261"/>
          </a:xfrm>
          <a:prstGeom prst="rect">
            <a:avLst/>
          </a:prstGeom>
          <a:ln w="9525"/>
        </p:spPr>
        <p:style>
          <a:lnRef idx="1">
            <a:schemeClr val="dk1"/>
          </a:lnRef>
          <a:fillRef idx="2">
            <a:schemeClr val="dk1"/>
          </a:fillRef>
          <a:effectRef idx="1">
            <a:schemeClr val="dk1"/>
          </a:effectRef>
          <a:fontRef idx="minor">
            <a:schemeClr val="dk1"/>
          </a:fontRef>
        </p:style>
      </p:pic>
      <p:pic>
        <p:nvPicPr>
          <p:cNvPr id="4" name="Picture 3"/>
          <p:cNvPicPr>
            <a:picLocks noChangeAspect="1"/>
          </p:cNvPicPr>
          <p:nvPr/>
        </p:nvPicPr>
        <p:blipFill>
          <a:blip r:embed="rId7"/>
          <a:stretch>
            <a:fillRect/>
          </a:stretch>
        </p:blipFill>
        <p:spPr>
          <a:xfrm>
            <a:off x="4327723" y="2057984"/>
            <a:ext cx="4075339" cy="2374099"/>
          </a:xfrm>
          <a:prstGeom prst="rect">
            <a:avLst/>
          </a:prstGeom>
          <a:ln w="9525"/>
        </p:spPr>
        <p:style>
          <a:lnRef idx="1">
            <a:schemeClr val="dk1"/>
          </a:lnRef>
          <a:fillRef idx="2">
            <a:schemeClr val="dk1"/>
          </a:fillRef>
          <a:effectRef idx="1">
            <a:schemeClr val="dk1"/>
          </a:effectRef>
          <a:fontRef idx="minor">
            <a:schemeClr val="dk1"/>
          </a:fontRef>
        </p:style>
      </p:pic>
      <p:pic>
        <p:nvPicPr>
          <p:cNvPr id="1031" name="Picture 6" descr="image0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6874" y="943069"/>
            <a:ext cx="1414462" cy="285710"/>
          </a:xfrm>
          <a:prstGeom prst="rect">
            <a:avLst/>
          </a:prstGeom>
          <a:ln w="9525"/>
        </p:spPr>
        <p:style>
          <a:lnRef idx="1">
            <a:schemeClr val="dk1"/>
          </a:lnRef>
          <a:fillRef idx="2">
            <a:schemeClr val="dk1"/>
          </a:fillRef>
          <a:effectRef idx="1">
            <a:schemeClr val="dk1"/>
          </a:effectRef>
          <a:fontRef idx="minor">
            <a:schemeClr val="dk1"/>
          </a:fontRef>
        </p:style>
      </p:pic>
      <p:pic>
        <p:nvPicPr>
          <p:cNvPr id="1032" name="Picture 2" descr="image00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2356253"/>
            <a:ext cx="2728913" cy="2428530"/>
          </a:xfrm>
          <a:prstGeom prst="rect">
            <a:avLst/>
          </a:prstGeom>
          <a:ln w="9525"/>
        </p:spPr>
        <p:style>
          <a:lnRef idx="1">
            <a:schemeClr val="dk1"/>
          </a:lnRef>
          <a:fillRef idx="2">
            <a:schemeClr val="dk1"/>
          </a:fillRef>
          <a:effectRef idx="1">
            <a:schemeClr val="dk1"/>
          </a:effectRef>
          <a:fontRef idx="minor">
            <a:schemeClr val="dk1"/>
          </a:fontRef>
        </p:style>
      </p:pic>
      <p:pic>
        <p:nvPicPr>
          <p:cNvPr id="12" name="Picture 11"/>
          <p:cNvPicPr>
            <a:picLocks noChangeAspect="1"/>
          </p:cNvPicPr>
          <p:nvPr/>
        </p:nvPicPr>
        <p:blipFill>
          <a:blip r:embed="rId10"/>
          <a:stretch>
            <a:fillRect/>
          </a:stretch>
        </p:blipFill>
        <p:spPr>
          <a:xfrm>
            <a:off x="3178775" y="3206266"/>
            <a:ext cx="5220072" cy="1839779"/>
          </a:xfrm>
          <a:prstGeom prst="rect">
            <a:avLst/>
          </a:prstGeom>
          <a:ln w="9525"/>
        </p:spPr>
        <p:style>
          <a:lnRef idx="1">
            <a:schemeClr val="dk1"/>
          </a:lnRef>
          <a:fillRef idx="2">
            <a:schemeClr val="dk1"/>
          </a:fillRef>
          <a:effectRef idx="1">
            <a:schemeClr val="dk1"/>
          </a:effectRef>
          <a:fontRef idx="minor">
            <a:schemeClr val="dk1"/>
          </a:fontRef>
        </p:style>
      </p:pic>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524451" y="2571879"/>
            <a:ext cx="1792850" cy="1792850"/>
          </a:xfrm>
          <a:prstGeom prst="rect">
            <a:avLst/>
          </a:prstGeom>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57774" y="2470764"/>
            <a:ext cx="1626151" cy="1995079"/>
          </a:xfrm>
          <a:prstGeom prst="rect">
            <a:avLst/>
          </a:prstGeom>
          <a:ln>
            <a:solidFill>
              <a:schemeClr val="tx1"/>
            </a:solidFill>
          </a:ln>
        </p:spPr>
      </p:pic>
      <p:sp>
        <p:nvSpPr>
          <p:cNvPr id="14" name="Title 16"/>
          <p:cNvSpPr txBox="1">
            <a:spLocks/>
          </p:cNvSpPr>
          <p:nvPr/>
        </p:nvSpPr>
        <p:spPr>
          <a:xfrm>
            <a:off x="201931" y="182880"/>
            <a:ext cx="8229600" cy="1112520"/>
          </a:xfrm>
          <a:prstGeom prst="rect">
            <a:avLst/>
          </a:prstGeom>
        </p:spPr>
        <p:txBody>
          <a:bodyPr/>
          <a:lstStyle>
            <a:lvl1pPr algn="l" defTabSz="914400" rtl="0" eaLnBrk="1" latinLnBrk="0" hangingPunct="1">
              <a:spcBef>
                <a:spcPct val="0"/>
              </a:spcBef>
              <a:buNone/>
              <a:defRPr sz="4400" kern="1200">
                <a:solidFill>
                  <a:srgbClr val="558DBE"/>
                </a:solidFill>
                <a:latin typeface="+mj-lt"/>
                <a:ea typeface="+mj-ea"/>
                <a:cs typeface="+mj-cs"/>
              </a:defRPr>
            </a:lvl1pPr>
          </a:lstStyle>
          <a:p>
            <a:r>
              <a:rPr lang="en-US" dirty="0" smtClean="0"/>
              <a:t>TypeScript Adoption</a:t>
            </a:r>
            <a:endParaRPr lang="en-US" dirty="0"/>
          </a:p>
        </p:txBody>
      </p:sp>
    </p:spTree>
    <p:extLst>
      <p:ext uri="{BB962C8B-B14F-4D97-AF65-F5344CB8AC3E}">
        <p14:creationId xmlns:p14="http://schemas.microsoft.com/office/powerpoint/2010/main" val="1210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01931" y="182880"/>
            <a:ext cx="8229600" cy="1112520"/>
          </a:xfrm>
        </p:spPr>
        <p:txBody>
          <a:bodyPr/>
          <a:lstStyle/>
          <a:p>
            <a:r>
              <a:rPr lang="en-US" dirty="0" smtClean="0"/>
              <a:t>TypeScript 1.0</a:t>
            </a:r>
            <a:endParaRPr lang="en-US" dirty="0"/>
          </a:p>
        </p:txBody>
      </p:sp>
      <p:sp>
        <p:nvSpPr>
          <p:cNvPr id="6" name="Text Placeholder 5"/>
          <p:cNvSpPr>
            <a:spLocks noGrp="1"/>
          </p:cNvSpPr>
          <p:nvPr>
            <p:ph type="body" sz="quarter" idx="11"/>
          </p:nvPr>
        </p:nvSpPr>
        <p:spPr>
          <a:xfrm>
            <a:off x="201931" y="1749370"/>
            <a:ext cx="8741880" cy="3032350"/>
          </a:xfrm>
        </p:spPr>
        <p:txBody>
          <a:bodyPr>
            <a:normAutofit fontScale="92500" lnSpcReduction="10000"/>
          </a:bodyPr>
          <a:lstStyle/>
          <a:p>
            <a:r>
              <a:rPr lang="en-US" dirty="0" smtClean="0">
                <a:solidFill>
                  <a:srgbClr val="558DBE"/>
                </a:solidFill>
              </a:rPr>
              <a:t>Compiler</a:t>
            </a:r>
          </a:p>
          <a:p>
            <a:pPr lvl="1"/>
            <a:r>
              <a:rPr lang="en-US" dirty="0" smtClean="0"/>
              <a:t>Open Source, </a:t>
            </a:r>
            <a:r>
              <a:rPr lang="en-US" dirty="0" err="1" smtClean="0"/>
              <a:t>geschreven</a:t>
            </a:r>
            <a:r>
              <a:rPr lang="en-US" dirty="0" smtClean="0"/>
              <a:t> in </a:t>
            </a:r>
            <a:r>
              <a:rPr lang="en-US" dirty="0" smtClean="0"/>
              <a:t>TypeScript.  </a:t>
            </a:r>
          </a:p>
          <a:p>
            <a:r>
              <a:rPr lang="en-US" dirty="0" smtClean="0">
                <a:solidFill>
                  <a:srgbClr val="558DBE"/>
                </a:solidFill>
              </a:rPr>
              <a:t>Tooling</a:t>
            </a:r>
          </a:p>
          <a:p>
            <a:pPr lvl="1"/>
            <a:r>
              <a:rPr lang="en-US" dirty="0" err="1" smtClean="0"/>
              <a:t>Officieel</a:t>
            </a:r>
            <a:r>
              <a:rPr lang="en-US" dirty="0" smtClean="0"/>
              <a:t> </a:t>
            </a:r>
            <a:r>
              <a:rPr lang="en-US" dirty="0" err="1" smtClean="0"/>
              <a:t>gesupport</a:t>
            </a:r>
            <a:r>
              <a:rPr lang="en-US" dirty="0" smtClean="0"/>
              <a:t> in Visual </a:t>
            </a:r>
            <a:r>
              <a:rPr lang="en-US" dirty="0" smtClean="0"/>
              <a:t>Studio </a:t>
            </a:r>
            <a:r>
              <a:rPr lang="en-US" dirty="0" smtClean="0"/>
              <a:t>en Visual Studio Online</a:t>
            </a:r>
            <a:endParaRPr lang="en-US" dirty="0" smtClean="0"/>
          </a:p>
          <a:p>
            <a:r>
              <a:rPr lang="en-US" dirty="0" smtClean="0">
                <a:solidFill>
                  <a:srgbClr val="558DBE"/>
                </a:solidFill>
              </a:rPr>
              <a:t>Libraries</a:t>
            </a:r>
          </a:p>
          <a:p>
            <a:pPr marL="0" lvl="1"/>
            <a:r>
              <a:rPr lang="en-US" dirty="0" smtClean="0"/>
              <a:t>Static </a:t>
            </a:r>
            <a:r>
              <a:rPr lang="en-US" dirty="0" smtClean="0"/>
              <a:t>typing </a:t>
            </a:r>
            <a:r>
              <a:rPr lang="en-US" dirty="0" smtClean="0"/>
              <a:t>van de DOM</a:t>
            </a:r>
            <a:r>
              <a:rPr lang="en-US" dirty="0" smtClean="0"/>
              <a:t>, jQuery, node.js, </a:t>
            </a:r>
            <a:r>
              <a:rPr lang="en-US" dirty="0" err="1" smtClean="0"/>
              <a:t>WinRT</a:t>
            </a:r>
            <a:r>
              <a:rPr lang="en-US" dirty="0" smtClean="0"/>
              <a:t>, WinJS</a:t>
            </a:r>
            <a:endParaRPr lang="en-US" dirty="0"/>
          </a:p>
          <a:p>
            <a:r>
              <a:rPr lang="en-US" dirty="0" smtClean="0">
                <a:solidFill>
                  <a:srgbClr val="558DBE"/>
                </a:solidFill>
              </a:rPr>
              <a:t>En nog </a:t>
            </a:r>
            <a:r>
              <a:rPr lang="en-US" dirty="0" err="1" smtClean="0">
                <a:solidFill>
                  <a:srgbClr val="558DBE"/>
                </a:solidFill>
              </a:rPr>
              <a:t>meer</a:t>
            </a:r>
            <a:r>
              <a:rPr lang="en-US" dirty="0" smtClean="0">
                <a:solidFill>
                  <a:srgbClr val="558DBE"/>
                </a:solidFill>
              </a:rPr>
              <a:t>!</a:t>
            </a:r>
            <a:endParaRPr lang="en-US" dirty="0" smtClean="0">
              <a:solidFill>
                <a:srgbClr val="558DBE"/>
              </a:solidFill>
            </a:endParaRPr>
          </a:p>
          <a:p>
            <a:pPr lvl="1"/>
            <a:r>
              <a:rPr lang="en-US" dirty="0" err="1" smtClean="0"/>
              <a:t>Veel</a:t>
            </a:r>
            <a:r>
              <a:rPr lang="en-US" dirty="0" smtClean="0"/>
              <a:t> </a:t>
            </a:r>
            <a:r>
              <a:rPr lang="en-US" dirty="0" err="1" smtClean="0"/>
              <a:t>voorbeelden</a:t>
            </a:r>
            <a:r>
              <a:rPr lang="en-US" dirty="0" smtClean="0"/>
              <a:t>, </a:t>
            </a:r>
            <a:r>
              <a:rPr lang="en-US" dirty="0" smtClean="0"/>
              <a:t>TypeScript handbook, language specification</a:t>
            </a:r>
          </a:p>
        </p:txBody>
      </p:sp>
    </p:spTree>
    <p:extLst>
      <p:ext uri="{BB962C8B-B14F-4D97-AF65-F5344CB8AC3E}">
        <p14:creationId xmlns:p14="http://schemas.microsoft.com/office/powerpoint/2010/main" val="3855015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70188"/>
            <a:ext cx="8153400" cy="1317625"/>
          </a:xfrm>
        </p:spPr>
        <p:txBody>
          <a:bodyPr anchor="ctr"/>
          <a:lstStyle/>
          <a:p>
            <a:pPr algn="ctr"/>
            <a:r>
              <a:rPr lang="nl-NL" dirty="0" smtClean="0"/>
              <a:t>Tot slot</a:t>
            </a:r>
            <a:endParaRPr lang="nl-NL" dirty="0"/>
          </a:p>
        </p:txBody>
      </p:sp>
    </p:spTree>
    <p:extLst>
      <p:ext uri="{BB962C8B-B14F-4D97-AF65-F5344CB8AC3E}">
        <p14:creationId xmlns:p14="http://schemas.microsoft.com/office/powerpoint/2010/main" val="266151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01931" y="1749370"/>
            <a:ext cx="8741880" cy="2262948"/>
          </a:xfrm>
        </p:spPr>
        <p:txBody>
          <a:bodyPr>
            <a:normAutofit fontScale="70000" lnSpcReduction="20000"/>
          </a:bodyPr>
          <a:lstStyle/>
          <a:p>
            <a:pPr algn="ctr"/>
            <a:endParaRPr lang="en-US" dirty="0" smtClean="0">
              <a:solidFill>
                <a:srgbClr val="558DBE"/>
              </a:solidFill>
            </a:endParaRPr>
          </a:p>
          <a:p>
            <a:pPr algn="ctr"/>
            <a:r>
              <a:rPr lang="en-US" sz="4800" dirty="0">
                <a:solidFill>
                  <a:srgbClr val="558DBE"/>
                </a:solidFill>
                <a:latin typeface="+mj-lt"/>
                <a:ea typeface="+mj-ea"/>
                <a:cs typeface="+mj-cs"/>
              </a:rPr>
              <a:t>Large scale JavaScript</a:t>
            </a:r>
            <a:br>
              <a:rPr lang="en-US" sz="4800" dirty="0">
                <a:solidFill>
                  <a:srgbClr val="558DBE"/>
                </a:solidFill>
                <a:latin typeface="+mj-lt"/>
                <a:ea typeface="+mj-ea"/>
                <a:cs typeface="+mj-cs"/>
              </a:rPr>
            </a:br>
            <a:r>
              <a:rPr lang="en-US" sz="4800" dirty="0">
                <a:solidFill>
                  <a:srgbClr val="558DBE"/>
                </a:solidFill>
                <a:latin typeface="+mj-lt"/>
                <a:ea typeface="+mj-ea"/>
                <a:cs typeface="+mj-cs"/>
              </a:rPr>
              <a:t>development is hard.</a:t>
            </a:r>
            <a:br>
              <a:rPr lang="en-US" sz="4800" dirty="0">
                <a:solidFill>
                  <a:srgbClr val="558DBE"/>
                </a:solidFill>
                <a:latin typeface="+mj-lt"/>
                <a:ea typeface="+mj-ea"/>
                <a:cs typeface="+mj-cs"/>
              </a:rPr>
            </a:br>
            <a:r>
              <a:rPr lang="en-US" sz="4800" dirty="0">
                <a:solidFill>
                  <a:srgbClr val="558DBE"/>
                </a:solidFill>
                <a:latin typeface="+mj-lt"/>
                <a:ea typeface="+mj-ea"/>
                <a:cs typeface="+mj-cs"/>
              </a:rPr>
              <a:t/>
            </a:r>
            <a:br>
              <a:rPr lang="en-US" sz="4800" dirty="0">
                <a:solidFill>
                  <a:srgbClr val="558DBE"/>
                </a:solidFill>
                <a:latin typeface="+mj-lt"/>
                <a:ea typeface="+mj-ea"/>
                <a:cs typeface="+mj-cs"/>
              </a:rPr>
            </a:br>
            <a:r>
              <a:rPr lang="en-US" sz="4800" dirty="0">
                <a:solidFill>
                  <a:srgbClr val="558DBE"/>
                </a:solidFill>
                <a:latin typeface="+mj-lt"/>
                <a:ea typeface="+mj-ea"/>
                <a:cs typeface="+mj-cs"/>
              </a:rPr>
              <a:t>TypeScript makes it easier.</a:t>
            </a:r>
          </a:p>
        </p:txBody>
      </p:sp>
      <p:sp>
        <p:nvSpPr>
          <p:cNvPr id="4" name="Title 3"/>
          <p:cNvSpPr>
            <a:spLocks noGrp="1"/>
          </p:cNvSpPr>
          <p:nvPr>
            <p:ph type="title"/>
          </p:nvPr>
        </p:nvSpPr>
        <p:spPr/>
        <p:txBody>
          <a:bodyPr/>
          <a:lstStyle/>
          <a:p>
            <a:endParaRPr lang="nl-NL"/>
          </a:p>
        </p:txBody>
      </p:sp>
    </p:spTree>
    <p:extLst>
      <p:ext uri="{BB962C8B-B14F-4D97-AF65-F5344CB8AC3E}">
        <p14:creationId xmlns:p14="http://schemas.microsoft.com/office/powerpoint/2010/main" val="2853154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28600" y="685800"/>
            <a:ext cx="8610600" cy="685800"/>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4400" kern="1200">
                <a:solidFill>
                  <a:srgbClr val="558DBE"/>
                </a:solidFill>
                <a:latin typeface="+mj-lt"/>
                <a:ea typeface="+mj-ea"/>
                <a:cs typeface="+mj-cs"/>
              </a:defRPr>
            </a:lvl1pPr>
          </a:lstStyle>
          <a:p>
            <a:pPr algn="ctr"/>
            <a:r>
              <a:rPr lang="nl-NL" dirty="0" smtClean="0"/>
              <a:t>En nu?</a:t>
            </a:r>
            <a:endParaRPr lang="nl-NL"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362200"/>
            <a:ext cx="2514600" cy="3352800"/>
          </a:xfrm>
          <a:prstGeom prst="rect">
            <a:avLst/>
          </a:prstGeom>
        </p:spPr>
      </p:pic>
      <p:sp>
        <p:nvSpPr>
          <p:cNvPr id="5" name="Title 1"/>
          <p:cNvSpPr txBox="1">
            <a:spLocks/>
          </p:cNvSpPr>
          <p:nvPr/>
        </p:nvSpPr>
        <p:spPr>
          <a:xfrm>
            <a:off x="2971800" y="1638300"/>
            <a:ext cx="6019800" cy="480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rgbClr val="558DBE"/>
                </a:solidFill>
                <a:latin typeface="+mj-lt"/>
                <a:ea typeface="+mj-ea"/>
                <a:cs typeface="+mj-cs"/>
              </a:defRPr>
            </a:lvl1pPr>
          </a:lstStyle>
          <a:p>
            <a:r>
              <a:rPr lang="nl-NL" sz="2000" dirty="0"/>
              <a:t>http://typescriptlang.org</a:t>
            </a:r>
          </a:p>
          <a:p>
            <a:r>
              <a:rPr lang="nl-NL" sz="2000" dirty="0"/>
              <a:t>https://github.com/borisyankov/DefinitelyTyped</a:t>
            </a:r>
          </a:p>
          <a:p>
            <a:r>
              <a:rPr lang="nl-NL" sz="2000" dirty="0"/>
              <a:t>Stackoverflow</a:t>
            </a:r>
          </a:p>
        </p:txBody>
      </p:sp>
    </p:spTree>
    <p:extLst>
      <p:ext uri="{BB962C8B-B14F-4D97-AF65-F5344CB8AC3E}">
        <p14:creationId xmlns:p14="http://schemas.microsoft.com/office/powerpoint/2010/main" val="48448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457200" y="2770188"/>
            <a:ext cx="8153400" cy="1317625"/>
          </a:xfrm>
        </p:spPr>
        <p:txBody>
          <a:bodyPr anchor="ctr"/>
          <a:lstStyle/>
          <a:p>
            <a:pPr algn="ctr"/>
            <a:r>
              <a:rPr lang="nl-NL" sz="6000" dirty="0" smtClean="0">
                <a:latin typeface="+mn-lt"/>
              </a:rPr>
              <a:t>Bedankt</a:t>
            </a:r>
            <a:r>
              <a:rPr lang="nl-NL" sz="6000" dirty="0" smtClean="0">
                <a:latin typeface="+mn-lt"/>
              </a:rPr>
              <a:t>!</a:t>
            </a:r>
            <a:endParaRPr lang="nl-NL" sz="6000" dirty="0">
              <a:latin typeface="+mn-lt"/>
            </a:endParaRPr>
          </a:p>
        </p:txBody>
      </p:sp>
    </p:spTree>
    <p:extLst>
      <p:ext uri="{BB962C8B-B14F-4D97-AF65-F5344CB8AC3E}">
        <p14:creationId xmlns:p14="http://schemas.microsoft.com/office/powerpoint/2010/main" val="3730796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244241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280285" y="2015445"/>
            <a:ext cx="4583431" cy="2827111"/>
            <a:chOff x="1238828" y="2590799"/>
            <a:chExt cx="4583431" cy="2827111"/>
          </a:xfrm>
        </p:grpSpPr>
        <p:grpSp>
          <p:nvGrpSpPr>
            <p:cNvPr id="12" name="Group 11"/>
            <p:cNvGrpSpPr/>
            <p:nvPr/>
          </p:nvGrpSpPr>
          <p:grpSpPr>
            <a:xfrm>
              <a:off x="1239359" y="2590799"/>
              <a:ext cx="4582900" cy="756000"/>
              <a:chOff x="1239359" y="2590799"/>
              <a:chExt cx="4582900" cy="756000"/>
            </a:xfrm>
          </p:grpSpPr>
          <p:pic>
            <p:nvPicPr>
              <p:cNvPr id="13" name="Picture 6" descr="http://scm-l3.technorati.com/13/07/24/76953/twitter-logo-bird.gif%3Ft%3D201307241223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9359" y="2590799"/>
                <a:ext cx="827710" cy="756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248479" y="2799522"/>
                <a:ext cx="3573780" cy="338554"/>
              </a:xfrm>
              <a:prstGeom prst="rect">
                <a:avLst/>
              </a:prstGeom>
              <a:noFill/>
            </p:spPr>
            <p:txBody>
              <a:bodyPr wrap="square" rtlCol="0">
                <a:spAutoFit/>
              </a:bodyPr>
              <a:lstStyle/>
              <a:p>
                <a:r>
                  <a:rPr lang="en-US" sz="1600" dirty="0" smtClean="0">
                    <a:solidFill>
                      <a:schemeClr val="bg1"/>
                    </a:solidFill>
                  </a:rPr>
                  <a:t>@wouterdekort</a:t>
                </a:r>
                <a:endParaRPr lang="nl-NL" sz="1600" dirty="0" err="1" smtClean="0">
                  <a:solidFill>
                    <a:schemeClr val="bg1"/>
                  </a:solidFill>
                </a:endParaRPr>
              </a:p>
            </p:txBody>
          </p:sp>
        </p:grpSp>
        <p:grpSp>
          <p:nvGrpSpPr>
            <p:cNvPr id="16" name="Group 15"/>
            <p:cNvGrpSpPr/>
            <p:nvPr/>
          </p:nvGrpSpPr>
          <p:grpSpPr>
            <a:xfrm>
              <a:off x="1238828" y="3626355"/>
              <a:ext cx="4583430" cy="756000"/>
              <a:chOff x="1238828" y="3432765"/>
              <a:chExt cx="4583430" cy="756000"/>
            </a:xfrm>
          </p:grpSpPr>
          <p:sp>
            <p:nvSpPr>
              <p:cNvPr id="17" name="TextBox 16"/>
              <p:cNvSpPr txBox="1"/>
              <p:nvPr/>
            </p:nvSpPr>
            <p:spPr>
              <a:xfrm>
                <a:off x="2248478" y="3641488"/>
                <a:ext cx="3573780" cy="338554"/>
              </a:xfrm>
              <a:prstGeom prst="rect">
                <a:avLst/>
              </a:prstGeom>
              <a:noFill/>
            </p:spPr>
            <p:txBody>
              <a:bodyPr wrap="square" rtlCol="0">
                <a:spAutoFit/>
              </a:bodyPr>
              <a:lstStyle/>
              <a:p>
                <a:r>
                  <a:rPr lang="en-US" sz="1600" dirty="0" smtClean="0">
                    <a:solidFill>
                      <a:schemeClr val="bg1"/>
                    </a:solidFill>
                  </a:rPr>
                  <a:t>wouter.de.kort@ordina.nl</a:t>
                </a:r>
                <a:endParaRPr lang="nl-NL" sz="1600" dirty="0" err="1" smtClean="0">
                  <a:solidFill>
                    <a:schemeClr val="bg1"/>
                  </a:solidFill>
                </a:endParaRPr>
              </a:p>
            </p:txBody>
          </p:sp>
          <p:pic>
            <p:nvPicPr>
              <p:cNvPr id="18" name="Picture 10" descr="http://www.iconhot.com/icon/png/android-style-icons-r1/512/mail-6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8828" y="3432765"/>
                <a:ext cx="756000" cy="75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p:cNvGrpSpPr/>
            <p:nvPr/>
          </p:nvGrpSpPr>
          <p:grpSpPr>
            <a:xfrm>
              <a:off x="1238843" y="4661910"/>
              <a:ext cx="4583416" cy="756000"/>
              <a:chOff x="1238843" y="4661910"/>
              <a:chExt cx="4583416" cy="756000"/>
            </a:xfrm>
          </p:grpSpPr>
          <p:pic>
            <p:nvPicPr>
              <p:cNvPr id="20" name="Picture 12" descr="http://www.caboodlemarketing.com/caboodle/images/blogspot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8843" y="4661910"/>
                <a:ext cx="761351" cy="756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248479" y="4870633"/>
                <a:ext cx="3573780" cy="338554"/>
              </a:xfrm>
              <a:prstGeom prst="rect">
                <a:avLst/>
              </a:prstGeom>
              <a:noFill/>
            </p:spPr>
            <p:txBody>
              <a:bodyPr wrap="square" rtlCol="0">
                <a:spAutoFit/>
              </a:bodyPr>
              <a:lstStyle/>
              <a:p>
                <a:r>
                  <a:rPr lang="en-US" sz="1600" dirty="0" smtClean="0">
                    <a:solidFill>
                      <a:schemeClr val="bg1"/>
                    </a:solidFill>
                  </a:rPr>
                  <a:t>http://wouterdekort.blogger.com</a:t>
                </a:r>
                <a:endParaRPr lang="nl-NL" sz="1600" dirty="0" err="1" smtClean="0">
                  <a:solidFill>
                    <a:schemeClr val="bg1"/>
                  </a:solidFill>
                </a:endParaRPr>
              </a:p>
            </p:txBody>
          </p:sp>
        </p:grpSp>
      </p:grpSp>
    </p:spTree>
    <p:extLst>
      <p:ext uri="{BB962C8B-B14F-4D97-AF65-F5344CB8AC3E}">
        <p14:creationId xmlns:p14="http://schemas.microsoft.com/office/powerpoint/2010/main" val="253838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2829" y="652800"/>
            <a:ext cx="1800000" cy="1800000"/>
          </a:xfrm>
          <a:prstGeom prst="rect">
            <a:avLst/>
          </a:prstGeom>
          <a:solidFill>
            <a:schemeClr val="bg1"/>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7" name="Rectangle 6"/>
          <p:cNvSpPr/>
          <p:nvPr/>
        </p:nvSpPr>
        <p:spPr bwMode="auto">
          <a:xfrm>
            <a:off x="2736050" y="652800"/>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8" name="Rectangle 7"/>
          <p:cNvSpPr/>
          <p:nvPr/>
        </p:nvSpPr>
        <p:spPr bwMode="auto">
          <a:xfrm>
            <a:off x="4688450" y="652800"/>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9" name="Rectangle 8"/>
          <p:cNvSpPr/>
          <p:nvPr/>
        </p:nvSpPr>
        <p:spPr bwMode="auto">
          <a:xfrm>
            <a:off x="6631671" y="652800"/>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10" name="Rectangle 9"/>
          <p:cNvSpPr/>
          <p:nvPr/>
        </p:nvSpPr>
        <p:spPr bwMode="auto">
          <a:xfrm>
            <a:off x="4688450" y="2605200"/>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11" name="Rectangle 10"/>
          <p:cNvSpPr/>
          <p:nvPr/>
        </p:nvSpPr>
        <p:spPr bwMode="auto">
          <a:xfrm>
            <a:off x="6631671" y="2605200"/>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008" y="652800"/>
            <a:ext cx="1781642" cy="1800000"/>
          </a:xfrm>
          <a:prstGeom prst="rect">
            <a:avLst/>
          </a:prstGeom>
        </p:spPr>
      </p:pic>
      <p:pic>
        <p:nvPicPr>
          <p:cNvPr id="13" name="Afbeelding 13" descr="logo_ordina_oranje_RGB.jpg"/>
          <p:cNvPicPr>
            <a:picLocks noChangeAspect="1"/>
          </p:cNvPicPr>
          <p:nvPr/>
        </p:nvPicPr>
        <p:blipFill>
          <a:blip r:embed="rId3" cstate="print"/>
          <a:stretch>
            <a:fillRect/>
          </a:stretch>
        </p:blipFill>
        <p:spPr>
          <a:xfrm>
            <a:off x="792828" y="2988955"/>
            <a:ext cx="3824303" cy="953847"/>
          </a:xfrm>
          <a:prstGeom prst="rect">
            <a:avLst/>
          </a:prstGeom>
        </p:spPr>
      </p:pic>
      <p:sp>
        <p:nvSpPr>
          <p:cNvPr id="14" name="TextBox 13"/>
          <p:cNvSpPr txBox="1"/>
          <p:nvPr/>
        </p:nvSpPr>
        <p:spPr>
          <a:xfrm>
            <a:off x="2704979" y="1383523"/>
            <a:ext cx="1800000" cy="338554"/>
          </a:xfrm>
          <a:prstGeom prst="rect">
            <a:avLst/>
          </a:prstGeom>
          <a:noFill/>
        </p:spPr>
        <p:txBody>
          <a:bodyPr wrap="square" rtlCol="0">
            <a:spAutoFit/>
          </a:bodyPr>
          <a:lstStyle/>
          <a:p>
            <a:pPr algn="ctr"/>
            <a:r>
              <a:rPr lang="en-US" sz="1600" dirty="0" smtClean="0">
                <a:solidFill>
                  <a:schemeClr val="bg1"/>
                </a:solidFill>
              </a:rPr>
              <a:t>ALM</a:t>
            </a:r>
            <a:endParaRPr lang="nl-NL" sz="1600" dirty="0" err="1" smtClean="0">
              <a:solidFill>
                <a:schemeClr val="bg1"/>
              </a:solidFill>
            </a:endParaRPr>
          </a:p>
        </p:txBody>
      </p:sp>
      <p:sp>
        <p:nvSpPr>
          <p:cNvPr id="15" name="TextBox 14"/>
          <p:cNvSpPr txBox="1"/>
          <p:nvPr/>
        </p:nvSpPr>
        <p:spPr>
          <a:xfrm>
            <a:off x="4657379" y="3335923"/>
            <a:ext cx="1800000" cy="338554"/>
          </a:xfrm>
          <a:prstGeom prst="rect">
            <a:avLst/>
          </a:prstGeom>
          <a:noFill/>
        </p:spPr>
        <p:txBody>
          <a:bodyPr wrap="square" rtlCol="0">
            <a:spAutoFit/>
          </a:bodyPr>
          <a:lstStyle/>
          <a:p>
            <a:pPr algn="ctr"/>
            <a:r>
              <a:rPr lang="en-US" sz="1600" dirty="0" smtClean="0">
                <a:solidFill>
                  <a:schemeClr val="bg1"/>
                </a:solidFill>
              </a:rPr>
              <a:t>ALM Ranger</a:t>
            </a:r>
            <a:endParaRPr lang="nl-NL" sz="1600" dirty="0" err="1" smtClean="0">
              <a:solidFill>
                <a:schemeClr val="bg1"/>
              </a:solidFill>
            </a:endParaRPr>
          </a:p>
        </p:txBody>
      </p:sp>
      <p:sp>
        <p:nvSpPr>
          <p:cNvPr id="16" name="TextBox 15"/>
          <p:cNvSpPr txBox="1"/>
          <p:nvPr/>
        </p:nvSpPr>
        <p:spPr>
          <a:xfrm>
            <a:off x="6631671" y="3338400"/>
            <a:ext cx="1800000" cy="338554"/>
          </a:xfrm>
          <a:prstGeom prst="rect">
            <a:avLst/>
          </a:prstGeom>
          <a:noFill/>
        </p:spPr>
        <p:txBody>
          <a:bodyPr wrap="square" rtlCol="0">
            <a:spAutoFit/>
          </a:bodyPr>
          <a:lstStyle/>
          <a:p>
            <a:pPr algn="ctr"/>
            <a:r>
              <a:rPr lang="en-US" sz="1600" dirty="0" smtClean="0">
                <a:solidFill>
                  <a:schemeClr val="bg1"/>
                </a:solidFill>
              </a:rPr>
              <a:t>Microsoft</a:t>
            </a:r>
            <a:endParaRPr lang="nl-NL" sz="1600" dirty="0" err="1" smtClean="0">
              <a:solidFill>
                <a:schemeClr val="bg1"/>
              </a:solidFill>
            </a:endParaRPr>
          </a:p>
        </p:txBody>
      </p:sp>
      <p:sp>
        <p:nvSpPr>
          <p:cNvPr id="17" name="Rectangle 16"/>
          <p:cNvSpPr/>
          <p:nvPr/>
        </p:nvSpPr>
        <p:spPr bwMode="auto">
          <a:xfrm>
            <a:off x="761758" y="4673525"/>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18" name="Rectangle 17"/>
          <p:cNvSpPr/>
          <p:nvPr/>
        </p:nvSpPr>
        <p:spPr bwMode="auto">
          <a:xfrm>
            <a:off x="2704979" y="4673525"/>
            <a:ext cx="1800000" cy="1800000"/>
          </a:xfrm>
          <a:prstGeom prst="rect">
            <a:avLst/>
          </a:prstGeom>
          <a:solidFill>
            <a:schemeClr val="accent6"/>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19" name="Rectangle 18"/>
          <p:cNvSpPr/>
          <p:nvPr/>
        </p:nvSpPr>
        <p:spPr bwMode="auto">
          <a:xfrm>
            <a:off x="4657379" y="4673525"/>
            <a:ext cx="1800000" cy="1800000"/>
          </a:xfrm>
          <a:prstGeom prst="rect">
            <a:avLst/>
          </a:prstGeom>
          <a:solidFill>
            <a:schemeClr val="bg1"/>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20" name="Rectangle 19"/>
          <p:cNvSpPr/>
          <p:nvPr/>
        </p:nvSpPr>
        <p:spPr bwMode="auto">
          <a:xfrm>
            <a:off x="6600600" y="4673525"/>
            <a:ext cx="1800000" cy="1800000"/>
          </a:xfrm>
          <a:prstGeom prst="rect">
            <a:avLst/>
          </a:prstGeom>
          <a:solidFill>
            <a:schemeClr val="bg1"/>
          </a:solidFill>
          <a:ln w="9525" cap="flat" cmpd="sng" algn="ctr">
            <a:noFill/>
            <a:prstDash val="solid"/>
            <a:round/>
            <a:headEnd type="none" w="med" len="med"/>
            <a:tailEnd type="none" w="med" len="med"/>
          </a:ln>
          <a:effectLst/>
        </p:spPr>
        <p:txBody>
          <a:bodyPr vert="horz" wrap="square" lIns="18000" tIns="45720" rIns="1800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tx1"/>
              </a:buClr>
              <a:buSzPct val="120000"/>
              <a:buFontTx/>
              <a:buNone/>
              <a:tabLst/>
            </a:pPr>
            <a:endParaRPr kumimoji="0" lang="nl-NL" sz="1400" b="0" i="0" u="none" strike="noStrike" cap="none" normalizeH="0" baseline="0" dirty="0" err="1" smtClean="0">
              <a:ln>
                <a:noFill/>
              </a:ln>
              <a:solidFill>
                <a:schemeClr val="tx1"/>
              </a:solidFill>
              <a:effectLst/>
              <a:latin typeface="Arial" charset="0"/>
            </a:endParaRPr>
          </a:p>
        </p:txBody>
      </p:sp>
      <p:sp>
        <p:nvSpPr>
          <p:cNvPr id="21" name="TextBox 20"/>
          <p:cNvSpPr txBox="1"/>
          <p:nvPr/>
        </p:nvSpPr>
        <p:spPr>
          <a:xfrm>
            <a:off x="2673908" y="5404248"/>
            <a:ext cx="1800000" cy="338554"/>
          </a:xfrm>
          <a:prstGeom prst="rect">
            <a:avLst/>
          </a:prstGeom>
          <a:noFill/>
        </p:spPr>
        <p:txBody>
          <a:bodyPr wrap="square" rtlCol="0">
            <a:spAutoFit/>
          </a:bodyPr>
          <a:lstStyle/>
          <a:p>
            <a:pPr algn="ctr"/>
            <a:r>
              <a:rPr lang="en-US" sz="1600" dirty="0" smtClean="0">
                <a:solidFill>
                  <a:schemeClr val="bg1"/>
                </a:solidFill>
              </a:rPr>
              <a:t>Auteur</a:t>
            </a:r>
            <a:endParaRPr lang="nl-NL" sz="1600" dirty="0" err="1" smtClean="0">
              <a:solidFill>
                <a:schemeClr val="bg1"/>
              </a:solidFill>
            </a:endParaRPr>
          </a:p>
        </p:txBody>
      </p:sp>
      <p:sp>
        <p:nvSpPr>
          <p:cNvPr id="22" name="TextBox 21"/>
          <p:cNvSpPr txBox="1"/>
          <p:nvPr/>
        </p:nvSpPr>
        <p:spPr>
          <a:xfrm>
            <a:off x="817833" y="5379246"/>
            <a:ext cx="1800000" cy="338554"/>
          </a:xfrm>
          <a:prstGeom prst="rect">
            <a:avLst/>
          </a:prstGeom>
          <a:noFill/>
        </p:spPr>
        <p:txBody>
          <a:bodyPr wrap="square" rtlCol="0">
            <a:spAutoFit/>
          </a:bodyPr>
          <a:lstStyle/>
          <a:p>
            <a:pPr algn="ctr"/>
            <a:r>
              <a:rPr lang="en-US" sz="1600" dirty="0" err="1" smtClean="0">
                <a:solidFill>
                  <a:schemeClr val="bg1"/>
                </a:solidFill>
              </a:rPr>
              <a:t>Getrouwd</a:t>
            </a:r>
            <a:endParaRPr lang="nl-NL" sz="1600" dirty="0" err="1" smtClean="0">
              <a:solidFill>
                <a:schemeClr val="bg1"/>
              </a:solidFill>
            </a:endParaRPr>
          </a:p>
        </p:txBody>
      </p:sp>
      <p:sp>
        <p:nvSpPr>
          <p:cNvPr id="23" name="TextBox 22"/>
          <p:cNvSpPr txBox="1"/>
          <p:nvPr/>
        </p:nvSpPr>
        <p:spPr>
          <a:xfrm>
            <a:off x="4567121" y="1358232"/>
            <a:ext cx="1800000" cy="338554"/>
          </a:xfrm>
          <a:prstGeom prst="rect">
            <a:avLst/>
          </a:prstGeom>
          <a:noFill/>
        </p:spPr>
        <p:txBody>
          <a:bodyPr wrap="square" rtlCol="0">
            <a:spAutoFit/>
          </a:bodyPr>
          <a:lstStyle/>
          <a:p>
            <a:pPr algn="ctr"/>
            <a:r>
              <a:rPr lang="en-US" sz="1600" dirty="0" err="1" smtClean="0">
                <a:solidFill>
                  <a:schemeClr val="bg1"/>
                </a:solidFill>
              </a:rPr>
              <a:t>Lezen</a:t>
            </a:r>
            <a:endParaRPr lang="nl-NL" sz="1600" dirty="0" err="1" smtClean="0">
              <a:solidFill>
                <a:schemeClr val="bg1"/>
              </a:solidFill>
            </a:endParaRPr>
          </a:p>
        </p:txBody>
      </p:sp>
      <p:sp>
        <p:nvSpPr>
          <p:cNvPr id="24" name="TextBox 23"/>
          <p:cNvSpPr txBox="1"/>
          <p:nvPr/>
        </p:nvSpPr>
        <p:spPr>
          <a:xfrm>
            <a:off x="6550592" y="1352280"/>
            <a:ext cx="1800000" cy="338554"/>
          </a:xfrm>
          <a:prstGeom prst="rect">
            <a:avLst/>
          </a:prstGeom>
          <a:noFill/>
        </p:spPr>
        <p:txBody>
          <a:bodyPr wrap="square" rtlCol="0">
            <a:spAutoFit/>
          </a:bodyPr>
          <a:lstStyle/>
          <a:p>
            <a:pPr algn="ctr"/>
            <a:r>
              <a:rPr lang="en-US" sz="1600" dirty="0" smtClean="0">
                <a:solidFill>
                  <a:schemeClr val="bg1"/>
                </a:solidFill>
              </a:rPr>
              <a:t>C#</a:t>
            </a:r>
            <a:endParaRPr lang="nl-NL" sz="1600" dirty="0" err="1" smtClean="0">
              <a:solidFill>
                <a:schemeClr val="bg1"/>
              </a:solidFill>
            </a:endParaRPr>
          </a:p>
        </p:txBody>
      </p:sp>
      <p:pic>
        <p:nvPicPr>
          <p:cNvPr id="25" name="Picture 24"/>
          <p:cNvPicPr>
            <a:picLocks noChangeAspect="1"/>
          </p:cNvPicPr>
          <p:nvPr/>
        </p:nvPicPr>
        <p:blipFill>
          <a:blip r:embed="rId4"/>
          <a:stretch>
            <a:fillRect/>
          </a:stretch>
        </p:blipFill>
        <p:spPr>
          <a:xfrm>
            <a:off x="4658967" y="4667573"/>
            <a:ext cx="3741633" cy="1800000"/>
          </a:xfrm>
          <a:prstGeom prst="rect">
            <a:avLst/>
          </a:prstGeom>
        </p:spPr>
      </p:pic>
    </p:spTree>
    <p:extLst>
      <p:ext uri="{BB962C8B-B14F-4D97-AF65-F5344CB8AC3E}">
        <p14:creationId xmlns:p14="http://schemas.microsoft.com/office/powerpoint/2010/main" val="5206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idx="1"/>
          </p:nvPr>
        </p:nvSpPr>
        <p:spPr/>
        <p:txBody>
          <a:bodyPr>
            <a:normAutofit/>
          </a:bodyPr>
          <a:lstStyle/>
          <a:p>
            <a:r>
              <a:rPr lang="nl-NL" dirty="0" smtClean="0"/>
              <a:t>Introductie tot TypeScript</a:t>
            </a:r>
          </a:p>
          <a:p>
            <a:pPr lvl="1"/>
            <a:r>
              <a:rPr lang="nl-NL" dirty="0" smtClean="0"/>
              <a:t>Wat is het</a:t>
            </a:r>
          </a:p>
          <a:p>
            <a:pPr lvl="1"/>
            <a:r>
              <a:rPr lang="nl-NL" dirty="0" smtClean="0"/>
              <a:t>Wat kan het</a:t>
            </a:r>
          </a:p>
          <a:p>
            <a:r>
              <a:rPr lang="nl-NL" dirty="0" smtClean="0"/>
              <a:t>Van een JavaScript project naar TypeScript</a:t>
            </a:r>
          </a:p>
          <a:p>
            <a:pPr lvl="1"/>
            <a:r>
              <a:rPr lang="nl-NL" dirty="0" smtClean="0"/>
              <a:t>Geleidelijk overstappen</a:t>
            </a:r>
          </a:p>
          <a:p>
            <a:pPr lvl="1"/>
            <a:r>
              <a:rPr lang="nl-NL" dirty="0" smtClean="0"/>
              <a:t>De voordelen</a:t>
            </a:r>
          </a:p>
          <a:p>
            <a:r>
              <a:rPr lang="nl-NL" dirty="0" smtClean="0"/>
              <a:t>TypeScript in de Wereld</a:t>
            </a:r>
          </a:p>
          <a:p>
            <a:pPr lvl="1"/>
            <a:r>
              <a:rPr lang="nl-NL" dirty="0" smtClean="0"/>
              <a:t>Community</a:t>
            </a:r>
          </a:p>
          <a:p>
            <a:pPr lvl="1"/>
            <a:r>
              <a:rPr lang="nl-NL" dirty="0" smtClean="0"/>
              <a:t>Gebruik</a:t>
            </a:r>
            <a:endParaRPr lang="nl-NL" dirty="0"/>
          </a:p>
        </p:txBody>
      </p:sp>
    </p:spTree>
    <p:extLst>
      <p:ext uri="{BB962C8B-B14F-4D97-AF65-F5344CB8AC3E}">
        <p14:creationId xmlns:p14="http://schemas.microsoft.com/office/powerpoint/2010/main" val="195211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46400" y="2268621"/>
            <a:ext cx="3251200" cy="2320758"/>
          </a:xfrm>
          <a:prstGeom prst="rect">
            <a:avLst/>
          </a:prstGeom>
        </p:spPr>
      </p:pic>
    </p:spTree>
    <p:extLst>
      <p:ext uri="{BB962C8B-B14F-4D97-AF65-F5344CB8AC3E}">
        <p14:creationId xmlns:p14="http://schemas.microsoft.com/office/powerpoint/2010/main" val="1499352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52575" y="1685925"/>
            <a:ext cx="6038850" cy="3486150"/>
          </a:xfrm>
          <a:prstGeom prst="rect">
            <a:avLst/>
          </a:prstGeom>
        </p:spPr>
      </p:pic>
    </p:spTree>
    <p:extLst>
      <p:ext uri="{BB962C8B-B14F-4D97-AF65-F5344CB8AC3E}">
        <p14:creationId xmlns:p14="http://schemas.microsoft.com/office/powerpoint/2010/main" val="952057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7509" y="2520718"/>
            <a:ext cx="5285625" cy="1546565"/>
          </a:xfrm>
          <a:prstGeom prst="rect">
            <a:avLst/>
          </a:prstGeom>
        </p:spPr>
        <p:txBody>
          <a:bodyPr wrap="square" lIns="68567" tIns="34284" rIns="68567" bIns="34284">
            <a:spAutoFit/>
          </a:bodyPr>
          <a:lstStyle/>
          <a:p>
            <a:pPr defTabSz="685682"/>
            <a:r>
              <a:rPr lang="en-US" sz="2400" b="1" dirty="0">
                <a:solidFill>
                  <a:schemeClr val="bg1"/>
                </a:solidFill>
              </a:rPr>
              <a:t>Atwood's Law</a:t>
            </a:r>
            <a:r>
              <a:rPr lang="en-US" sz="2400" dirty="0">
                <a:solidFill>
                  <a:schemeClr val="bg1"/>
                </a:solidFill>
              </a:rPr>
              <a:t>: any application that </a:t>
            </a:r>
            <a:r>
              <a:rPr lang="en-US" sz="2400" i="1" dirty="0">
                <a:solidFill>
                  <a:schemeClr val="bg1"/>
                </a:solidFill>
              </a:rPr>
              <a:t>can</a:t>
            </a:r>
            <a:r>
              <a:rPr lang="en-US" sz="2400" dirty="0">
                <a:solidFill>
                  <a:schemeClr val="bg1"/>
                </a:solidFill>
              </a:rPr>
              <a:t> be written in JavaScript, </a:t>
            </a:r>
            <a:r>
              <a:rPr lang="en-US" sz="2400" i="1" dirty="0">
                <a:solidFill>
                  <a:schemeClr val="bg1"/>
                </a:solidFill>
              </a:rPr>
              <a:t>will</a:t>
            </a:r>
            <a:r>
              <a:rPr lang="en-US" sz="2400" dirty="0">
                <a:solidFill>
                  <a:schemeClr val="bg1"/>
                </a:solidFill>
              </a:rPr>
              <a:t> eventually be </a:t>
            </a:r>
            <a:br>
              <a:rPr lang="en-US" sz="2400" dirty="0">
                <a:solidFill>
                  <a:schemeClr val="bg1"/>
                </a:solidFill>
              </a:rPr>
            </a:br>
            <a:r>
              <a:rPr lang="en-US" sz="2400" dirty="0">
                <a:solidFill>
                  <a:schemeClr val="bg1"/>
                </a:solidFill>
              </a:rPr>
              <a:t>written in JavaScript.</a:t>
            </a:r>
          </a:p>
        </p:txBody>
      </p:sp>
      <p:pic>
        <p:nvPicPr>
          <p:cNvPr id="9218" name="Picture 2" descr="http://www.codinghorror.com/blog/images/coding-horror-official-logo-small.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07962" y="2591450"/>
            <a:ext cx="1543834" cy="140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2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0362" y="3126173"/>
            <a:ext cx="6588835" cy="332399"/>
          </a:xfrm>
          <a:prstGeom prst="rect">
            <a:avLst/>
          </a:prstGeom>
          <a:noFill/>
        </p:spPr>
        <p:txBody>
          <a:bodyPr wrap="square" lIns="0" tIns="0" rIns="0" bIns="0" rtlCol="0">
            <a:spAutoFit/>
          </a:bodyPr>
          <a:lstStyle/>
          <a:p>
            <a:pPr defTabSz="685682">
              <a:lnSpc>
                <a:spcPct val="90000"/>
              </a:lnSpc>
            </a:pPr>
            <a:r>
              <a:rPr lang="en-US" sz="2400" spc="-53" smtClean="0">
                <a:solidFill>
                  <a:schemeClr val="bg1"/>
                </a:solidFill>
              </a:rPr>
              <a:t>JavaScript </a:t>
            </a:r>
            <a:r>
              <a:rPr lang="en-US" sz="2400" spc="-53" dirty="0">
                <a:solidFill>
                  <a:schemeClr val="bg1"/>
                </a:solidFill>
              </a:rPr>
              <a:t>is the </a:t>
            </a:r>
            <a:r>
              <a:rPr lang="en-US" sz="2400" spc="-53" dirty="0" smtClean="0">
                <a:solidFill>
                  <a:schemeClr val="bg1"/>
                </a:solidFill>
              </a:rPr>
              <a:t>Assembly </a:t>
            </a:r>
            <a:r>
              <a:rPr lang="en-US" sz="2400" spc="-53" dirty="0">
                <a:solidFill>
                  <a:schemeClr val="bg1"/>
                </a:solidFill>
              </a:rPr>
              <a:t>Language of </a:t>
            </a:r>
            <a:r>
              <a:rPr lang="en-US" sz="2400" spc="-53">
                <a:solidFill>
                  <a:schemeClr val="bg1"/>
                </a:solidFill>
              </a:rPr>
              <a:t>the </a:t>
            </a:r>
            <a:r>
              <a:rPr lang="en-US" sz="2400" spc="-53" smtClean="0">
                <a:solidFill>
                  <a:schemeClr val="bg1"/>
                </a:solidFill>
              </a:rPr>
              <a:t>Web</a:t>
            </a:r>
            <a:endParaRPr lang="en-US" sz="2400" b="1" spc="-53" dirty="0">
              <a:solidFill>
                <a:schemeClr val="bg1"/>
              </a:solidFill>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57184" y="2761873"/>
            <a:ext cx="913079" cy="1060998"/>
          </a:xfrm>
          <a:prstGeom prst="rect">
            <a:avLst/>
          </a:prstGeom>
        </p:spPr>
      </p:pic>
    </p:spTree>
    <p:extLst>
      <p:ext uri="{BB962C8B-B14F-4D97-AF65-F5344CB8AC3E}">
        <p14:creationId xmlns:p14="http://schemas.microsoft.com/office/powerpoint/2010/main" val="1400467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0362" y="2959974"/>
            <a:ext cx="6588835" cy="664797"/>
          </a:xfrm>
          <a:prstGeom prst="rect">
            <a:avLst/>
          </a:prstGeom>
          <a:noFill/>
        </p:spPr>
        <p:txBody>
          <a:bodyPr wrap="square" lIns="0" tIns="0" rIns="0" bIns="0" rtlCol="0">
            <a:spAutoFit/>
          </a:bodyPr>
          <a:lstStyle/>
          <a:p>
            <a:pPr defTabSz="685682">
              <a:lnSpc>
                <a:spcPct val="90000"/>
              </a:lnSpc>
            </a:pPr>
            <a:r>
              <a:rPr lang="en-US" sz="2400" spc="-53" dirty="0" smtClean="0">
                <a:solidFill>
                  <a:schemeClr val="bg1"/>
                </a:solidFill>
              </a:rPr>
              <a:t>No </a:t>
            </a:r>
            <a:r>
              <a:rPr lang="en-US" sz="2400" spc="-53" dirty="0">
                <a:solidFill>
                  <a:schemeClr val="bg1"/>
                </a:solidFill>
              </a:rPr>
              <a:t>one writes JavaScript anymore.</a:t>
            </a:r>
          </a:p>
          <a:p>
            <a:pPr defTabSz="685682">
              <a:lnSpc>
                <a:spcPct val="90000"/>
              </a:lnSpc>
            </a:pPr>
            <a:r>
              <a:rPr lang="en-US" sz="2400" spc="-53" dirty="0">
                <a:solidFill>
                  <a:schemeClr val="bg1"/>
                </a:solidFill>
              </a:rPr>
              <a:t>They write jQuery</a:t>
            </a:r>
            <a:r>
              <a:rPr lang="en-US" sz="2400" spc="-53" dirty="0" smtClean="0">
                <a:solidFill>
                  <a:schemeClr val="bg1"/>
                </a:solidFill>
              </a:rPr>
              <a:t>.</a:t>
            </a:r>
            <a:endParaRPr lang="en-US" sz="2400" spc="-53" dirty="0">
              <a:solidFill>
                <a:schemeClr val="bg1"/>
              </a:solidFill>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57184" y="2761873"/>
            <a:ext cx="913079" cy="1060998"/>
          </a:xfrm>
          <a:prstGeom prst="rect">
            <a:avLst/>
          </a:prstGeom>
        </p:spPr>
      </p:pic>
    </p:spTree>
    <p:extLst>
      <p:ext uri="{BB962C8B-B14F-4D97-AF65-F5344CB8AC3E}">
        <p14:creationId xmlns:p14="http://schemas.microsoft.com/office/powerpoint/2010/main" val="3675313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vNetNoor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vNetNoord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TC101790491[[fn=Mylar]]</Template>
  <TotalTime>0</TotalTime>
  <Words>1007</Words>
  <Application>Microsoft Office PowerPoint</Application>
  <PresentationFormat>On-screen Show (4:3)</PresentationFormat>
  <Paragraphs>101</Paragraphs>
  <Slides>27</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Segoe UI</vt:lpstr>
      <vt:lpstr>devNetNoord Theme</vt:lpstr>
      <vt:lpstr>1_devNetNoord Theme</vt:lpstr>
      <vt:lpstr>Welkom!</vt:lpstr>
      <vt:lpstr>Wat kan TypeScript voor jou betekenen?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Problemen met JavaScript</vt:lpstr>
      <vt:lpstr>TypeScript is a language for application  scale JavaScript development.</vt:lpstr>
      <vt:lpstr>TypeScript</vt:lpstr>
      <vt:lpstr>Basic Features of TypeScript</vt:lpstr>
      <vt:lpstr>Demo http://typescriptlang.org</vt:lpstr>
      <vt:lpstr>Converting a JavaScript project to TypeScript</vt:lpstr>
      <vt:lpstr>Geen big bang conversie</vt:lpstr>
      <vt:lpstr>Demo Converting a project</vt:lpstr>
      <vt:lpstr>TypeScript in de wereld</vt:lpstr>
      <vt:lpstr>PowerPoint Presentation</vt:lpstr>
      <vt:lpstr>TypeScript 1.0</vt:lpstr>
      <vt:lpstr>Tot slot</vt:lpstr>
      <vt:lpstr>PowerPoint Presentation</vt:lpstr>
      <vt:lpstr>PowerPoint Presentation</vt:lpstr>
      <vt:lpstr>Bedankt!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2014-03-26T15:08:20Z</dcterms:created>
  <dcterms:modified xsi:type="dcterms:W3CDTF">2014-09-25T12:59:07Z</dcterms:modified>
</cp:coreProperties>
</file>