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7" r:id="rId4"/>
    <p:sldId id="259" r:id="rId5"/>
    <p:sldId id="260" r:id="rId6"/>
    <p:sldId id="261" r:id="rId7"/>
    <p:sldId id="262" r:id="rId8"/>
    <p:sldId id="277" r:id="rId9"/>
    <p:sldId id="278" r:id="rId10"/>
    <p:sldId id="265" r:id="rId11"/>
    <p:sldId id="263" r:id="rId12"/>
    <p:sldId id="264" r:id="rId13"/>
    <p:sldId id="267" r:id="rId14"/>
    <p:sldId id="268" r:id="rId15"/>
    <p:sldId id="269" r:id="rId16"/>
    <p:sldId id="271" r:id="rId17"/>
    <p:sldId id="270" r:id="rId18"/>
    <p:sldId id="272" r:id="rId19"/>
    <p:sldId id="273" r:id="rId20"/>
    <p:sldId id="274" r:id="rId21"/>
    <p:sldId id="275" r:id="rId22"/>
    <p:sldId id="266"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DBE"/>
    <a:srgbClr val="68217A"/>
    <a:srgbClr val="71B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48" autoAdjust="0"/>
  </p:normalViewPr>
  <p:slideViewPr>
    <p:cSldViewPr>
      <p:cViewPr>
        <p:scale>
          <a:sx n="81" d="100"/>
          <a:sy n="81" d="100"/>
        </p:scale>
        <p:origin x="159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05661-96A6-4171-B4EA-66FCD74FE607}" type="datetimeFigureOut">
              <a:rPr lang="nl-NL" smtClean="0"/>
              <a:t>8-10-2015</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F443B-0956-45A2-8DCA-087A33DD7C12}" type="slidenum">
              <a:rPr lang="nl-NL" smtClean="0"/>
              <a:t>‹#›</a:t>
            </a:fld>
            <a:endParaRPr lang="nl-NL"/>
          </a:p>
        </p:txBody>
      </p:sp>
    </p:spTree>
    <p:extLst>
      <p:ext uri="{BB962C8B-B14F-4D97-AF65-F5344CB8AC3E}">
        <p14:creationId xmlns:p14="http://schemas.microsoft.com/office/powerpoint/2010/main" val="341731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4175"/>
            <a:ext cx="8153400" cy="1317625"/>
          </a:xfrm>
        </p:spPr>
        <p:txBody>
          <a:bodyPr anchor="t"/>
          <a:lstStyle>
            <a:lvl1pPr algn="l">
              <a:defRPr>
                <a:solidFill>
                  <a:srgbClr val="558DBE"/>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457200" y="3200400"/>
            <a:ext cx="8153400" cy="1295400"/>
          </a:xfr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name/function/company style</a:t>
            </a:r>
            <a:endParaRPr lang="en-US" dirty="0"/>
          </a:p>
        </p:txBody>
      </p:sp>
      <p:sp>
        <p:nvSpPr>
          <p:cNvPr id="12" name="Text Placeholder 11"/>
          <p:cNvSpPr>
            <a:spLocks noGrp="1"/>
          </p:cNvSpPr>
          <p:nvPr>
            <p:ph type="body" sz="quarter" idx="10" hasCustomPrompt="1"/>
          </p:nvPr>
        </p:nvSpPr>
        <p:spPr>
          <a:xfrm>
            <a:off x="457200" y="4724400"/>
            <a:ext cx="8153400" cy="1828800"/>
          </a:xfrm>
        </p:spPr>
        <p:txBody>
          <a:bodyPr vert="horz" lIns="91440" tIns="45720" rIns="91440" bIns="45720" rtlCol="0">
            <a:normAutofit/>
          </a:bodyPr>
          <a:lstStyle>
            <a:lvl1pPr>
              <a:defRPr lang="en-US" sz="2400" baseline="0" dirty="0" smtClean="0"/>
            </a:lvl1pPr>
          </a:lstStyle>
          <a:p>
            <a:pPr marL="0" lvl="0" indent="0">
              <a:buNone/>
            </a:pPr>
            <a:r>
              <a:rPr lang="en-US" dirty="0" smtClean="0"/>
              <a:t>Click to edit Master contact-information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9800" y="178526"/>
            <a:ext cx="6477000" cy="1066800"/>
          </a:xfrm>
        </p:spPr>
        <p:txBody>
          <a:bodyPr anchor="t"/>
          <a:lstStyle>
            <a:lvl1pPr algn="l">
              <a:defRPr>
                <a:solidFill>
                  <a:srgbClr val="558DB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953000"/>
          </a:xfrm>
        </p:spPr>
        <p:txBody>
          <a:bodyPr/>
          <a:lstStyle>
            <a:lvl1pPr>
              <a:buClr>
                <a:srgbClr val="558DBE"/>
              </a:buClr>
              <a:defRPr>
                <a:solidFill>
                  <a:schemeClr val="bg1"/>
                </a:solidFill>
              </a:defRPr>
            </a:lvl1pPr>
            <a:lvl2pPr>
              <a:buClr>
                <a:srgbClr val="558DBE"/>
              </a:buClr>
              <a:defRPr>
                <a:solidFill>
                  <a:schemeClr val="bg1"/>
                </a:solidFill>
              </a:defRPr>
            </a:lvl2pPr>
            <a:lvl3pPr>
              <a:buClr>
                <a:srgbClr val="558DBE"/>
              </a:buClr>
              <a:defRPr>
                <a:solidFill>
                  <a:schemeClr val="bg1"/>
                </a:solidFill>
              </a:defRPr>
            </a:lvl3pPr>
            <a:lvl4pPr>
              <a:buClr>
                <a:srgbClr val="558DBE"/>
              </a:buClr>
              <a:defRPr>
                <a:solidFill>
                  <a:schemeClr val="bg1"/>
                </a:solidFill>
              </a:defRPr>
            </a:lvl4pPr>
            <a:lvl5pPr>
              <a:buClr>
                <a:srgbClr val="558DBE"/>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9800" y="182880"/>
            <a:ext cx="6477000" cy="111252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2400" y="186106"/>
            <a:ext cx="1755401" cy="12616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558DB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Git met Visual Studio </a:t>
            </a:r>
            <a:r>
              <a:rPr lang="en-GB" dirty="0" err="1"/>
              <a:t>en</a:t>
            </a:r>
            <a:r>
              <a:rPr lang="en-GB" dirty="0"/>
              <a:t> Team Foundation Server</a:t>
            </a:r>
            <a:endParaRPr lang="nl-NL" dirty="0"/>
          </a:p>
        </p:txBody>
      </p:sp>
      <p:sp>
        <p:nvSpPr>
          <p:cNvPr id="3" name="Subtitle 2"/>
          <p:cNvSpPr>
            <a:spLocks noGrp="1"/>
          </p:cNvSpPr>
          <p:nvPr>
            <p:ph type="subTitle" idx="1"/>
          </p:nvPr>
        </p:nvSpPr>
        <p:spPr/>
        <p:txBody>
          <a:bodyPr/>
          <a:lstStyle/>
          <a:p>
            <a:r>
              <a:rPr lang="nl-NL" dirty="0" smtClean="0"/>
              <a:t>Arjen Steinhauer</a:t>
            </a:r>
          </a:p>
          <a:p>
            <a:r>
              <a:rPr lang="nl-NL" dirty="0" smtClean="0"/>
              <a:t>Architect, ilionx Software Solution</a:t>
            </a:r>
            <a:endParaRPr lang="nl-NL" dirty="0"/>
          </a:p>
        </p:txBody>
      </p:sp>
      <p:sp>
        <p:nvSpPr>
          <p:cNvPr id="4" name="Text Placeholder 3"/>
          <p:cNvSpPr>
            <a:spLocks noGrp="1"/>
          </p:cNvSpPr>
          <p:nvPr>
            <p:ph type="body" sz="quarter" idx="10"/>
          </p:nvPr>
        </p:nvSpPr>
        <p:spPr/>
        <p:txBody>
          <a:bodyPr/>
          <a:lstStyle/>
          <a:p>
            <a:pPr marL="0" indent="0">
              <a:buNone/>
            </a:pPr>
            <a:r>
              <a:rPr lang="nl-NL" dirty="0" smtClean="0"/>
              <a:t>asteinhauer@ilionx.com</a:t>
            </a:r>
          </a:p>
          <a:p>
            <a:pPr marL="0" indent="0">
              <a:buNone/>
            </a:pPr>
            <a:r>
              <a:rPr lang="nl-NL" dirty="0" smtClean="0"/>
              <a:t>http://www.ilionx.com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4953000"/>
            <a:ext cx="1562565" cy="542925"/>
          </a:xfrm>
          <a:prstGeom prst="rect">
            <a:avLst/>
          </a:prstGeom>
        </p:spPr>
      </p:pic>
    </p:spTree>
    <p:extLst>
      <p:ext uri="{BB962C8B-B14F-4D97-AF65-F5344CB8AC3E}">
        <p14:creationId xmlns:p14="http://schemas.microsoft.com/office/powerpoint/2010/main" val="4158779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implementatie</a:t>
            </a:r>
            <a:endParaRPr lang="en-GB" dirty="0"/>
          </a:p>
        </p:txBody>
      </p:sp>
      <p:sp>
        <p:nvSpPr>
          <p:cNvPr id="3" name="Content Placeholder 2"/>
          <p:cNvSpPr>
            <a:spLocks noGrp="1"/>
          </p:cNvSpPr>
          <p:nvPr>
            <p:ph idx="1"/>
          </p:nvPr>
        </p:nvSpPr>
        <p:spPr/>
        <p:txBody>
          <a:bodyPr/>
          <a:lstStyle/>
          <a:p>
            <a:endParaRPr lang="en-US" dirty="0" smtClean="0"/>
          </a:p>
          <a:p>
            <a:r>
              <a:rPr lang="en-US" dirty="0" err="1" smtClean="0"/>
              <a:t>Laag</a:t>
            </a:r>
            <a:r>
              <a:rPr lang="en-US" dirty="0" smtClean="0"/>
              <a:t> </a:t>
            </a:r>
            <a:r>
              <a:rPr lang="en-US" dirty="0" err="1" smtClean="0"/>
              <a:t>tussen</a:t>
            </a:r>
            <a:r>
              <a:rPr lang="en-US" dirty="0" smtClean="0"/>
              <a:t> TFVC </a:t>
            </a:r>
            <a:r>
              <a:rPr lang="en-US" dirty="0" err="1" smtClean="0"/>
              <a:t>en</a:t>
            </a:r>
            <a:r>
              <a:rPr lang="en-US" dirty="0" smtClean="0"/>
              <a:t> </a:t>
            </a:r>
            <a:r>
              <a:rPr lang="en-US" dirty="0" err="1" smtClean="0"/>
              <a:t>Git</a:t>
            </a:r>
            <a:r>
              <a:rPr lang="en-US" dirty="0" smtClean="0"/>
              <a:t>? </a:t>
            </a:r>
          </a:p>
          <a:p>
            <a:endParaRPr lang="en-US" dirty="0" smtClean="0"/>
          </a:p>
          <a:p>
            <a:r>
              <a:rPr lang="en-US" dirty="0" err="1" smtClean="0"/>
              <a:t>Git</a:t>
            </a:r>
            <a:r>
              <a:rPr lang="en-US" dirty="0" smtClean="0"/>
              <a:t> for Windows?</a:t>
            </a:r>
          </a:p>
          <a:p>
            <a:endParaRPr lang="en-US" dirty="0"/>
          </a:p>
          <a:p>
            <a:r>
              <a:rPr lang="en-US" dirty="0" smtClean="0"/>
              <a:t>Open source library:</a:t>
            </a:r>
            <a:endParaRPr lang="en-GB" dirty="0"/>
          </a:p>
        </p:txBody>
      </p:sp>
      <p:pic>
        <p:nvPicPr>
          <p:cNvPr id="4" name="Picture 4" descr="Libgit2-logo-white-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91000"/>
            <a:ext cx="2468562" cy="10219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257800" y="2082225"/>
            <a:ext cx="989373" cy="584775"/>
          </a:xfrm>
          <a:prstGeom prst="rect">
            <a:avLst/>
          </a:prstGeom>
          <a:noFill/>
        </p:spPr>
        <p:txBody>
          <a:bodyPr wrap="none" rtlCol="0">
            <a:spAutoFit/>
          </a:bodyPr>
          <a:lstStyle/>
          <a:p>
            <a:r>
              <a:rPr lang="en-US" sz="3200" dirty="0">
                <a:solidFill>
                  <a:schemeClr val="bg1"/>
                </a:solidFill>
              </a:rPr>
              <a:t>Nee!</a:t>
            </a:r>
            <a:endParaRPr lang="en-GB" sz="3200" dirty="0">
              <a:solidFill>
                <a:schemeClr val="bg1"/>
              </a:solidFill>
            </a:endParaRPr>
          </a:p>
        </p:txBody>
      </p:sp>
      <p:sp>
        <p:nvSpPr>
          <p:cNvPr id="6" name="TextBox 5"/>
          <p:cNvSpPr txBox="1"/>
          <p:nvPr/>
        </p:nvSpPr>
        <p:spPr>
          <a:xfrm>
            <a:off x="5257800" y="3276600"/>
            <a:ext cx="989373" cy="584775"/>
          </a:xfrm>
          <a:prstGeom prst="rect">
            <a:avLst/>
          </a:prstGeom>
          <a:noFill/>
        </p:spPr>
        <p:txBody>
          <a:bodyPr wrap="none" rtlCol="0">
            <a:spAutoFit/>
          </a:bodyPr>
          <a:lstStyle/>
          <a:p>
            <a:r>
              <a:rPr lang="en-US" sz="3200" dirty="0">
                <a:solidFill>
                  <a:schemeClr val="bg1"/>
                </a:solidFill>
              </a:rPr>
              <a:t>Nee!</a:t>
            </a:r>
            <a:endParaRPr lang="en-GB" sz="3200" dirty="0">
              <a:solidFill>
                <a:schemeClr val="bg1"/>
              </a:solidFill>
            </a:endParaRPr>
          </a:p>
        </p:txBody>
      </p:sp>
    </p:spTree>
    <p:extLst>
      <p:ext uri="{BB962C8B-B14F-4D97-AF65-F5344CB8AC3E}">
        <p14:creationId xmlns:p14="http://schemas.microsoft.com/office/powerpoint/2010/main" val="202710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6200" y="1447800"/>
            <a:ext cx="8991600" cy="5334000"/>
          </a:xfrm>
          <a:prstGeom prst="rect">
            <a:avLst/>
          </a:prstGeom>
          <a:solidFill>
            <a:srgbClr val="442359"/>
          </a:solidFill>
          <a:ln w="10795" cap="flat" cmpd="sng" algn="ctr">
            <a:noFill/>
            <a:prstDash val="solid"/>
            <a:headEnd type="none" w="med" len="med"/>
            <a:tailEnd type="none" w="med" len="med"/>
          </a:ln>
          <a:effectLst/>
        </p:spPr>
        <p:txBody>
          <a:bodyPr vert="horz" wrap="square" lIns="93256" tIns="46628" rIns="93256" bIns="46628" numCol="1" rtlCol="0" anchor="t" anchorCtr="0" compatLnSpc="1">
            <a:prstTxWarp prst="textNoShape">
              <a:avLst/>
            </a:prstTxWarp>
          </a:bodyPr>
          <a:lstStyle/>
          <a:p>
            <a:pPr marL="0" marR="0" lvl="0" indent="0" defTabSz="932290" eaLnBrk="1" fontAlgn="base" latinLnBrk="0" hangingPunct="1">
              <a:lnSpc>
                <a:spcPct val="90000"/>
              </a:lnSpc>
              <a:spcBef>
                <a:spcPct val="0"/>
              </a:spcBef>
              <a:spcAft>
                <a:spcPct val="0"/>
              </a:spcAft>
              <a:buClrTx/>
              <a:buSzTx/>
              <a:buFontTx/>
              <a:buNone/>
              <a:tabLst/>
              <a:defRPr/>
            </a:pPr>
            <a:endParaRPr kumimoji="0" lang="en-US" sz="2448" b="0" i="0" u="none" strike="noStrike" kern="0" cap="none" spc="-51"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err="1" smtClean="0"/>
              <a:t>Git</a:t>
            </a:r>
            <a:r>
              <a:rPr lang="en-US" dirty="0" smtClean="0"/>
              <a:t> in Visual Studio</a:t>
            </a:r>
            <a:endParaRPr lang="en-GB" dirty="0"/>
          </a:p>
        </p:txBody>
      </p:sp>
      <p:pic>
        <p:nvPicPr>
          <p:cNvPr id="36" name="Picture 35"/>
          <p:cNvPicPr>
            <a:picLocks noChangeAspect="1"/>
          </p:cNvPicPr>
          <p:nvPr/>
        </p:nvPicPr>
        <p:blipFill>
          <a:blip r:embed="rId2"/>
          <a:stretch>
            <a:fillRect/>
          </a:stretch>
        </p:blipFill>
        <p:spPr>
          <a:xfrm>
            <a:off x="76200" y="1676400"/>
            <a:ext cx="8934471" cy="4724400"/>
          </a:xfrm>
          <a:prstGeom prst="rect">
            <a:avLst/>
          </a:prstGeom>
        </p:spPr>
      </p:pic>
    </p:spTree>
    <p:extLst>
      <p:ext uri="{BB962C8B-B14F-4D97-AF65-F5344CB8AC3E}">
        <p14:creationId xmlns:p14="http://schemas.microsoft.com/office/powerpoint/2010/main" val="2384724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6200" y="1447800"/>
            <a:ext cx="8991600" cy="5334000"/>
          </a:xfrm>
          <a:prstGeom prst="rect">
            <a:avLst/>
          </a:prstGeom>
          <a:solidFill>
            <a:srgbClr val="442359"/>
          </a:solidFill>
          <a:ln w="10795" cap="flat" cmpd="sng" algn="ctr">
            <a:noFill/>
            <a:prstDash val="solid"/>
            <a:headEnd type="none" w="med" len="med"/>
            <a:tailEnd type="none" w="med" len="med"/>
          </a:ln>
          <a:effectLst/>
        </p:spPr>
        <p:txBody>
          <a:bodyPr vert="horz" wrap="square" lIns="93256" tIns="46628" rIns="93256" bIns="46628" numCol="1" rtlCol="0" anchor="t" anchorCtr="0" compatLnSpc="1">
            <a:prstTxWarp prst="textNoShape">
              <a:avLst/>
            </a:prstTxWarp>
          </a:bodyPr>
          <a:lstStyle/>
          <a:p>
            <a:pPr marL="0" marR="0" lvl="0" indent="0" defTabSz="932290" eaLnBrk="1" fontAlgn="base" latinLnBrk="0" hangingPunct="1">
              <a:lnSpc>
                <a:spcPct val="90000"/>
              </a:lnSpc>
              <a:spcBef>
                <a:spcPct val="0"/>
              </a:spcBef>
              <a:spcAft>
                <a:spcPct val="0"/>
              </a:spcAft>
              <a:buClrTx/>
              <a:buSzTx/>
              <a:buFontTx/>
              <a:buNone/>
              <a:tabLst/>
              <a:defRPr/>
            </a:pPr>
            <a:endParaRPr kumimoji="0" lang="en-US" sz="2448" b="0" i="0" u="none" strike="noStrike" kern="0" cap="none" spc="-51"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err="1" smtClean="0"/>
              <a:t>Git</a:t>
            </a:r>
            <a:r>
              <a:rPr lang="en-US" dirty="0" smtClean="0"/>
              <a:t> in TFS/VSO</a:t>
            </a:r>
            <a:endParaRPr lang="en-GB" dirty="0"/>
          </a:p>
        </p:txBody>
      </p:sp>
      <p:pic>
        <p:nvPicPr>
          <p:cNvPr id="4" name="Picture 3"/>
          <p:cNvPicPr>
            <a:picLocks noChangeAspect="1"/>
          </p:cNvPicPr>
          <p:nvPr/>
        </p:nvPicPr>
        <p:blipFill>
          <a:blip r:embed="rId2"/>
          <a:stretch>
            <a:fillRect/>
          </a:stretch>
        </p:blipFill>
        <p:spPr>
          <a:xfrm>
            <a:off x="304800" y="1524000"/>
            <a:ext cx="8602202" cy="5127180"/>
          </a:xfrm>
          <a:prstGeom prst="rect">
            <a:avLst/>
          </a:prstGeom>
        </p:spPr>
      </p:pic>
    </p:spTree>
    <p:extLst>
      <p:ext uri="{BB962C8B-B14F-4D97-AF65-F5344CB8AC3E}">
        <p14:creationId xmlns:p14="http://schemas.microsoft.com/office/powerpoint/2010/main" val="888394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96091346"/>
              </p:ext>
            </p:extLst>
          </p:nvPr>
        </p:nvGraphicFramePr>
        <p:xfrm>
          <a:off x="152400" y="1397000"/>
          <a:ext cx="8839200" cy="3571240"/>
        </p:xfrm>
        <a:graphic>
          <a:graphicData uri="http://schemas.openxmlformats.org/drawingml/2006/table">
            <a:tbl>
              <a:tblPr firstRow="1" bandRow="1">
                <a:tableStyleId>{5C22544A-7EE6-4342-B048-85BDC9FD1C3A}</a:tableStyleId>
              </a:tblPr>
              <a:tblGrid>
                <a:gridCol w="1676400"/>
                <a:gridCol w="3581400"/>
                <a:gridCol w="35814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effectLst/>
                        </a:rPr>
                        <a:t>Alerts</a:t>
                      </a:r>
                      <a:endParaRPr lang="en-GB" dirty="0"/>
                    </a:p>
                  </a:txBody>
                  <a:tcPr/>
                </a:tc>
                <a:tc>
                  <a:txBody>
                    <a:bodyPr/>
                    <a:lstStyle/>
                    <a:p>
                      <a:r>
                        <a:rPr lang="en-GB" dirty="0" smtClean="0"/>
                        <a:t>Team members can receive email alerts when check-ins occur.</a:t>
                      </a:r>
                      <a:endParaRPr lang="en-GB" dirty="0"/>
                    </a:p>
                  </a:txBody>
                  <a:tcPr/>
                </a:tc>
                <a:tc>
                  <a:txBody>
                    <a:bodyPr/>
                    <a:lstStyle/>
                    <a:p>
                      <a:r>
                        <a:rPr lang="en-GB" dirty="0" smtClean="0"/>
                        <a:t>Team members can receive email alerts when commits are pushed to the server.</a:t>
                      </a:r>
                      <a:endParaRPr lang="en-GB" dirty="0"/>
                    </a:p>
                  </a:txBody>
                  <a:tcPr/>
                </a:tc>
              </a:tr>
              <a:tr h="370840">
                <a:tc>
                  <a:txBody>
                    <a:bodyPr/>
                    <a:lstStyle/>
                    <a:p>
                      <a:r>
                        <a:rPr lang="en-GB" dirty="0" smtClean="0"/>
                        <a:t>Auditability</a:t>
                      </a:r>
                      <a:endParaRPr lang="en-GB" dirty="0"/>
                    </a:p>
                  </a:txBody>
                  <a:tcPr/>
                </a:tc>
                <a:tc>
                  <a:txBody>
                    <a:bodyPr/>
                    <a:lstStyle/>
                    <a:p>
                      <a:r>
                        <a:rPr lang="en-GB" dirty="0" smtClean="0"/>
                        <a:t>Because your team checks in all their work into a centralized system, you can identify which user checked in a </a:t>
                      </a:r>
                      <a:r>
                        <a:rPr lang="en-GB" dirty="0" err="1" smtClean="0"/>
                        <a:t>changeset</a:t>
                      </a:r>
                      <a:r>
                        <a:rPr lang="en-GB" dirty="0" smtClean="0"/>
                        <a:t> and use compare to see what they changed. Looking at a file, you can annotate it to identify who changed a block of code, and when they did it.</a:t>
                      </a:r>
                      <a:endParaRPr lang="en-GB" dirty="0"/>
                    </a:p>
                  </a:txBody>
                  <a:tcPr/>
                </a:tc>
                <a:tc>
                  <a:txBody>
                    <a:bodyPr/>
                    <a:lstStyle/>
                    <a:p>
                      <a:r>
                        <a:rPr lang="en-GB" dirty="0" smtClean="0"/>
                        <a:t>You can identify which user pushed a commit to TFS. (Anyone can claim any identity as the author or committer.) You can identify when changes were made what was changed using history, compare, and annotate.</a:t>
                      </a:r>
                      <a:endParaRPr lang="en-GB" dirty="0"/>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a:solidFill>
                  <a:srgbClr val="558DBE"/>
                </a:solidFill>
              </a:rPr>
              <a:t>(1 v/d </a:t>
            </a:r>
            <a:r>
              <a:rPr lang="en-US" sz="3200" dirty="0" smtClean="0">
                <a:solidFill>
                  <a:srgbClr val="558DBE"/>
                </a:solidFill>
              </a:rPr>
              <a:t>9)</a:t>
            </a:r>
            <a:endParaRPr lang="en-GB" sz="3200" dirty="0">
              <a:solidFill>
                <a:srgbClr val="558DBE"/>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4114800"/>
            <a:ext cx="838202" cy="749810"/>
          </a:xfrm>
          <a:prstGeom prst="rect">
            <a:avLst/>
          </a:prstGeom>
        </p:spPr>
      </p:pic>
    </p:spTree>
    <p:extLst>
      <p:ext uri="{BB962C8B-B14F-4D97-AF65-F5344CB8AC3E}">
        <p14:creationId xmlns:p14="http://schemas.microsoft.com/office/powerpoint/2010/main" val="1820836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56719930"/>
              </p:ext>
            </p:extLst>
          </p:nvPr>
        </p:nvGraphicFramePr>
        <p:xfrm>
          <a:off x="152400" y="1397000"/>
          <a:ext cx="8839200" cy="5125720"/>
        </p:xfrm>
        <a:graphic>
          <a:graphicData uri="http://schemas.openxmlformats.org/drawingml/2006/table">
            <a:tbl>
              <a:tblPr firstRow="1" bandRow="1">
                <a:tableStyleId>{5C22544A-7EE6-4342-B048-85BDC9FD1C3A}</a:tableStyleId>
              </a:tblPr>
              <a:tblGrid>
                <a:gridCol w="1295400"/>
                <a:gridCol w="3810000"/>
                <a:gridCol w="37338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effectLst/>
                        </a:rPr>
                        <a:t>Branching</a:t>
                      </a:r>
                      <a:endParaRPr lang="en-GB" dirty="0"/>
                    </a:p>
                  </a:txBody>
                  <a:tcPr/>
                </a:tc>
                <a:tc>
                  <a:txBody>
                    <a:bodyPr/>
                    <a:lstStyle/>
                    <a:p>
                      <a:r>
                        <a:rPr lang="en-GB" dirty="0" smtClean="0"/>
                        <a:t>Path-based branches are used mostly as long-standing constructs to isolate risk of change among feature teams and releases. Team members typically set up an additional workspace for each branch they work on.</a:t>
                      </a:r>
                    </a:p>
                    <a:p>
                      <a:endParaRPr lang="en-GB" dirty="0" smtClean="0"/>
                    </a:p>
                    <a:p>
                      <a:endParaRPr lang="en-GB" dirty="0" smtClean="0"/>
                    </a:p>
                    <a:p>
                      <a:endParaRPr lang="en-GB" dirty="0" smtClean="0"/>
                    </a:p>
                    <a:p>
                      <a:endParaRPr lang="en-GB" dirty="0" smtClean="0"/>
                    </a:p>
                    <a:p>
                      <a:endParaRPr lang="en-GB" dirty="0" smtClean="0"/>
                    </a:p>
                    <a:p>
                      <a:r>
                        <a:rPr lang="en-GB" dirty="0" smtClean="0"/>
                        <a:t>Changes in each branch are independent from each other, so you don’t have to check them in before switching from one branch to another. Merging between sibling branches requires a baseless merging. </a:t>
                      </a:r>
                    </a:p>
                  </a:txBody>
                  <a:tcPr/>
                </a:tc>
                <a:tc>
                  <a:txBody>
                    <a:bodyPr/>
                    <a:lstStyle/>
                    <a:p>
                      <a:r>
                        <a:rPr lang="en-GB" dirty="0" smtClean="0"/>
                        <a:t>Branching is lightweight and path independent. Many developers create a branch for each new feature they are coding, sometimes on a daily basis. You can quickly switch from one branch to another to pivot among different variations of your codebase. You can create branches that exist only on your dev machine and share them if and when you’re ready. </a:t>
                      </a:r>
                    </a:p>
                    <a:p>
                      <a:endParaRPr lang="en-GB" dirty="0" smtClean="0"/>
                    </a:p>
                    <a:p>
                      <a:r>
                        <a:rPr lang="en-GB" dirty="0" smtClean="0"/>
                        <a:t>You must commit, branch, stash, or undo changes before switching branches. Merging is simple and independent of the commit that the branch is based on.</a:t>
                      </a:r>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(2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5638800"/>
            <a:ext cx="838202" cy="749810"/>
          </a:xfrm>
          <a:prstGeom prst="rect">
            <a:avLst/>
          </a:prstGeom>
        </p:spPr>
      </p:pic>
    </p:spTree>
    <p:extLst>
      <p:ext uri="{BB962C8B-B14F-4D97-AF65-F5344CB8AC3E}">
        <p14:creationId xmlns:p14="http://schemas.microsoft.com/office/powerpoint/2010/main" val="870514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62522839"/>
              </p:ext>
            </p:extLst>
          </p:nvPr>
        </p:nvGraphicFramePr>
        <p:xfrm>
          <a:off x="152400" y="1397000"/>
          <a:ext cx="8839200" cy="4668520"/>
        </p:xfrm>
        <a:graphic>
          <a:graphicData uri="http://schemas.openxmlformats.org/drawingml/2006/table">
            <a:tbl>
              <a:tblPr firstRow="1" bandRow="1">
                <a:tableStyleId>{5C22544A-7EE6-4342-B048-85BDC9FD1C3A}</a:tableStyleId>
              </a:tblPr>
              <a:tblGrid>
                <a:gridCol w="1676400"/>
                <a:gridCol w="3581400"/>
                <a:gridCol w="35814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effectLst/>
                        </a:rPr>
                        <a:t>Branching</a:t>
                      </a:r>
                    </a:p>
                    <a:p>
                      <a:r>
                        <a:rPr lang="en-US" dirty="0" smtClean="0">
                          <a:effectLst/>
                        </a:rPr>
                        <a:t>(continued…)</a:t>
                      </a:r>
                      <a:endParaRPr lang="en-GB" dirty="0"/>
                    </a:p>
                  </a:txBody>
                  <a:tcPr/>
                </a:tc>
                <a:tc>
                  <a:txBody>
                    <a:bodyPr/>
                    <a:lstStyle/>
                    <a:p>
                      <a:r>
                        <a:rPr lang="en-GB" dirty="0" smtClean="0"/>
                        <a:t>You can get visualizations of your branch structures and where your </a:t>
                      </a:r>
                      <a:r>
                        <a:rPr lang="en-GB" dirty="0" err="1" smtClean="0"/>
                        <a:t>changesets</a:t>
                      </a:r>
                      <a:r>
                        <a:rPr lang="en-GB" dirty="0" smtClean="0"/>
                        <a:t> have been merged.</a:t>
                      </a:r>
                    </a:p>
                    <a:p>
                      <a:endParaRPr lang="en-GB" dirty="0" smtClean="0"/>
                    </a:p>
                    <a:p>
                      <a:r>
                        <a:rPr lang="en-GB" dirty="0" smtClean="0"/>
                        <a:t>See Use branches to isolate risk in Team Foundation Version Control.</a:t>
                      </a:r>
                    </a:p>
                    <a:p>
                      <a:endParaRPr lang="en-GB" dirty="0"/>
                    </a:p>
                  </a:txBody>
                  <a:tcPr/>
                </a:tc>
                <a:tc>
                  <a:txBody>
                    <a:bodyPr/>
                    <a:lstStyle/>
                    <a:p>
                      <a:r>
                        <a:rPr lang="en-GB" dirty="0" smtClean="0"/>
                        <a:t>You can compare branches to see which commits exist on which branches.</a:t>
                      </a:r>
                    </a:p>
                    <a:p>
                      <a:endParaRPr lang="en-GB" dirty="0" smtClean="0"/>
                    </a:p>
                    <a:p>
                      <a:r>
                        <a:rPr lang="en-GB" dirty="0" smtClean="0"/>
                        <a:t>See Use Git branches to switch contexts, suspend work, and isolate risk.</a:t>
                      </a:r>
                    </a:p>
                    <a:p>
                      <a:endParaRPr lang="en-GB" dirty="0"/>
                    </a:p>
                  </a:txBody>
                  <a:tcPr/>
                </a:tc>
              </a:tr>
              <a:tr h="370840">
                <a:tc>
                  <a:txBody>
                    <a:bodyPr/>
                    <a:lstStyle/>
                    <a:p>
                      <a:r>
                        <a:rPr lang="en-US" dirty="0" smtClean="0"/>
                        <a:t>Builds</a:t>
                      </a:r>
                      <a:endParaRPr lang="en-GB" dirty="0"/>
                    </a:p>
                  </a:txBody>
                  <a:tcPr/>
                </a:tc>
                <a:tc>
                  <a:txBody>
                    <a:bodyPr/>
                    <a:lstStyle/>
                    <a:p>
                      <a:r>
                        <a:rPr lang="en-GB" dirty="0" smtClean="0"/>
                        <a:t>You can use all </a:t>
                      </a:r>
                      <a:r>
                        <a:rPr lang="en-GB" dirty="0" err="1" smtClean="0"/>
                        <a:t>TFBuild</a:t>
                      </a:r>
                      <a:r>
                        <a:rPr lang="en-GB" dirty="0" smtClean="0"/>
                        <a:t> capabilities to build any combination of content you want within the team project collection.</a:t>
                      </a:r>
                      <a:endParaRPr lang="en-GB" dirty="0"/>
                    </a:p>
                  </a:txBody>
                  <a:tcPr/>
                </a:tc>
                <a:tc>
                  <a:txBody>
                    <a:bodyPr/>
                    <a:lstStyle/>
                    <a:p>
                      <a:r>
                        <a:rPr lang="en-GB" dirty="0" smtClean="0"/>
                        <a:t>You can use most </a:t>
                      </a:r>
                      <a:r>
                        <a:rPr lang="en-GB" dirty="0" err="1" smtClean="0"/>
                        <a:t>TFBuild</a:t>
                      </a:r>
                      <a:r>
                        <a:rPr lang="en-GB" dirty="0" smtClean="0"/>
                        <a:t> capabilities to build one team project at a time, and one or more repositories at a time. Gated check-in builds aren’t available yet. Symbols can be published, but they are not indexed yet. </a:t>
                      </a:r>
                      <a:endParaRPr lang="en-GB" dirty="0"/>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(3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181600"/>
            <a:ext cx="838202" cy="749810"/>
          </a:xfrm>
          <a:prstGeom prst="rect">
            <a:avLst/>
          </a:prstGeom>
        </p:spPr>
      </p:pic>
    </p:spTree>
    <p:extLst>
      <p:ext uri="{BB962C8B-B14F-4D97-AF65-F5344CB8AC3E}">
        <p14:creationId xmlns:p14="http://schemas.microsoft.com/office/powerpoint/2010/main" val="2298806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58742976"/>
              </p:ext>
            </p:extLst>
          </p:nvPr>
        </p:nvGraphicFramePr>
        <p:xfrm>
          <a:off x="152400" y="1397000"/>
          <a:ext cx="8839200" cy="5125720"/>
        </p:xfrm>
        <a:graphic>
          <a:graphicData uri="http://schemas.openxmlformats.org/drawingml/2006/table">
            <a:tbl>
              <a:tblPr firstRow="1" bandRow="1">
                <a:tableStyleId>{5C22544A-7EE6-4342-B048-85BDC9FD1C3A}</a:tableStyleId>
              </a:tblPr>
              <a:tblGrid>
                <a:gridCol w="1371600"/>
                <a:gridCol w="3505200"/>
                <a:gridCol w="39624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t>Changes</a:t>
                      </a:r>
                      <a:endParaRPr lang="en-GB" dirty="0"/>
                    </a:p>
                  </a:txBody>
                  <a:tcPr/>
                </a:tc>
                <a:tc>
                  <a:txBody>
                    <a:bodyPr/>
                    <a:lstStyle/>
                    <a:p>
                      <a:r>
                        <a:rPr lang="en-GB" dirty="0" smtClean="0"/>
                        <a:t>Team members can concurrently change files on their dev machines. You upload (check-in) </a:t>
                      </a:r>
                      <a:r>
                        <a:rPr lang="en-GB" dirty="0" err="1" smtClean="0"/>
                        <a:t>changesets</a:t>
                      </a:r>
                      <a:r>
                        <a:rPr lang="en-GB" dirty="0" smtClean="0"/>
                        <a:t> to the server when you create them. You can upload your changes at any time. However, you might be interrupted by conflicts.</a:t>
                      </a:r>
                    </a:p>
                    <a:p>
                      <a:endParaRPr lang="en-GB" dirty="0" smtClean="0"/>
                    </a:p>
                    <a:p>
                      <a:r>
                        <a:rPr lang="en-GB" dirty="0" smtClean="0"/>
                        <a:t>You can change the comment of a </a:t>
                      </a:r>
                      <a:r>
                        <a:rPr lang="en-GB" dirty="0" err="1" smtClean="0"/>
                        <a:t>changeset</a:t>
                      </a:r>
                      <a:r>
                        <a:rPr lang="en-GB" dirty="0" smtClean="0"/>
                        <a:t> after you check it in. You can link </a:t>
                      </a:r>
                      <a:r>
                        <a:rPr lang="en-GB" dirty="0" err="1" smtClean="0"/>
                        <a:t>changesets</a:t>
                      </a:r>
                      <a:r>
                        <a:rPr lang="en-GB" dirty="0" smtClean="0"/>
                        <a:t> to work items and associate them with completed builds.</a:t>
                      </a:r>
                    </a:p>
                    <a:p>
                      <a:endParaRPr lang="en-GB" dirty="0"/>
                    </a:p>
                  </a:txBody>
                  <a:tcPr/>
                </a:tc>
                <a:tc>
                  <a:txBody>
                    <a:bodyPr/>
                    <a:lstStyle/>
                    <a:p>
                      <a:r>
                        <a:rPr lang="en-GB" dirty="0" smtClean="0"/>
                        <a:t>Team members can concurrently change files on their dev machines. You create commits on your dev machine independently of contributing them to the team. When you’re ready you must pull the latest commits before you upload (push) yours to the server. When you pull, you might be interrupted by conflicts.</a:t>
                      </a:r>
                    </a:p>
                    <a:p>
                      <a:endParaRPr lang="en-GB" dirty="0" smtClean="0"/>
                    </a:p>
                    <a:p>
                      <a:r>
                        <a:rPr lang="en-GB" dirty="0" smtClean="0"/>
                        <a:t>You can amend the latest local commit. You cannot change older commits. You can link commits to work items and associate them with completed builds.</a:t>
                      </a:r>
                    </a:p>
                    <a:p>
                      <a:endParaRPr lang="en-GB" dirty="0" smtClean="0"/>
                    </a:p>
                    <a:p>
                      <a:r>
                        <a:rPr lang="en-GB" dirty="0" smtClean="0"/>
                        <a:t>You can modify and combine local commits from the command prompt.</a:t>
                      </a:r>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(4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spTree>
    <p:extLst>
      <p:ext uri="{BB962C8B-B14F-4D97-AF65-F5344CB8AC3E}">
        <p14:creationId xmlns:p14="http://schemas.microsoft.com/office/powerpoint/2010/main" val="2967294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09912011"/>
              </p:ext>
            </p:extLst>
          </p:nvPr>
        </p:nvGraphicFramePr>
        <p:xfrm>
          <a:off x="152400" y="1397000"/>
          <a:ext cx="8839200" cy="3845560"/>
        </p:xfrm>
        <a:graphic>
          <a:graphicData uri="http://schemas.openxmlformats.org/drawingml/2006/table">
            <a:tbl>
              <a:tblPr firstRow="1" bandRow="1">
                <a:tableStyleId>{5C22544A-7EE6-4342-B048-85BDC9FD1C3A}</a:tableStyleId>
              </a:tblPr>
              <a:tblGrid>
                <a:gridCol w="1600200"/>
                <a:gridCol w="3505200"/>
                <a:gridCol w="37338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t>Code reviews</a:t>
                      </a:r>
                      <a:endParaRPr lang="en-GB" dirty="0"/>
                    </a:p>
                  </a:txBody>
                  <a:tcPr/>
                </a:tc>
                <a:tc>
                  <a:txBody>
                    <a:bodyPr/>
                    <a:lstStyle/>
                    <a:p>
                      <a:r>
                        <a:rPr lang="en-GB" dirty="0" smtClean="0"/>
                        <a:t>Yes; see Day in the life of an ALM Developer: Suspend work, fix a bug, and conduct a code review. For more lightweight discussions, you can also comment on and send email about a </a:t>
                      </a:r>
                      <a:r>
                        <a:rPr lang="en-GB" dirty="0" err="1" smtClean="0"/>
                        <a:t>changeset</a:t>
                      </a:r>
                      <a:r>
                        <a:rPr lang="en-GB" dirty="0" smtClean="0"/>
                        <a:t> from the web portal. </a:t>
                      </a:r>
                      <a:endParaRPr lang="en-GB" dirty="0"/>
                    </a:p>
                  </a:txBody>
                  <a:tcPr/>
                </a:tc>
                <a:tc>
                  <a:txBody>
                    <a:bodyPr/>
                    <a:lstStyle/>
                    <a:p>
                      <a:r>
                        <a:rPr lang="en-GB" dirty="0" smtClean="0"/>
                        <a:t>Yes; see Conduct a pull request. For more lightweight discussions, you can also comment on and send email about a commit from the web portal. </a:t>
                      </a:r>
                    </a:p>
                  </a:txBody>
                  <a:tcPr/>
                </a:tc>
              </a:tr>
              <a:tr h="370840">
                <a:tc>
                  <a:txBody>
                    <a:bodyPr/>
                    <a:lstStyle/>
                    <a:p>
                      <a:r>
                        <a:rPr lang="en-GB" dirty="0" smtClean="0"/>
                        <a:t>Conflict resolution</a:t>
                      </a:r>
                      <a:endParaRPr lang="en-GB" dirty="0"/>
                    </a:p>
                  </a:txBody>
                  <a:tcPr/>
                </a:tc>
                <a:tc>
                  <a:txBody>
                    <a:bodyPr/>
                    <a:lstStyle/>
                    <a:p>
                      <a:r>
                        <a:rPr lang="en-GB" dirty="0" smtClean="0"/>
                        <a:t>You might have to resolve conflicts when you get, check in, merge, or </a:t>
                      </a:r>
                      <a:r>
                        <a:rPr lang="en-GB" dirty="0" err="1" smtClean="0"/>
                        <a:t>unshelve</a:t>
                      </a:r>
                      <a:r>
                        <a:rPr lang="en-GB" dirty="0" smtClean="0"/>
                        <a:t>. You can resolve all types of conflicts in Visual Studio.</a:t>
                      </a:r>
                      <a:endParaRPr lang="en-GB" dirty="0"/>
                    </a:p>
                  </a:txBody>
                  <a:tcPr/>
                </a:tc>
                <a:tc>
                  <a:txBody>
                    <a:bodyPr/>
                    <a:lstStyle/>
                    <a:p>
                      <a:r>
                        <a:rPr lang="en-GB" dirty="0" smtClean="0"/>
                        <a:t>You might have to resolve conflicts when you pull or merge. You can resolve content conflicts in Visual Studio. Other types of conflicts can be resolved from the command prompt.</a:t>
                      </a:r>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(5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895600"/>
            <a:ext cx="838202" cy="749810"/>
          </a:xfrm>
          <a:prstGeom prst="rect">
            <a:avLst/>
          </a:prstGeom>
        </p:spPr>
      </p:pic>
    </p:spTree>
    <p:extLst>
      <p:ext uri="{BB962C8B-B14F-4D97-AF65-F5344CB8AC3E}">
        <p14:creationId xmlns:p14="http://schemas.microsoft.com/office/powerpoint/2010/main" val="2089462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82892542"/>
              </p:ext>
            </p:extLst>
          </p:nvPr>
        </p:nvGraphicFramePr>
        <p:xfrm>
          <a:off x="152400" y="1397000"/>
          <a:ext cx="8839200" cy="5217160"/>
        </p:xfrm>
        <a:graphic>
          <a:graphicData uri="http://schemas.openxmlformats.org/drawingml/2006/table">
            <a:tbl>
              <a:tblPr firstRow="1" bandRow="1">
                <a:tableStyleId>{5C22544A-7EE6-4342-B048-85BDC9FD1C3A}</a:tableStyleId>
              </a:tblPr>
              <a:tblGrid>
                <a:gridCol w="1524000"/>
                <a:gridCol w="3276600"/>
                <a:gridCol w="40386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t>File storage</a:t>
                      </a:r>
                      <a:endParaRPr lang="en-GB" dirty="0"/>
                    </a:p>
                  </a:txBody>
                  <a:tcPr/>
                </a:tc>
                <a:tc>
                  <a:txBody>
                    <a:bodyPr/>
                    <a:lstStyle/>
                    <a:p>
                      <a:r>
                        <a:rPr lang="en-GB" dirty="0" smtClean="0"/>
                        <a:t>You can check in large binary files. You might also want to use NuGet in combination or as an alternative.</a:t>
                      </a:r>
                      <a:endParaRPr lang="en-GB" dirty="0"/>
                    </a:p>
                  </a:txBody>
                  <a:tcPr/>
                </a:tc>
                <a:tc>
                  <a:txBody>
                    <a:bodyPr/>
                    <a:lstStyle/>
                    <a:p>
                      <a:r>
                        <a:rPr lang="en-GB" dirty="0" smtClean="0"/>
                        <a:t>You can check in small binary files. Avoid checking in large binary files, especially those that you modify often. If possible, use NuGet as an alternative to checking in binary files.</a:t>
                      </a:r>
                    </a:p>
                  </a:txBody>
                  <a:tcPr/>
                </a:tc>
              </a:tr>
              <a:tr h="370840">
                <a:tc>
                  <a:txBody>
                    <a:bodyPr/>
                    <a:lstStyle/>
                    <a:p>
                      <a:r>
                        <a:rPr lang="en-US" dirty="0" smtClean="0"/>
                        <a:t>File on Server</a:t>
                      </a:r>
                      <a:endParaRPr lang="en-GB" dirty="0"/>
                    </a:p>
                  </a:txBody>
                  <a:tcPr/>
                </a:tc>
                <a:tc>
                  <a:txBody>
                    <a:bodyPr/>
                    <a:lstStyle/>
                    <a:p>
                      <a:r>
                        <a:rPr lang="en-GB" dirty="0" smtClean="0"/>
                        <a:t>Each team project contains all files under a single root path (for example: $/</a:t>
                      </a:r>
                      <a:r>
                        <a:rPr lang="en-GB" dirty="0" err="1" smtClean="0"/>
                        <a:t>FabrikamTFVC</a:t>
                      </a:r>
                      <a:r>
                        <a:rPr lang="en-GB" dirty="0" smtClean="0"/>
                        <a:t>). You can apply permissions at the file level. You can lock files.</a:t>
                      </a:r>
                    </a:p>
                    <a:p>
                      <a:endParaRPr lang="en-GB" dirty="0" smtClean="0"/>
                    </a:p>
                    <a:p>
                      <a:r>
                        <a:rPr lang="en-GB" dirty="0" smtClean="0"/>
                        <a:t>You can browse your files on the web portal and using Source Control Explorer in Visual Studio.</a:t>
                      </a:r>
                    </a:p>
                    <a:p>
                      <a:endParaRPr lang="en-GB" dirty="0" smtClean="0"/>
                    </a:p>
                    <a:p>
                      <a:r>
                        <a:rPr lang="en-GB" dirty="0" smtClean="0"/>
                        <a:t>Your team project exists on only one server.</a:t>
                      </a:r>
                    </a:p>
                  </a:txBody>
                  <a:tcPr/>
                </a:tc>
                <a:tc>
                  <a:txBody>
                    <a:bodyPr/>
                    <a:lstStyle/>
                    <a:p>
                      <a:r>
                        <a:rPr lang="en-GB" dirty="0" smtClean="0"/>
                        <a:t>Each team project can contain one or more Git repositories and each Git repository can contain one or more branches. The most granular permissions you can apply are to a repository or a branch. Files cannot be locked.</a:t>
                      </a:r>
                    </a:p>
                    <a:p>
                      <a:endParaRPr lang="en-GB" dirty="0" smtClean="0"/>
                    </a:p>
                    <a:p>
                      <a:r>
                        <a:rPr lang="en-GB" dirty="0" smtClean="0"/>
                        <a:t>You can browse your files on the web portal.</a:t>
                      </a:r>
                    </a:p>
                    <a:p>
                      <a:endParaRPr lang="en-GB" dirty="0" smtClean="0"/>
                    </a:p>
                    <a:p>
                      <a:r>
                        <a:rPr lang="en-GB" dirty="0" smtClean="0"/>
                        <a:t>You can push commits to multiple remote repositories.</a:t>
                      </a:r>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(6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362200"/>
            <a:ext cx="838202" cy="74981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817" y="5791200"/>
            <a:ext cx="838202" cy="749810"/>
          </a:xfrm>
          <a:prstGeom prst="rect">
            <a:avLst/>
          </a:prstGeom>
        </p:spPr>
      </p:pic>
    </p:spTree>
    <p:extLst>
      <p:ext uri="{BB962C8B-B14F-4D97-AF65-F5344CB8AC3E}">
        <p14:creationId xmlns:p14="http://schemas.microsoft.com/office/powerpoint/2010/main" val="2293993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800006"/>
              </p:ext>
            </p:extLst>
          </p:nvPr>
        </p:nvGraphicFramePr>
        <p:xfrm>
          <a:off x="152400" y="1397000"/>
          <a:ext cx="8839200" cy="5125720"/>
        </p:xfrm>
        <a:graphic>
          <a:graphicData uri="http://schemas.openxmlformats.org/drawingml/2006/table">
            <a:tbl>
              <a:tblPr firstRow="1" bandRow="1">
                <a:tableStyleId>{5C22544A-7EE6-4342-B048-85BDC9FD1C3A}</a:tableStyleId>
              </a:tblPr>
              <a:tblGrid>
                <a:gridCol w="1600200"/>
                <a:gridCol w="3505200"/>
                <a:gridCol w="37338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US" dirty="0" smtClean="0"/>
                        <a:t>Files on DEV</a:t>
                      </a:r>
                      <a:endParaRPr lang="en-GB" dirty="0"/>
                    </a:p>
                  </a:txBody>
                  <a:tcPr/>
                </a:tc>
                <a:tc>
                  <a:txBody>
                    <a:bodyPr/>
                    <a:lstStyle/>
                    <a:p>
                      <a:r>
                        <a:rPr lang="en-GB" dirty="0" smtClean="0"/>
                        <a:t>You can browse your files using Source Control Explorer in Visual Studio, or using Windows File Explorer or the command prompt.</a:t>
                      </a:r>
                      <a:endParaRPr lang="en-GB" dirty="0"/>
                    </a:p>
                  </a:txBody>
                  <a:tcPr/>
                </a:tc>
                <a:tc>
                  <a:txBody>
                    <a:bodyPr/>
                    <a:lstStyle/>
                    <a:p>
                      <a:r>
                        <a:rPr lang="en-GB" dirty="0" smtClean="0"/>
                        <a:t>You can browse your files using Windows File Explorer or the command prompt. You cannot yet browse files in Visual Studio. </a:t>
                      </a:r>
                    </a:p>
                  </a:txBody>
                  <a:tcPr/>
                </a:tc>
              </a:tr>
              <a:tr h="370840">
                <a:tc>
                  <a:txBody>
                    <a:bodyPr/>
                    <a:lstStyle/>
                    <a:p>
                      <a:r>
                        <a:rPr lang="en-GB" dirty="0" smtClean="0"/>
                        <a:t>Manage work on your dev machine</a:t>
                      </a:r>
                      <a:endParaRPr lang="en-GB" dirty="0"/>
                    </a:p>
                  </a:txBody>
                  <a:tcPr/>
                </a:tc>
                <a:tc>
                  <a:txBody>
                    <a:bodyPr/>
                    <a:lstStyle/>
                    <a:p>
                      <a:r>
                        <a:rPr lang="en-GB" dirty="0" smtClean="0"/>
                        <a:t>Pending changes and my work pages.</a:t>
                      </a:r>
                      <a:endParaRPr lang="en-GB" dirty="0"/>
                    </a:p>
                  </a:txBody>
                  <a:tcPr/>
                </a:tc>
                <a:tc>
                  <a:txBody>
                    <a:bodyPr/>
                    <a:lstStyle/>
                    <a:p>
                      <a:r>
                        <a:rPr lang="en-GB" dirty="0" smtClean="0">
                          <a:effectLst/>
                        </a:rPr>
                        <a:t>Changes, commits, and branches pages.</a:t>
                      </a:r>
                      <a:endParaRPr lang="en-GB" dirty="0" smtClean="0"/>
                    </a:p>
                  </a:txBody>
                  <a:tcPr/>
                </a:tc>
              </a:tr>
              <a:tr h="370840">
                <a:tc>
                  <a:txBody>
                    <a:bodyPr/>
                    <a:lstStyle/>
                    <a:p>
                      <a:r>
                        <a:rPr lang="en-GB" dirty="0" smtClean="0"/>
                        <a:t>Suspend your work</a:t>
                      </a:r>
                      <a:endParaRPr lang="en-GB" dirty="0"/>
                    </a:p>
                  </a:txBody>
                  <a:tcPr/>
                </a:tc>
                <a:tc>
                  <a:txBody>
                    <a:bodyPr/>
                    <a:lstStyle/>
                    <a:p>
                      <a:r>
                        <a:rPr lang="en-GB" dirty="0" smtClean="0"/>
                        <a:t>You can suspend from my work page or shelve your changes.</a:t>
                      </a:r>
                      <a:endParaRPr lang="en-GB" dirty="0"/>
                    </a:p>
                  </a:txBody>
                  <a:tcPr/>
                </a:tc>
                <a:tc>
                  <a:txBody>
                    <a:bodyPr/>
                    <a:lstStyle/>
                    <a:p>
                      <a:r>
                        <a:rPr lang="en-GB" dirty="0" smtClean="0"/>
                        <a:t>You can create a branch from (from Visual Studio or the command prompt) or stash (from the command prompt)</a:t>
                      </a:r>
                    </a:p>
                  </a:txBody>
                  <a:tcPr/>
                </a:tc>
              </a:tr>
              <a:tr h="370840">
                <a:tc>
                  <a:txBody>
                    <a:bodyPr/>
                    <a:lstStyle/>
                    <a:p>
                      <a:r>
                        <a:rPr lang="en-GB" dirty="0" smtClean="0"/>
                        <a:t>Tag your files</a:t>
                      </a:r>
                      <a:endParaRPr lang="en-GB" dirty="0"/>
                    </a:p>
                  </a:txBody>
                  <a:tcPr/>
                </a:tc>
                <a:tc>
                  <a:txBody>
                    <a:bodyPr/>
                    <a:lstStyle/>
                    <a:p>
                      <a:r>
                        <a:rPr lang="en-GB" dirty="0" smtClean="0"/>
                        <a:t>You can apply labels to a version of one or more files from either Visual Studio or the command prompt. Each file can have label applied to a different version.</a:t>
                      </a:r>
                      <a:endParaRPr lang="en-GB" dirty="0"/>
                    </a:p>
                  </a:txBody>
                  <a:tcPr/>
                </a:tc>
                <a:tc>
                  <a:txBody>
                    <a:bodyPr/>
                    <a:lstStyle/>
                    <a:p>
                      <a:r>
                        <a:rPr lang="en-GB" dirty="0" smtClean="0"/>
                        <a:t>You can apply tags from the command prompt to individual commits. View tags in the Visual Studio history window. </a:t>
                      </a:r>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(7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133600"/>
            <a:ext cx="838202" cy="749810"/>
          </a:xfrm>
          <a:prstGeom prst="rect">
            <a:avLst/>
          </a:prstGeom>
        </p:spPr>
      </p:pic>
    </p:spTree>
    <p:extLst>
      <p:ext uri="{BB962C8B-B14F-4D97-AF65-F5344CB8AC3E}">
        <p14:creationId xmlns:p14="http://schemas.microsoft.com/office/powerpoint/2010/main" val="4138338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Begrippen</a:t>
            </a:r>
            <a:endParaRPr lang="nl-NL" dirty="0"/>
          </a:p>
        </p:txBody>
      </p:sp>
      <p:sp>
        <p:nvSpPr>
          <p:cNvPr id="3" name="Content Placeholder 2"/>
          <p:cNvSpPr>
            <a:spLocks noGrp="1"/>
          </p:cNvSpPr>
          <p:nvPr>
            <p:ph idx="1"/>
          </p:nvPr>
        </p:nvSpPr>
        <p:spPr>
          <a:xfrm>
            <a:off x="457200" y="1524000"/>
            <a:ext cx="1524000" cy="4953000"/>
          </a:xfrm>
        </p:spPr>
        <p:txBody>
          <a:bodyPr/>
          <a:lstStyle/>
          <a:p>
            <a:r>
              <a:rPr lang="nl-NL" dirty="0" smtClean="0"/>
              <a:t>VS</a:t>
            </a:r>
          </a:p>
          <a:p>
            <a:r>
              <a:rPr lang="nl-NL" dirty="0" smtClean="0"/>
              <a:t>TFS</a:t>
            </a:r>
          </a:p>
          <a:p>
            <a:r>
              <a:rPr lang="nl-NL" dirty="0" smtClean="0"/>
              <a:t>VSO</a:t>
            </a:r>
          </a:p>
          <a:p>
            <a:r>
              <a:rPr lang="nl-NL" dirty="0" smtClean="0"/>
              <a:t>TFVC</a:t>
            </a:r>
          </a:p>
          <a:p>
            <a:r>
              <a:rPr lang="nl-NL" dirty="0" smtClean="0"/>
              <a:t>Git</a:t>
            </a:r>
          </a:p>
          <a:p>
            <a:endParaRPr lang="nl-NL" dirty="0" smtClean="0"/>
          </a:p>
          <a:p>
            <a:endParaRPr lang="nl-NL" dirty="0" smtClean="0"/>
          </a:p>
        </p:txBody>
      </p:sp>
      <p:sp>
        <p:nvSpPr>
          <p:cNvPr id="4" name="Content Placeholder 2"/>
          <p:cNvSpPr txBox="1">
            <a:spLocks/>
          </p:cNvSpPr>
          <p:nvPr/>
        </p:nvSpPr>
        <p:spPr>
          <a:xfrm>
            <a:off x="1828800" y="1524000"/>
            <a:ext cx="6781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558DBE"/>
              </a:buClr>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rgbClr val="558DBE"/>
              </a:buClr>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Clr>
                <a:srgbClr val="558DBE"/>
              </a:buClr>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Clr>
                <a:srgbClr val="558DBE"/>
              </a:buClr>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Clr>
                <a:srgbClr val="558DBE"/>
              </a:buClr>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l-NL" dirty="0" smtClean="0"/>
              <a:t>- Visual Studio</a:t>
            </a:r>
          </a:p>
          <a:p>
            <a:pPr marL="0" indent="0">
              <a:buNone/>
            </a:pPr>
            <a:r>
              <a:rPr lang="nl-NL" dirty="0" smtClean="0"/>
              <a:t>- Team Foundation Server</a:t>
            </a:r>
          </a:p>
          <a:p>
            <a:pPr marL="0" indent="0">
              <a:buNone/>
            </a:pPr>
            <a:r>
              <a:rPr lang="nl-NL" dirty="0" smtClean="0"/>
              <a:t>- Visual Studio Online</a:t>
            </a:r>
          </a:p>
          <a:p>
            <a:pPr marL="0" indent="0">
              <a:buNone/>
            </a:pPr>
            <a:r>
              <a:rPr lang="nl-NL" dirty="0" smtClean="0"/>
              <a:t>- Team Foundation Version Control</a:t>
            </a:r>
          </a:p>
          <a:p>
            <a:pPr marL="0" indent="0">
              <a:buNone/>
            </a:pPr>
            <a:r>
              <a:rPr lang="nl-NL" dirty="0" smtClean="0"/>
              <a:t>- Groninger intelligentietest</a:t>
            </a:r>
          </a:p>
          <a:p>
            <a:endParaRPr lang="nl-NL" dirty="0" smtClean="0"/>
          </a:p>
          <a:p>
            <a:endParaRPr lang="nl-NL" dirty="0" smtClean="0"/>
          </a:p>
        </p:txBody>
      </p:sp>
    </p:spTree>
    <p:extLst>
      <p:ext uri="{BB962C8B-B14F-4D97-AF65-F5344CB8AC3E}">
        <p14:creationId xmlns:p14="http://schemas.microsoft.com/office/powerpoint/2010/main" val="12049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4">
                                            <p:txEl>
                                              <p:pRg st="4" end="4"/>
                                            </p:txEl>
                                          </p:spTgt>
                                        </p:tgtEl>
                                      </p:cBhvr>
                                    </p:animEffect>
                                    <p:set>
                                      <p:cBhvr>
                                        <p:cTn id="32"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sz="3200" dirty="0"/>
          </a:p>
        </p:txBody>
      </p:sp>
      <p:graphicFrame>
        <p:nvGraphicFramePr>
          <p:cNvPr id="4" name="Table 3"/>
          <p:cNvGraphicFramePr>
            <a:graphicFrameLocks noGrp="1"/>
          </p:cNvGraphicFramePr>
          <p:nvPr>
            <p:extLst>
              <p:ext uri="{D42A27DB-BD31-4B8C-83A1-F6EECF244321}">
                <p14:modId xmlns:p14="http://schemas.microsoft.com/office/powerpoint/2010/main" val="1229569900"/>
              </p:ext>
            </p:extLst>
          </p:nvPr>
        </p:nvGraphicFramePr>
        <p:xfrm>
          <a:off x="152400" y="1397000"/>
          <a:ext cx="8839200" cy="5034280"/>
        </p:xfrm>
        <a:graphic>
          <a:graphicData uri="http://schemas.openxmlformats.org/drawingml/2006/table">
            <a:tbl>
              <a:tblPr firstRow="1" bandRow="1">
                <a:tableStyleId>{5C22544A-7EE6-4342-B048-85BDC9FD1C3A}</a:tableStyleId>
              </a:tblPr>
              <a:tblGrid>
                <a:gridCol w="1600200"/>
                <a:gridCol w="3505200"/>
                <a:gridCol w="37338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t>History</a:t>
                      </a:r>
                      <a:endParaRPr lang="en-GB" dirty="0"/>
                    </a:p>
                  </a:txBody>
                  <a:tcPr/>
                </a:tc>
                <a:tc>
                  <a:txBody>
                    <a:bodyPr/>
                    <a:lstStyle/>
                    <a:p>
                      <a:r>
                        <a:rPr lang="en-GB" dirty="0" smtClean="0"/>
                        <a:t>File history is not replicated on the client dev machine and so can be viewed only when you’re connected to the server. You can view history in Visual Studio and on the web portal. You can annotate files to see who changed a line, and when they changed it.</a:t>
                      </a:r>
                      <a:endParaRPr lang="en-GB" dirty="0"/>
                    </a:p>
                  </a:txBody>
                  <a:tcPr/>
                </a:tc>
                <a:tc>
                  <a:txBody>
                    <a:bodyPr/>
                    <a:lstStyle/>
                    <a:p>
                      <a:r>
                        <a:rPr lang="en-GB" dirty="0" smtClean="0"/>
                        <a:t>File history is replicated on the client dev machine and can be viewed even when not connected to the server. You can view history in Visual Studio and on the web portal. You can annotate files to see who changed a line, and when they changed it. </a:t>
                      </a:r>
                    </a:p>
                  </a:txBody>
                  <a:tcPr/>
                </a:tc>
              </a:tr>
              <a:tr h="370840">
                <a:tc>
                  <a:txBody>
                    <a:bodyPr/>
                    <a:lstStyle/>
                    <a:p>
                      <a:r>
                        <a:rPr lang="en-GB" dirty="0" smtClean="0"/>
                        <a:t>Roll back changes</a:t>
                      </a:r>
                      <a:endParaRPr lang="en-GB" dirty="0"/>
                    </a:p>
                  </a:txBody>
                  <a:tcPr/>
                </a:tc>
                <a:tc>
                  <a:txBody>
                    <a:bodyPr/>
                    <a:lstStyle/>
                    <a:p>
                      <a:r>
                        <a:rPr lang="en-GB" dirty="0" smtClean="0"/>
                        <a:t>You can roll back one or more </a:t>
                      </a:r>
                      <a:r>
                        <a:rPr lang="en-GB" dirty="0" err="1" smtClean="0"/>
                        <a:t>changesets</a:t>
                      </a:r>
                      <a:r>
                        <a:rPr lang="en-GB" dirty="0" smtClean="0"/>
                        <a:t>.</a:t>
                      </a:r>
                      <a:endParaRPr lang="en-GB" dirty="0"/>
                    </a:p>
                  </a:txBody>
                  <a:tcPr/>
                </a:tc>
                <a:tc>
                  <a:txBody>
                    <a:bodyPr/>
                    <a:lstStyle/>
                    <a:p>
                      <a:r>
                        <a:rPr lang="en-GB" dirty="0" smtClean="0"/>
                        <a:t>You can revert a commit.</a:t>
                      </a:r>
                    </a:p>
                  </a:txBody>
                  <a:tcPr/>
                </a:tc>
              </a:tr>
              <a:tr h="370840">
                <a:tc>
                  <a:txBody>
                    <a:bodyPr/>
                    <a:lstStyle/>
                    <a:p>
                      <a:r>
                        <a:rPr lang="en-US" dirty="0" smtClean="0"/>
                        <a:t>Scale</a:t>
                      </a:r>
                      <a:endParaRPr lang="en-GB" dirty="0"/>
                    </a:p>
                  </a:txBody>
                  <a:tcPr/>
                </a:tc>
                <a:tc>
                  <a:txBody>
                    <a:bodyPr/>
                    <a:lstStyle/>
                    <a:p>
                      <a:r>
                        <a:rPr lang="en-GB" dirty="0" smtClean="0"/>
                        <a:t>You can work on small or very large scale projects using local workspaces. Supports massive scale (millions of files per branch and large binary files) projects using server workspaces.</a:t>
                      </a:r>
                      <a:endParaRPr lang="en-GB" dirty="0"/>
                    </a:p>
                  </a:txBody>
                  <a:tcPr/>
                </a:tc>
                <a:tc>
                  <a:txBody>
                    <a:bodyPr/>
                    <a:lstStyle/>
                    <a:p>
                      <a:r>
                        <a:rPr lang="en-GB" dirty="0" smtClean="0"/>
                        <a:t>You can quickly begin small projects. You can scale up to very large projects, but you have to plan ahead to modularize your codebase. You can create multiple repositories in a team project. </a:t>
                      </a:r>
                    </a:p>
                  </a:txBody>
                  <a:tcPr/>
                </a:tc>
              </a:tr>
            </a:tbl>
          </a:graphicData>
        </a:graphic>
      </p:graphicFrame>
      <p:sp>
        <p:nvSpPr>
          <p:cNvPr id="3" name="TextBox 2"/>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(8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562600"/>
            <a:ext cx="838202" cy="749810"/>
          </a:xfrm>
          <a:prstGeom prst="rect">
            <a:avLst/>
          </a:prstGeom>
        </p:spPr>
      </p:pic>
    </p:spTree>
    <p:extLst>
      <p:ext uri="{BB962C8B-B14F-4D97-AF65-F5344CB8AC3E}">
        <p14:creationId xmlns:p14="http://schemas.microsoft.com/office/powerpoint/2010/main" val="4195266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vs. TFVC</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252947956"/>
              </p:ext>
            </p:extLst>
          </p:nvPr>
        </p:nvGraphicFramePr>
        <p:xfrm>
          <a:off x="152400" y="1397000"/>
          <a:ext cx="8839200" cy="4211320"/>
        </p:xfrm>
        <a:graphic>
          <a:graphicData uri="http://schemas.openxmlformats.org/drawingml/2006/table">
            <a:tbl>
              <a:tblPr firstRow="1" bandRow="1">
                <a:tableStyleId>{5C22544A-7EE6-4342-B048-85BDC9FD1C3A}</a:tableStyleId>
              </a:tblPr>
              <a:tblGrid>
                <a:gridCol w="1600200"/>
                <a:gridCol w="3505200"/>
                <a:gridCol w="3733800"/>
              </a:tblGrid>
              <a:tr h="370840">
                <a:tc>
                  <a:txBody>
                    <a:bodyPr/>
                    <a:lstStyle/>
                    <a:p>
                      <a:r>
                        <a:rPr lang="en-US" dirty="0" smtClean="0"/>
                        <a:t>Capability</a:t>
                      </a:r>
                      <a:endParaRPr lang="en-GB" dirty="0"/>
                    </a:p>
                  </a:txBody>
                  <a:tcPr/>
                </a:tc>
                <a:tc>
                  <a:txBody>
                    <a:bodyPr/>
                    <a:lstStyle/>
                    <a:p>
                      <a:r>
                        <a:rPr lang="en-US" dirty="0" smtClean="0"/>
                        <a:t>TFVC</a:t>
                      </a:r>
                      <a:endParaRPr lang="en-GB" dirty="0"/>
                    </a:p>
                  </a:txBody>
                  <a:tcPr/>
                </a:tc>
                <a:tc>
                  <a:txBody>
                    <a:bodyPr/>
                    <a:lstStyle/>
                    <a:p>
                      <a:r>
                        <a:rPr lang="en-US" dirty="0" err="1" smtClean="0"/>
                        <a:t>Git</a:t>
                      </a:r>
                      <a:endParaRPr lang="en-GB" dirty="0"/>
                    </a:p>
                  </a:txBody>
                  <a:tcPr/>
                </a:tc>
              </a:tr>
              <a:tr h="370840">
                <a:tc>
                  <a:txBody>
                    <a:bodyPr/>
                    <a:lstStyle/>
                    <a:p>
                      <a:r>
                        <a:rPr lang="en-GB" dirty="0" smtClean="0"/>
                        <a:t>Quality gates</a:t>
                      </a:r>
                      <a:endParaRPr lang="en-GB" dirty="0"/>
                    </a:p>
                  </a:txBody>
                  <a:tcPr/>
                </a:tc>
                <a:tc>
                  <a:txBody>
                    <a:bodyPr/>
                    <a:lstStyle/>
                    <a:p>
                      <a:r>
                        <a:rPr lang="en-GB" dirty="0" smtClean="0"/>
                        <a:t>You can use CI builds, gated check-in builds and check-in policies.</a:t>
                      </a:r>
                      <a:endParaRPr lang="en-GB" dirty="0"/>
                    </a:p>
                  </a:txBody>
                  <a:tcPr/>
                </a:tc>
                <a:tc>
                  <a:txBody>
                    <a:bodyPr/>
                    <a:lstStyle/>
                    <a:p>
                      <a:r>
                        <a:rPr lang="en-GB" dirty="0" smtClean="0"/>
                        <a:t>You can use CI builds. Gated check-in builds aren’t available yet. </a:t>
                      </a:r>
                    </a:p>
                  </a:txBody>
                  <a:tcPr/>
                </a:tc>
              </a:tr>
              <a:tr h="370840">
                <a:tc>
                  <a:txBody>
                    <a:bodyPr/>
                    <a:lstStyle/>
                    <a:p>
                      <a:r>
                        <a:rPr lang="en-GB" dirty="0" smtClean="0"/>
                        <a:t>Visual Studio compatibility</a:t>
                      </a:r>
                      <a:endParaRPr lang="en-GB" dirty="0"/>
                    </a:p>
                  </a:txBody>
                  <a:tcPr/>
                </a:tc>
                <a:tc>
                  <a:txBody>
                    <a:bodyPr/>
                    <a:lstStyle/>
                    <a:p>
                      <a:r>
                        <a:rPr lang="en-US" dirty="0" smtClean="0"/>
                        <a:t>All versions of Visual Studio.</a:t>
                      </a:r>
                      <a:endParaRPr lang="en-GB" dirty="0"/>
                    </a:p>
                  </a:txBody>
                  <a:tcPr/>
                </a:tc>
                <a:tc>
                  <a:txBody>
                    <a:bodyPr/>
                    <a:lstStyle/>
                    <a:p>
                      <a:r>
                        <a:rPr lang="en-GB" dirty="0" smtClean="0"/>
                        <a:t>Git is built into with Visual Studio 2015 and Visual Studio 2013.</a:t>
                      </a:r>
                    </a:p>
                    <a:p>
                      <a:endParaRPr lang="en-GB" dirty="0" smtClean="0"/>
                    </a:p>
                    <a:p>
                      <a:r>
                        <a:rPr lang="en-GB" dirty="0" smtClean="0"/>
                        <a:t>You can also use Visual Studio 2012 Update 4 (you must also install Visual Studio Tools for Git).</a:t>
                      </a:r>
                    </a:p>
                  </a:txBody>
                  <a:tcPr/>
                </a:tc>
              </a:tr>
              <a:tr h="370840">
                <a:tc>
                  <a:txBody>
                    <a:bodyPr/>
                    <a:lstStyle/>
                    <a:p>
                      <a:r>
                        <a:rPr lang="en-US" dirty="0" smtClean="0"/>
                        <a:t>Release</a:t>
                      </a:r>
                      <a:r>
                        <a:rPr lang="en-US" baseline="0" dirty="0" smtClean="0"/>
                        <a:t> Management</a:t>
                      </a:r>
                    </a:p>
                    <a:p>
                      <a:endParaRPr lang="en-US" baseline="0" dirty="0" smtClean="0"/>
                    </a:p>
                    <a:p>
                      <a:endParaRPr lang="en-US" baseline="0" dirty="0" smtClean="0"/>
                    </a:p>
                    <a:p>
                      <a:endParaRPr lang="en-GB" dirty="0"/>
                    </a:p>
                  </a:txBody>
                  <a:tcPr/>
                </a:tc>
                <a:tc>
                  <a:txBody>
                    <a:bodyPr/>
                    <a:lstStyle/>
                    <a:p>
                      <a:r>
                        <a:rPr lang="en-US" dirty="0" smtClean="0"/>
                        <a:t>When using </a:t>
                      </a:r>
                      <a:r>
                        <a:rPr lang="en-US" dirty="0" err="1" smtClean="0"/>
                        <a:t>vNext</a:t>
                      </a:r>
                      <a:r>
                        <a:rPr lang="en-US" dirty="0" smtClean="0"/>
                        <a:t> deployment, every release</a:t>
                      </a:r>
                      <a:r>
                        <a:rPr lang="en-US" baseline="0" dirty="0" smtClean="0"/>
                        <a:t> contains the change history (backlog items)</a:t>
                      </a:r>
                      <a:endParaRPr lang="en-GB" dirty="0"/>
                    </a:p>
                  </a:txBody>
                  <a:tcPr/>
                </a:tc>
                <a:tc>
                  <a:txBody>
                    <a:bodyPr/>
                    <a:lstStyle/>
                    <a:p>
                      <a:r>
                        <a:rPr lang="en-US" dirty="0" smtClean="0"/>
                        <a:t>Change</a:t>
                      </a:r>
                      <a:r>
                        <a:rPr lang="en-US" baseline="0" dirty="0" smtClean="0"/>
                        <a:t> history (backlog items) in every release is not supported yet.</a:t>
                      </a:r>
                      <a:endParaRPr lang="en-GB" dirty="0" smtClean="0"/>
                    </a:p>
                  </a:txBody>
                  <a:tcPr/>
                </a:tc>
              </a:tr>
            </a:tbl>
          </a:graphicData>
        </a:graphic>
      </p:graphicFrame>
      <p:sp>
        <p:nvSpPr>
          <p:cNvPr id="5" name="TextBox 4"/>
          <p:cNvSpPr txBox="1"/>
          <p:nvPr/>
        </p:nvSpPr>
        <p:spPr>
          <a:xfrm>
            <a:off x="7239000" y="304800"/>
            <a:ext cx="1598515" cy="584775"/>
          </a:xfrm>
          <a:prstGeom prst="rect">
            <a:avLst/>
          </a:prstGeom>
          <a:noFill/>
        </p:spPr>
        <p:txBody>
          <a:bodyPr wrap="none" rtlCol="0">
            <a:spAutoFit/>
          </a:bodyPr>
          <a:lstStyle/>
          <a:p>
            <a:r>
              <a:rPr lang="en-US" sz="3200" dirty="0" smtClean="0">
                <a:solidFill>
                  <a:srgbClr val="558DBE"/>
                </a:solidFill>
              </a:rPr>
              <a:t>(9 </a:t>
            </a:r>
            <a:r>
              <a:rPr lang="en-US" sz="3200" dirty="0">
                <a:solidFill>
                  <a:srgbClr val="558DBE"/>
                </a:solidFill>
              </a:rPr>
              <a:t>v/d </a:t>
            </a:r>
            <a:r>
              <a:rPr lang="en-US" sz="3200" dirty="0" smtClean="0">
                <a:solidFill>
                  <a:srgbClr val="558DBE"/>
                </a:solidFill>
              </a:rPr>
              <a:t>9)</a:t>
            </a:r>
            <a:endParaRPr lang="en-GB" sz="3200" dirty="0">
              <a:solidFill>
                <a:srgbClr val="558DB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803440"/>
            <a:ext cx="838202" cy="749810"/>
          </a:xfrm>
          <a:prstGeom prst="rect">
            <a:avLst/>
          </a:prstGeom>
        </p:spPr>
      </p:pic>
    </p:spTree>
    <p:extLst>
      <p:ext uri="{BB962C8B-B14F-4D97-AF65-F5344CB8AC3E}">
        <p14:creationId xmlns:p14="http://schemas.microsoft.com/office/powerpoint/2010/main" val="4189371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Adoptie</a:t>
            </a:r>
            <a:r>
              <a:rPr lang="en-US" dirty="0" smtClean="0"/>
              <a:t> van </a:t>
            </a:r>
            <a:r>
              <a:rPr lang="en-US" dirty="0" err="1" smtClean="0"/>
              <a:t>Git</a:t>
            </a:r>
            <a:endParaRPr lang="en-GB" dirty="0"/>
          </a:p>
        </p:txBody>
      </p:sp>
      <p:sp>
        <p:nvSpPr>
          <p:cNvPr id="3" name="Content Placeholder 2"/>
          <p:cNvSpPr>
            <a:spLocks noGrp="1"/>
          </p:cNvSpPr>
          <p:nvPr>
            <p:ph idx="1"/>
          </p:nvPr>
        </p:nvSpPr>
        <p:spPr/>
        <p:txBody>
          <a:bodyPr>
            <a:normAutofit fontScale="92500" lnSpcReduction="20000"/>
          </a:bodyPr>
          <a:lstStyle/>
          <a:p>
            <a:r>
              <a:rPr lang="en-US" dirty="0" err="1" smtClean="0"/>
              <a:t>Git</a:t>
            </a:r>
            <a:r>
              <a:rPr lang="en-US" dirty="0" smtClean="0"/>
              <a:t> is </a:t>
            </a:r>
            <a:r>
              <a:rPr lang="en-US" dirty="0" err="1" smtClean="0"/>
              <a:t>anders</a:t>
            </a:r>
            <a:r>
              <a:rPr lang="en-US" dirty="0" smtClean="0"/>
              <a:t> </a:t>
            </a:r>
            <a:r>
              <a:rPr lang="en-US" dirty="0" err="1" smtClean="0"/>
              <a:t>dan</a:t>
            </a:r>
            <a:r>
              <a:rPr lang="en-US" dirty="0" smtClean="0"/>
              <a:t> TFVC</a:t>
            </a:r>
          </a:p>
          <a:p>
            <a:pPr lvl="1"/>
            <a:r>
              <a:rPr lang="en-US" dirty="0" smtClean="0"/>
              <a:t>Neem de </a:t>
            </a:r>
            <a:r>
              <a:rPr lang="en-US" dirty="0" err="1" smtClean="0"/>
              <a:t>tijd</a:t>
            </a:r>
            <a:r>
              <a:rPr lang="en-US" dirty="0" smtClean="0"/>
              <a:t> om </a:t>
            </a:r>
            <a:r>
              <a:rPr lang="en-US" dirty="0" err="1" smtClean="0"/>
              <a:t>te</a:t>
            </a:r>
            <a:r>
              <a:rPr lang="en-US" dirty="0" smtClean="0"/>
              <a:t> </a:t>
            </a:r>
            <a:r>
              <a:rPr lang="en-US" dirty="0" err="1" smtClean="0"/>
              <a:t>wennen</a:t>
            </a:r>
            <a:endParaRPr lang="en-US" dirty="0" smtClean="0"/>
          </a:p>
          <a:p>
            <a:pPr lvl="1"/>
            <a:r>
              <a:rPr lang="en-US" dirty="0" smtClean="0"/>
              <a:t>Neem de </a:t>
            </a:r>
            <a:r>
              <a:rPr lang="en-US" dirty="0" err="1" smtClean="0"/>
              <a:t>tijd</a:t>
            </a:r>
            <a:r>
              <a:rPr lang="en-US" dirty="0" smtClean="0"/>
              <a:t> om </a:t>
            </a:r>
            <a:r>
              <a:rPr lang="en-US" dirty="0" err="1" smtClean="0"/>
              <a:t>te</a:t>
            </a:r>
            <a:r>
              <a:rPr lang="en-US" dirty="0" smtClean="0"/>
              <a:t> </a:t>
            </a:r>
            <a:r>
              <a:rPr lang="en-US" dirty="0" err="1" smtClean="0"/>
              <a:t>onderzoeken</a:t>
            </a:r>
            <a:endParaRPr lang="en-US" dirty="0" smtClean="0"/>
          </a:p>
          <a:p>
            <a:r>
              <a:rPr lang="en-US" dirty="0" err="1" smtClean="0"/>
              <a:t>Migratie</a:t>
            </a:r>
            <a:r>
              <a:rPr lang="en-US" dirty="0" smtClean="0"/>
              <a:t> van </a:t>
            </a:r>
            <a:r>
              <a:rPr lang="en-US" dirty="0" err="1" smtClean="0"/>
              <a:t>historie</a:t>
            </a:r>
            <a:r>
              <a:rPr lang="en-US" dirty="0" smtClean="0"/>
              <a:t> is </a:t>
            </a:r>
            <a:r>
              <a:rPr lang="en-US" dirty="0" err="1" smtClean="0"/>
              <a:t>mogelijk</a:t>
            </a:r>
            <a:r>
              <a:rPr lang="en-US" dirty="0" smtClean="0"/>
              <a:t>: </a:t>
            </a:r>
            <a:r>
              <a:rPr lang="en-US" dirty="0" err="1" smtClean="0"/>
              <a:t>Git</a:t>
            </a:r>
            <a:r>
              <a:rPr lang="en-US" dirty="0" smtClean="0"/>
              <a:t>-TF</a:t>
            </a:r>
          </a:p>
          <a:p>
            <a:pPr lvl="1"/>
            <a:r>
              <a:rPr lang="en-US" dirty="0" smtClean="0"/>
              <a:t>Is het </a:t>
            </a:r>
            <a:r>
              <a:rPr lang="en-US" dirty="0" err="1" smtClean="0"/>
              <a:t>nodig</a:t>
            </a:r>
            <a:r>
              <a:rPr lang="en-US" dirty="0" smtClean="0"/>
              <a:t> om </a:t>
            </a:r>
            <a:r>
              <a:rPr lang="en-US" dirty="0" err="1" smtClean="0"/>
              <a:t>historie</a:t>
            </a:r>
            <a:r>
              <a:rPr lang="en-US" dirty="0" smtClean="0"/>
              <a:t> </a:t>
            </a:r>
            <a:r>
              <a:rPr lang="en-US" dirty="0" err="1" smtClean="0"/>
              <a:t>mee</a:t>
            </a:r>
            <a:r>
              <a:rPr lang="en-US" dirty="0" smtClean="0"/>
              <a:t> </a:t>
            </a:r>
            <a:r>
              <a:rPr lang="en-US" dirty="0" err="1" smtClean="0"/>
              <a:t>te</a:t>
            </a:r>
            <a:r>
              <a:rPr lang="en-US" dirty="0" smtClean="0"/>
              <a:t> </a:t>
            </a:r>
            <a:r>
              <a:rPr lang="en-US" dirty="0" err="1" smtClean="0"/>
              <a:t>nemen</a:t>
            </a:r>
            <a:r>
              <a:rPr lang="en-US" dirty="0" smtClean="0"/>
              <a:t>?</a:t>
            </a:r>
          </a:p>
          <a:p>
            <a:r>
              <a:rPr lang="en-US" dirty="0" smtClean="0"/>
              <a:t>Let op </a:t>
            </a:r>
            <a:r>
              <a:rPr lang="en-US" dirty="0" err="1" smtClean="0"/>
              <a:t>bij</a:t>
            </a:r>
            <a:r>
              <a:rPr lang="en-US" dirty="0" smtClean="0"/>
              <a:t> </a:t>
            </a:r>
            <a:r>
              <a:rPr lang="en-US" dirty="0" err="1" smtClean="0"/>
              <a:t>grote</a:t>
            </a:r>
            <a:r>
              <a:rPr lang="en-US" dirty="0" smtClean="0"/>
              <a:t> source repositories</a:t>
            </a:r>
          </a:p>
          <a:p>
            <a:pPr lvl="1"/>
            <a:r>
              <a:rPr lang="en-US" dirty="0" err="1" smtClean="0"/>
              <a:t>Verwijder</a:t>
            </a:r>
            <a:r>
              <a:rPr lang="en-US" dirty="0" smtClean="0"/>
              <a:t> project references over solutions </a:t>
            </a:r>
            <a:r>
              <a:rPr lang="en-US" dirty="0" err="1" smtClean="0"/>
              <a:t>en</a:t>
            </a:r>
            <a:r>
              <a:rPr lang="en-US" dirty="0" smtClean="0"/>
              <a:t> </a:t>
            </a:r>
            <a:r>
              <a:rPr lang="en-US" dirty="0" err="1" smtClean="0"/>
              <a:t>binaire</a:t>
            </a:r>
            <a:r>
              <a:rPr lang="en-US" dirty="0" smtClean="0"/>
              <a:t> references </a:t>
            </a:r>
            <a:r>
              <a:rPr lang="en-US" dirty="0" smtClean="0">
                <a:sym typeface="Wingdings" panose="05000000000000000000" pitchFamily="2" charset="2"/>
              </a:rPr>
              <a:t></a:t>
            </a:r>
            <a:r>
              <a:rPr lang="en-US" dirty="0" smtClean="0"/>
              <a:t> NuGet</a:t>
            </a:r>
          </a:p>
          <a:p>
            <a:pPr lvl="1"/>
            <a:r>
              <a:rPr lang="en-US" dirty="0" smtClean="0"/>
              <a:t>Refactor </a:t>
            </a:r>
            <a:r>
              <a:rPr lang="en-US" dirty="0" err="1" smtClean="0"/>
              <a:t>naar</a:t>
            </a:r>
            <a:r>
              <a:rPr lang="en-US" dirty="0" smtClean="0"/>
              <a:t> </a:t>
            </a:r>
            <a:r>
              <a:rPr lang="en-US" dirty="0" err="1" smtClean="0"/>
              <a:t>componenten</a:t>
            </a:r>
            <a:endParaRPr lang="en-US" dirty="0"/>
          </a:p>
          <a:p>
            <a:r>
              <a:rPr lang="en-US" dirty="0" smtClean="0"/>
              <a:t>MSDN </a:t>
            </a:r>
            <a:r>
              <a:rPr lang="en-US" sz="1900" dirty="0" smtClean="0"/>
              <a:t>(</a:t>
            </a:r>
            <a:r>
              <a:rPr lang="en-US" sz="1900" dirty="0"/>
              <a:t>https://</a:t>
            </a:r>
            <a:r>
              <a:rPr lang="en-US" sz="1900" dirty="0" smtClean="0"/>
              <a:t>msdn.microsoft.com/en-us/Library/vs/alm/code/overview)</a:t>
            </a:r>
          </a:p>
          <a:p>
            <a:r>
              <a:rPr lang="en-US" sz="3500" dirty="0" smtClean="0"/>
              <a:t>Third-party </a:t>
            </a:r>
            <a:r>
              <a:rPr lang="en-US" sz="3500" dirty="0" err="1" smtClean="0"/>
              <a:t>Git</a:t>
            </a:r>
            <a:r>
              <a:rPr lang="en-US" sz="3500" dirty="0" smtClean="0"/>
              <a:t> tools </a:t>
            </a:r>
            <a:r>
              <a:rPr lang="en-US" sz="1900" dirty="0" smtClean="0"/>
              <a:t>(</a:t>
            </a:r>
            <a:r>
              <a:rPr lang="en-US" sz="2000" dirty="0"/>
              <a:t>http://www.woodwardweb.com/</a:t>
            </a:r>
            <a:r>
              <a:rPr lang="en-US" sz="1900" dirty="0" smtClean="0"/>
              <a:t>)</a:t>
            </a:r>
          </a:p>
        </p:txBody>
      </p:sp>
    </p:spTree>
    <p:extLst>
      <p:ext uri="{BB962C8B-B14F-4D97-AF65-F5344CB8AC3E}">
        <p14:creationId xmlns:p14="http://schemas.microsoft.com/office/powerpoint/2010/main" val="4181328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905000"/>
            <a:ext cx="5435600" cy="3568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7951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638800" y="5111702"/>
            <a:ext cx="3124200" cy="1330974"/>
          </a:xfrm>
          <a:prstGeom prst="roundRect">
            <a:avLst>
              <a:gd name="adj" fmla="val 8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nl-NL" dirty="0" smtClean="0"/>
              <a:t>Agenda</a:t>
            </a:r>
            <a:endParaRPr lang="nl-NL" dirty="0"/>
          </a:p>
        </p:txBody>
      </p:sp>
      <p:sp>
        <p:nvSpPr>
          <p:cNvPr id="3" name="Content Placeholder 2"/>
          <p:cNvSpPr>
            <a:spLocks noGrp="1"/>
          </p:cNvSpPr>
          <p:nvPr>
            <p:ph idx="1"/>
          </p:nvPr>
        </p:nvSpPr>
        <p:spPr/>
        <p:txBody>
          <a:bodyPr/>
          <a:lstStyle/>
          <a:p>
            <a:r>
              <a:rPr lang="nl-NL" dirty="0" smtClean="0"/>
              <a:t>Source control: centraal vs. gedistribueerd</a:t>
            </a:r>
          </a:p>
          <a:p>
            <a:r>
              <a:rPr lang="nl-NL" dirty="0" smtClean="0"/>
              <a:t>Achtergrond</a:t>
            </a:r>
          </a:p>
          <a:p>
            <a:r>
              <a:rPr lang="nl-NL" dirty="0" smtClean="0"/>
              <a:t>Hoe werkt Git met VS en TFS/VSO</a:t>
            </a:r>
          </a:p>
          <a:p>
            <a:r>
              <a:rPr lang="nl-NL" dirty="0" smtClean="0"/>
              <a:t>Git vs. TFVC</a:t>
            </a:r>
            <a:endParaRPr lang="nl-N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5268280"/>
            <a:ext cx="2437401" cy="10178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111702"/>
            <a:ext cx="4829920" cy="1330973"/>
          </a:xfrm>
          <a:prstGeom prst="rect">
            <a:avLst/>
          </a:prstGeom>
        </p:spPr>
      </p:pic>
      <p:sp>
        <p:nvSpPr>
          <p:cNvPr id="8" name="Rectangle 7"/>
          <p:cNvSpPr/>
          <p:nvPr/>
        </p:nvSpPr>
        <p:spPr>
          <a:xfrm>
            <a:off x="304800" y="5873140"/>
            <a:ext cx="4829920" cy="584775"/>
          </a:xfrm>
          <a:prstGeom prst="rect">
            <a:avLst/>
          </a:prstGeom>
          <a:solidFill>
            <a:schemeClr val="bg1"/>
          </a:solidFill>
        </p:spPr>
        <p:txBody>
          <a:bodyPr wrap="square">
            <a:spAutoFit/>
          </a:bodyPr>
          <a:lstStyle/>
          <a:p>
            <a:pPr algn="ctr"/>
            <a:r>
              <a:rPr lang="en-GB" sz="3200" b="1" dirty="0">
                <a:solidFill>
                  <a:srgbClr val="68217A"/>
                </a:solidFill>
                <a:latin typeface="Segoe UI Light" panose="020B0502040204020203" pitchFamily="34" charset="0"/>
                <a:cs typeface="Segoe UI Light" panose="020B0502040204020203" pitchFamily="34" charset="0"/>
              </a:rPr>
              <a:t>Team Foundation Server</a:t>
            </a:r>
            <a:endParaRPr lang="en-GB" sz="3200" dirty="0">
              <a:solidFill>
                <a:srgbClr val="68217A"/>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33691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Source control mogelijkheden</a:t>
            </a:r>
            <a:endParaRPr lang="nl-NL" dirty="0"/>
          </a:p>
        </p:txBody>
      </p:sp>
      <p:sp>
        <p:nvSpPr>
          <p:cNvPr id="4" name="Rectangle 3"/>
          <p:cNvSpPr/>
          <p:nvPr/>
        </p:nvSpPr>
        <p:spPr>
          <a:xfrm>
            <a:off x="1485205" y="2131819"/>
            <a:ext cx="1257993" cy="1373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check out</a:t>
            </a:r>
          </a:p>
          <a:p>
            <a:pPr algn="ctr"/>
            <a:r>
              <a:rPr lang="en-US" sz="1400" dirty="0" smtClean="0"/>
              <a:t>↓</a:t>
            </a:r>
          </a:p>
          <a:p>
            <a:pPr algn="ctr"/>
            <a:r>
              <a:rPr lang="en-US" sz="2000" dirty="0" smtClean="0">
                <a:sym typeface="Wingdings" panose="05000000000000000000" pitchFamily="2" charset="2"/>
              </a:rPr>
              <a:t>edit</a:t>
            </a:r>
          </a:p>
          <a:p>
            <a:pPr algn="ctr"/>
            <a:r>
              <a:rPr lang="en-US" sz="1400" dirty="0"/>
              <a:t>↓</a:t>
            </a:r>
            <a:endParaRPr lang="en-US" sz="1400" dirty="0" smtClean="0">
              <a:sym typeface="Wingdings" panose="05000000000000000000" pitchFamily="2" charset="2"/>
            </a:endParaRPr>
          </a:p>
          <a:p>
            <a:pPr algn="ctr"/>
            <a:r>
              <a:rPr lang="en-US" sz="2000" dirty="0">
                <a:sym typeface="Wingdings" panose="05000000000000000000" pitchFamily="2" charset="2"/>
              </a:rPr>
              <a:t>c</a:t>
            </a:r>
            <a:r>
              <a:rPr lang="en-US" sz="2000" dirty="0" smtClean="0">
                <a:sym typeface="Wingdings" panose="05000000000000000000" pitchFamily="2" charset="2"/>
              </a:rPr>
              <a:t>heck in</a:t>
            </a:r>
            <a:endParaRPr lang="en-GB" sz="2000" dirty="0"/>
          </a:p>
        </p:txBody>
      </p:sp>
      <p:sp>
        <p:nvSpPr>
          <p:cNvPr id="5" name="Rectangle 4"/>
          <p:cNvSpPr/>
          <p:nvPr/>
        </p:nvSpPr>
        <p:spPr>
          <a:xfrm>
            <a:off x="1485205" y="3631475"/>
            <a:ext cx="1257993" cy="136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edit</a:t>
            </a:r>
          </a:p>
          <a:p>
            <a:pPr algn="ctr"/>
            <a:r>
              <a:rPr lang="en-US" sz="1400" dirty="0"/>
              <a:t>↓</a:t>
            </a:r>
            <a:endParaRPr lang="en-US" sz="1400" dirty="0" smtClean="0"/>
          </a:p>
          <a:p>
            <a:pPr algn="ctr"/>
            <a:r>
              <a:rPr lang="en-US" sz="2000" dirty="0" smtClean="0">
                <a:sym typeface="Wingdings" panose="05000000000000000000" pitchFamily="2" charset="2"/>
              </a:rPr>
              <a:t>merge</a:t>
            </a:r>
          </a:p>
          <a:p>
            <a:pPr algn="ctr"/>
            <a:r>
              <a:rPr lang="en-US" sz="1400" dirty="0"/>
              <a:t>↓</a:t>
            </a:r>
            <a:endParaRPr lang="en-US" sz="1400" dirty="0" smtClean="0">
              <a:sym typeface="Wingdings" panose="05000000000000000000" pitchFamily="2" charset="2"/>
            </a:endParaRPr>
          </a:p>
          <a:p>
            <a:pPr algn="ctr"/>
            <a:r>
              <a:rPr lang="en-US" sz="2000" dirty="0" smtClean="0">
                <a:sym typeface="Wingdings" panose="05000000000000000000" pitchFamily="2" charset="2"/>
              </a:rPr>
              <a:t>commit</a:t>
            </a:r>
            <a:endParaRPr lang="en-GB" sz="2000" dirty="0"/>
          </a:p>
        </p:txBody>
      </p:sp>
      <p:sp>
        <p:nvSpPr>
          <p:cNvPr id="6" name="Rectangle 5"/>
          <p:cNvSpPr/>
          <p:nvPr/>
        </p:nvSpPr>
        <p:spPr>
          <a:xfrm>
            <a:off x="2851364" y="2131819"/>
            <a:ext cx="3010593" cy="13733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2000" dirty="0" err="1" smtClean="0"/>
              <a:t>Schaalbaar</a:t>
            </a:r>
            <a:r>
              <a:rPr lang="en-US" sz="2000" dirty="0" smtClean="0"/>
              <a:t> </a:t>
            </a:r>
            <a:r>
              <a:rPr lang="en-US" sz="2000" dirty="0" err="1" smtClean="0"/>
              <a:t>naar</a:t>
            </a:r>
            <a:r>
              <a:rPr lang="en-US" sz="2000" dirty="0" smtClean="0"/>
              <a:t> </a:t>
            </a:r>
            <a:r>
              <a:rPr lang="en-US" sz="2000" dirty="0" err="1" smtClean="0"/>
              <a:t>zeer</a:t>
            </a:r>
            <a:r>
              <a:rPr lang="en-US" sz="2000" dirty="0" smtClean="0"/>
              <a:t> </a:t>
            </a:r>
            <a:r>
              <a:rPr lang="en-US" sz="2000" dirty="0" err="1" smtClean="0"/>
              <a:t>grote</a:t>
            </a:r>
            <a:r>
              <a:rPr lang="en-US" sz="2000" dirty="0" smtClean="0"/>
              <a:t> code-base</a:t>
            </a:r>
          </a:p>
          <a:p>
            <a:pPr marL="285750" indent="-285750">
              <a:buFont typeface="Arial" panose="020B0604020202020204" pitchFamily="34" charset="0"/>
              <a:buChar char="•"/>
            </a:pPr>
            <a:r>
              <a:rPr lang="en-US" sz="2000" dirty="0" err="1" smtClean="0"/>
              <a:t>Autorisatie</a:t>
            </a:r>
            <a:endParaRPr lang="en-US" sz="2000" dirty="0" smtClean="0"/>
          </a:p>
          <a:p>
            <a:pPr marL="285750" indent="-285750">
              <a:buFont typeface="Arial" panose="020B0604020202020204" pitchFamily="34" charset="0"/>
              <a:buChar char="•"/>
            </a:pPr>
            <a:r>
              <a:rPr lang="en-US" sz="2000" dirty="0" smtClean="0"/>
              <a:t>Monitoring </a:t>
            </a:r>
            <a:r>
              <a:rPr lang="en-US" sz="2000" dirty="0" err="1" smtClean="0"/>
              <a:t>gebruik</a:t>
            </a:r>
            <a:endParaRPr lang="en-GB" sz="2000" dirty="0"/>
          </a:p>
        </p:txBody>
      </p:sp>
      <p:sp>
        <p:nvSpPr>
          <p:cNvPr id="7" name="Rectangle 6"/>
          <p:cNvSpPr/>
          <p:nvPr/>
        </p:nvSpPr>
        <p:spPr>
          <a:xfrm>
            <a:off x="5981011" y="2131820"/>
            <a:ext cx="3086788" cy="13733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nl-NL" sz="2000" dirty="0" smtClean="0"/>
              <a:t>Grote geïntegreerde code-bases</a:t>
            </a:r>
          </a:p>
          <a:p>
            <a:pPr marL="285750" indent="-285750">
              <a:buFont typeface="Arial" panose="020B0604020202020204" pitchFamily="34" charset="0"/>
              <a:buChar char="•"/>
            </a:pPr>
            <a:r>
              <a:rPr lang="nl-NL" sz="2000" dirty="0" smtClean="0"/>
              <a:t>Gedetailleerde audit </a:t>
            </a:r>
            <a:r>
              <a:rPr lang="nl-NL" sz="2000" dirty="0" err="1" smtClean="0"/>
              <a:t>trail</a:t>
            </a:r>
            <a:endParaRPr lang="nl-NL" sz="2000" dirty="0"/>
          </a:p>
        </p:txBody>
      </p:sp>
      <p:sp>
        <p:nvSpPr>
          <p:cNvPr id="8" name="Rectangle 7"/>
          <p:cNvSpPr/>
          <p:nvPr/>
        </p:nvSpPr>
        <p:spPr>
          <a:xfrm>
            <a:off x="2851363" y="1542901"/>
            <a:ext cx="3010593" cy="45720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Plus </a:t>
            </a:r>
            <a:r>
              <a:rPr lang="en-US" sz="2400" dirty="0" err="1" smtClean="0"/>
              <a:t>punten</a:t>
            </a:r>
            <a:endParaRPr lang="en-GB" sz="2400" dirty="0"/>
          </a:p>
        </p:txBody>
      </p:sp>
      <p:sp>
        <p:nvSpPr>
          <p:cNvPr id="9" name="Rectangle 8"/>
          <p:cNvSpPr/>
          <p:nvPr/>
        </p:nvSpPr>
        <p:spPr>
          <a:xfrm>
            <a:off x="5981009" y="1542901"/>
            <a:ext cx="3086788" cy="4557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err="1" smtClean="0"/>
              <a:t>Beste</a:t>
            </a:r>
            <a:r>
              <a:rPr lang="en-US" sz="2400" dirty="0" smtClean="0"/>
              <a:t> </a:t>
            </a:r>
            <a:r>
              <a:rPr lang="en-US" sz="2400" dirty="0" err="1" smtClean="0"/>
              <a:t>voor</a:t>
            </a:r>
            <a:endParaRPr lang="en-GB" sz="2400" dirty="0"/>
          </a:p>
        </p:txBody>
      </p:sp>
      <p:sp>
        <p:nvSpPr>
          <p:cNvPr id="14" name="Rectangle 13"/>
          <p:cNvSpPr/>
          <p:nvPr/>
        </p:nvSpPr>
        <p:spPr>
          <a:xfrm>
            <a:off x="2851364" y="3638403"/>
            <a:ext cx="3010593" cy="13559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2000" dirty="0" smtClean="0"/>
              <a:t>Off-line </a:t>
            </a:r>
            <a:r>
              <a:rPr lang="en-US" sz="2000" dirty="0" err="1" smtClean="0"/>
              <a:t>wijzigen</a:t>
            </a:r>
            <a:r>
              <a:rPr lang="en-US" sz="2000" dirty="0" smtClean="0"/>
              <a:t> </a:t>
            </a:r>
            <a:r>
              <a:rPr lang="en-US" sz="2000" dirty="0" err="1" smtClean="0"/>
              <a:t>mogelijk</a:t>
            </a:r>
            <a:endParaRPr lang="en-US" sz="2000" dirty="0" smtClean="0"/>
          </a:p>
          <a:p>
            <a:pPr marL="285750" indent="-285750">
              <a:buFont typeface="Arial" panose="020B0604020202020204" pitchFamily="34" charset="0"/>
              <a:buChar char="•"/>
            </a:pPr>
            <a:r>
              <a:rPr lang="en-US" sz="2000" dirty="0" err="1" smtClean="0"/>
              <a:t>Wijzigen</a:t>
            </a:r>
            <a:r>
              <a:rPr lang="en-US" sz="2000" dirty="0" smtClean="0"/>
              <a:t> </a:t>
            </a:r>
            <a:r>
              <a:rPr lang="en-US" sz="2000" dirty="0" err="1" smtClean="0"/>
              <a:t>buiten</a:t>
            </a:r>
            <a:r>
              <a:rPr lang="en-US" sz="2000" dirty="0" smtClean="0"/>
              <a:t> de IDE is </a:t>
            </a:r>
            <a:r>
              <a:rPr lang="en-US" sz="2000" dirty="0" err="1" smtClean="0"/>
              <a:t>mogelijk</a:t>
            </a:r>
            <a:r>
              <a:rPr lang="en-US" sz="2000" dirty="0" smtClean="0"/>
              <a:t> (VS, Eclipse, …)</a:t>
            </a:r>
          </a:p>
        </p:txBody>
      </p:sp>
      <p:sp>
        <p:nvSpPr>
          <p:cNvPr id="15" name="Rectangle 14"/>
          <p:cNvSpPr/>
          <p:nvPr/>
        </p:nvSpPr>
        <p:spPr>
          <a:xfrm>
            <a:off x="5981010" y="3638403"/>
            <a:ext cx="3086788" cy="13559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nl-NL" sz="2000" dirty="0" smtClean="0"/>
              <a:t>Middel grote </a:t>
            </a:r>
            <a:r>
              <a:rPr lang="nl-NL" sz="2000" dirty="0"/>
              <a:t>geïntegreerde </a:t>
            </a:r>
            <a:r>
              <a:rPr lang="nl-NL" sz="2000" dirty="0" smtClean="0"/>
              <a:t>code-bases</a:t>
            </a:r>
          </a:p>
          <a:p>
            <a:pPr marL="285750" indent="-285750">
              <a:buFont typeface="Arial" panose="020B0604020202020204" pitchFamily="34" charset="0"/>
              <a:buChar char="•"/>
            </a:pPr>
            <a:r>
              <a:rPr lang="nl-NL" sz="2000" dirty="0"/>
              <a:t>Gedetailleerde audit </a:t>
            </a:r>
            <a:r>
              <a:rPr lang="nl-NL" sz="2000" dirty="0" err="1"/>
              <a:t>trail</a:t>
            </a:r>
            <a:endParaRPr lang="nl-NL" sz="2000" dirty="0"/>
          </a:p>
        </p:txBody>
      </p:sp>
      <p:sp>
        <p:nvSpPr>
          <p:cNvPr id="16" name="Rectangle 15"/>
          <p:cNvSpPr/>
          <p:nvPr/>
        </p:nvSpPr>
        <p:spPr>
          <a:xfrm>
            <a:off x="2856807" y="5131525"/>
            <a:ext cx="3010593" cy="13628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2000" dirty="0" smtClean="0"/>
              <a:t>100% off-line</a:t>
            </a:r>
          </a:p>
          <a:p>
            <a:pPr marL="285750" indent="-285750">
              <a:buFont typeface="Arial" panose="020B0604020202020204" pitchFamily="34" charset="0"/>
              <a:buChar char="•"/>
            </a:pPr>
            <a:r>
              <a:rPr lang="en-US" sz="2000" dirty="0" smtClean="0"/>
              <a:t>Complete repository met </a:t>
            </a:r>
            <a:r>
              <a:rPr lang="en-US" sz="2000" dirty="0" err="1" smtClean="0"/>
              <a:t>historie</a:t>
            </a:r>
            <a:endParaRPr lang="en-US" sz="2000" dirty="0" smtClean="0"/>
          </a:p>
          <a:p>
            <a:pPr marL="285750" indent="-285750">
              <a:buFont typeface="Arial" panose="020B0604020202020204" pitchFamily="34" charset="0"/>
              <a:buChar char="•"/>
            </a:pPr>
            <a:r>
              <a:rPr lang="en-US" sz="2000" dirty="0" err="1" smtClean="0"/>
              <a:t>Simpel</a:t>
            </a:r>
            <a:r>
              <a:rPr lang="en-US" sz="2000" dirty="0" smtClean="0"/>
              <a:t> branching model</a:t>
            </a:r>
            <a:endParaRPr lang="en-GB" sz="2000" dirty="0"/>
          </a:p>
        </p:txBody>
      </p:sp>
      <p:sp>
        <p:nvSpPr>
          <p:cNvPr id="17" name="Rectangle 16"/>
          <p:cNvSpPr/>
          <p:nvPr/>
        </p:nvSpPr>
        <p:spPr>
          <a:xfrm>
            <a:off x="5981010" y="5138056"/>
            <a:ext cx="3086788" cy="13563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nl-NL" sz="2000" dirty="0" smtClean="0"/>
              <a:t>Modulaire code-bases</a:t>
            </a:r>
          </a:p>
          <a:p>
            <a:pPr marL="285750" indent="-285750">
              <a:buFont typeface="Arial" panose="020B0604020202020204" pitchFamily="34" charset="0"/>
              <a:buChar char="•"/>
            </a:pPr>
            <a:r>
              <a:rPr lang="nl-NL" sz="2000" dirty="0" smtClean="0"/>
              <a:t>Integratie met open-source</a:t>
            </a:r>
          </a:p>
          <a:p>
            <a:pPr marL="285750" indent="-285750">
              <a:buFont typeface="Arial" panose="020B0604020202020204" pitchFamily="34" charset="0"/>
              <a:buChar char="•"/>
            </a:pPr>
            <a:r>
              <a:rPr lang="nl-NL" sz="2000" dirty="0" smtClean="0"/>
              <a:t>Gedistribueerde teams</a:t>
            </a:r>
            <a:endParaRPr lang="nl-NL" sz="2000" dirty="0"/>
          </a:p>
        </p:txBody>
      </p:sp>
      <p:sp>
        <p:nvSpPr>
          <p:cNvPr id="18" name="Rectangle 17"/>
          <p:cNvSpPr/>
          <p:nvPr/>
        </p:nvSpPr>
        <p:spPr>
          <a:xfrm>
            <a:off x="152399" y="2131819"/>
            <a:ext cx="1219201" cy="2862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Centraal</a:t>
            </a:r>
            <a:r>
              <a:rPr lang="en-US" sz="2000" dirty="0" smtClean="0"/>
              <a:t> </a:t>
            </a:r>
            <a:r>
              <a:rPr lang="en-US" sz="2000" dirty="0" err="1" smtClean="0"/>
              <a:t>Versie</a:t>
            </a:r>
            <a:endParaRPr lang="en-US" sz="2000" dirty="0" smtClean="0"/>
          </a:p>
          <a:p>
            <a:pPr algn="ctr"/>
            <a:r>
              <a:rPr lang="en-US" sz="2000" dirty="0" err="1" smtClean="0"/>
              <a:t>Beheer</a:t>
            </a:r>
            <a:endParaRPr lang="en-GB" sz="2000" dirty="0"/>
          </a:p>
        </p:txBody>
      </p:sp>
      <p:sp>
        <p:nvSpPr>
          <p:cNvPr id="19" name="Rectangle 18"/>
          <p:cNvSpPr/>
          <p:nvPr/>
        </p:nvSpPr>
        <p:spPr>
          <a:xfrm>
            <a:off x="151709" y="5120641"/>
            <a:ext cx="2591489" cy="137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Gedistribueerd</a:t>
            </a:r>
            <a:endParaRPr lang="en-US" sz="2000" dirty="0" smtClean="0"/>
          </a:p>
          <a:p>
            <a:pPr algn="ctr"/>
            <a:r>
              <a:rPr lang="en-US" sz="2000" dirty="0" err="1" smtClean="0"/>
              <a:t>Versie</a:t>
            </a:r>
            <a:r>
              <a:rPr lang="en-US" sz="2000" dirty="0" smtClean="0"/>
              <a:t> </a:t>
            </a:r>
            <a:r>
              <a:rPr lang="en-US" sz="2000" dirty="0" err="1" smtClean="0"/>
              <a:t>Beheer</a:t>
            </a:r>
            <a:endParaRPr lang="en-GB" sz="2000" dirty="0"/>
          </a:p>
        </p:txBody>
      </p:sp>
    </p:spTree>
    <p:extLst>
      <p:ext uri="{BB962C8B-B14F-4D97-AF65-F5344CB8AC3E}">
        <p14:creationId xmlns:p14="http://schemas.microsoft.com/office/powerpoint/2010/main" val="420902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Source control mogelijkheden</a:t>
            </a:r>
            <a:endParaRPr lang="nl-NL" dirty="0"/>
          </a:p>
        </p:txBody>
      </p:sp>
      <p:sp>
        <p:nvSpPr>
          <p:cNvPr id="6" name="Rectangle 5"/>
          <p:cNvSpPr/>
          <p:nvPr/>
        </p:nvSpPr>
        <p:spPr>
          <a:xfrm>
            <a:off x="2851364" y="2131819"/>
            <a:ext cx="6216434" cy="28625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GB" sz="2000" dirty="0"/>
          </a:p>
        </p:txBody>
      </p:sp>
      <p:sp>
        <p:nvSpPr>
          <p:cNvPr id="16" name="Rectangle 15"/>
          <p:cNvSpPr/>
          <p:nvPr/>
        </p:nvSpPr>
        <p:spPr>
          <a:xfrm>
            <a:off x="2856807" y="5131525"/>
            <a:ext cx="6210991" cy="13628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GB" sz="2000" dirty="0"/>
          </a:p>
        </p:txBody>
      </p:sp>
      <p:sp>
        <p:nvSpPr>
          <p:cNvPr id="18" name="Rectangle 17"/>
          <p:cNvSpPr/>
          <p:nvPr/>
        </p:nvSpPr>
        <p:spPr>
          <a:xfrm>
            <a:off x="152399" y="2131819"/>
            <a:ext cx="2590799" cy="2862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Centraal</a:t>
            </a:r>
            <a:endParaRPr lang="en-US" sz="2000" dirty="0" smtClean="0"/>
          </a:p>
          <a:p>
            <a:pPr algn="ctr"/>
            <a:r>
              <a:rPr lang="en-US" sz="2000" dirty="0" err="1" smtClean="0"/>
              <a:t>Versie</a:t>
            </a:r>
            <a:r>
              <a:rPr lang="en-US" sz="2000" dirty="0" smtClean="0"/>
              <a:t> </a:t>
            </a:r>
            <a:r>
              <a:rPr lang="en-US" sz="2000" dirty="0" err="1" smtClean="0"/>
              <a:t>Beheer</a:t>
            </a:r>
            <a:endParaRPr lang="en-GB" sz="2000" dirty="0"/>
          </a:p>
        </p:txBody>
      </p:sp>
      <p:sp>
        <p:nvSpPr>
          <p:cNvPr id="19" name="Rectangle 18"/>
          <p:cNvSpPr/>
          <p:nvPr/>
        </p:nvSpPr>
        <p:spPr>
          <a:xfrm>
            <a:off x="151709" y="5120641"/>
            <a:ext cx="2591489" cy="1373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t>Gedistribueerd</a:t>
            </a:r>
            <a:endParaRPr lang="en-US" sz="2000" dirty="0" smtClean="0"/>
          </a:p>
          <a:p>
            <a:pPr algn="ctr"/>
            <a:r>
              <a:rPr lang="en-US" sz="2000" dirty="0" err="1" smtClean="0"/>
              <a:t>Versie</a:t>
            </a:r>
            <a:r>
              <a:rPr lang="en-US" sz="2000" dirty="0" smtClean="0"/>
              <a:t> </a:t>
            </a:r>
            <a:r>
              <a:rPr lang="en-US" sz="2000" dirty="0" err="1" smtClean="0"/>
              <a:t>Beheer</a:t>
            </a:r>
            <a:endParaRPr lang="en-GB" sz="2000"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667000"/>
            <a:ext cx="4829920" cy="1330973"/>
          </a:xfrm>
          <a:prstGeom prst="rect">
            <a:avLst/>
          </a:prstGeom>
        </p:spPr>
      </p:pic>
      <p:sp>
        <p:nvSpPr>
          <p:cNvPr id="21" name="Rectangle 20"/>
          <p:cNvSpPr/>
          <p:nvPr/>
        </p:nvSpPr>
        <p:spPr>
          <a:xfrm>
            <a:off x="3505200" y="3413198"/>
            <a:ext cx="4829920" cy="1077218"/>
          </a:xfrm>
          <a:prstGeom prst="rect">
            <a:avLst/>
          </a:prstGeom>
          <a:solidFill>
            <a:schemeClr val="bg1"/>
          </a:solidFill>
        </p:spPr>
        <p:txBody>
          <a:bodyPr wrap="square">
            <a:spAutoFit/>
          </a:bodyPr>
          <a:lstStyle/>
          <a:p>
            <a:pPr algn="ctr"/>
            <a:r>
              <a:rPr lang="en-GB" sz="3200" b="1" dirty="0">
                <a:solidFill>
                  <a:srgbClr val="68217A"/>
                </a:solidFill>
                <a:latin typeface="Segoe UI Light" panose="020B0502040204020203" pitchFamily="34" charset="0"/>
                <a:cs typeface="Segoe UI Light" panose="020B0502040204020203" pitchFamily="34" charset="0"/>
              </a:rPr>
              <a:t>Team </a:t>
            </a:r>
            <a:r>
              <a:rPr lang="en-GB" sz="3200" b="1" dirty="0" smtClean="0">
                <a:solidFill>
                  <a:srgbClr val="68217A"/>
                </a:solidFill>
                <a:latin typeface="Segoe UI Light" panose="020B0502040204020203" pitchFamily="34" charset="0"/>
                <a:cs typeface="Segoe UI Light" panose="020B0502040204020203" pitchFamily="34" charset="0"/>
              </a:rPr>
              <a:t>Foundation</a:t>
            </a:r>
          </a:p>
          <a:p>
            <a:pPr algn="ctr"/>
            <a:r>
              <a:rPr lang="en-GB" sz="3200" b="1" dirty="0" smtClean="0">
                <a:solidFill>
                  <a:srgbClr val="68217A"/>
                </a:solidFill>
                <a:latin typeface="Segoe UI Light" panose="020B0502040204020203" pitchFamily="34" charset="0"/>
                <a:cs typeface="Segoe UI Light" panose="020B0502040204020203" pitchFamily="34" charset="0"/>
              </a:rPr>
              <a:t>Source Control</a:t>
            </a:r>
            <a:endParaRPr lang="en-GB" sz="3200" dirty="0">
              <a:solidFill>
                <a:srgbClr val="68217A"/>
              </a:solidFill>
              <a:latin typeface="Segoe UI Light" panose="020B0502040204020203" pitchFamily="34" charset="0"/>
              <a:cs typeface="Segoe UI Light" panose="020B0502040204020203" pitchFamily="34" charset="0"/>
            </a:endParaRPr>
          </a:p>
        </p:txBody>
      </p:sp>
      <p:sp>
        <p:nvSpPr>
          <p:cNvPr id="22" name="Rounded Rectangle 21"/>
          <p:cNvSpPr/>
          <p:nvPr/>
        </p:nvSpPr>
        <p:spPr>
          <a:xfrm>
            <a:off x="4572000" y="5314818"/>
            <a:ext cx="2514600" cy="1074070"/>
          </a:xfrm>
          <a:prstGeom prst="roundRect">
            <a:avLst>
              <a:gd name="adj" fmla="val 89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5467218"/>
            <a:ext cx="1832189" cy="765090"/>
          </a:xfrm>
          <a:prstGeom prst="rect">
            <a:avLst/>
          </a:prstGeom>
        </p:spPr>
      </p:pic>
    </p:spTree>
    <p:extLst>
      <p:ext uri="{BB962C8B-B14F-4D97-AF65-F5344CB8AC3E}">
        <p14:creationId xmlns:p14="http://schemas.microsoft.com/office/powerpoint/2010/main" val="48432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Waarom</a:t>
            </a:r>
            <a:r>
              <a:rPr lang="en-US" dirty="0" smtClean="0"/>
              <a:t> de </a:t>
            </a:r>
            <a:r>
              <a:rPr lang="en-US" dirty="0" err="1" smtClean="0"/>
              <a:t>keuze</a:t>
            </a:r>
            <a:r>
              <a:rPr lang="en-US" dirty="0" smtClean="0"/>
              <a:t> </a:t>
            </a:r>
            <a:r>
              <a:rPr lang="en-US" dirty="0" err="1" smtClean="0"/>
              <a:t>voor</a:t>
            </a:r>
            <a:r>
              <a:rPr lang="en-US" dirty="0" smtClean="0"/>
              <a:t> </a:t>
            </a:r>
            <a:r>
              <a:rPr lang="en-US" dirty="0" err="1" smtClean="0"/>
              <a:t>Git</a:t>
            </a:r>
            <a:r>
              <a:rPr lang="en-US" dirty="0" smtClean="0"/>
              <a:t>?</a:t>
            </a:r>
            <a:endParaRPr lang="en-GB" dirty="0"/>
          </a:p>
        </p:txBody>
      </p:sp>
      <p:sp>
        <p:nvSpPr>
          <p:cNvPr id="3" name="Content Placeholder 2"/>
          <p:cNvSpPr>
            <a:spLocks noGrp="1"/>
          </p:cNvSpPr>
          <p:nvPr>
            <p:ph idx="1"/>
          </p:nvPr>
        </p:nvSpPr>
        <p:spPr/>
        <p:txBody>
          <a:bodyPr/>
          <a:lstStyle/>
          <a:p>
            <a:r>
              <a:rPr lang="en-US" dirty="0" smtClean="0"/>
              <a:t>Het </a:t>
            </a:r>
            <a:r>
              <a:rPr lang="en-US" dirty="0" err="1" smtClean="0"/>
              <a:t>meest</a:t>
            </a:r>
            <a:r>
              <a:rPr lang="en-US" dirty="0" smtClean="0"/>
              <a:t> </a:t>
            </a:r>
            <a:r>
              <a:rPr lang="en-US" dirty="0" err="1" smtClean="0"/>
              <a:t>gebruikte</a:t>
            </a:r>
            <a:r>
              <a:rPr lang="en-US" dirty="0" smtClean="0"/>
              <a:t> </a:t>
            </a:r>
            <a:r>
              <a:rPr lang="en-US" dirty="0" err="1" smtClean="0"/>
              <a:t>gedistribueerd</a:t>
            </a:r>
            <a:r>
              <a:rPr lang="en-US" dirty="0" smtClean="0"/>
              <a:t> </a:t>
            </a:r>
            <a:r>
              <a:rPr lang="en-US" dirty="0" err="1" smtClean="0"/>
              <a:t>versie</a:t>
            </a:r>
            <a:r>
              <a:rPr lang="en-US" dirty="0" smtClean="0"/>
              <a:t> </a:t>
            </a:r>
            <a:r>
              <a:rPr lang="en-US" dirty="0" err="1" smtClean="0"/>
              <a:t>beheer</a:t>
            </a:r>
            <a:r>
              <a:rPr lang="en-US" dirty="0" smtClean="0"/>
              <a:t> is </a:t>
            </a:r>
            <a:r>
              <a:rPr lang="en-US" dirty="0" err="1" smtClean="0"/>
              <a:t>Git</a:t>
            </a:r>
            <a:endParaRPr lang="en-US" dirty="0" smtClean="0"/>
          </a:p>
          <a:p>
            <a:pPr lvl="1"/>
            <a:r>
              <a:rPr lang="en-US" dirty="0" smtClean="0"/>
              <a:t>GitHub</a:t>
            </a:r>
          </a:p>
          <a:p>
            <a:r>
              <a:rPr lang="en-US" dirty="0" err="1" smtClean="0"/>
              <a:t>Git</a:t>
            </a:r>
            <a:r>
              <a:rPr lang="en-US" dirty="0" smtClean="0"/>
              <a:t> </a:t>
            </a:r>
            <a:r>
              <a:rPr lang="en-US" dirty="0" err="1" smtClean="0"/>
              <a:t>wordt</a:t>
            </a:r>
            <a:r>
              <a:rPr lang="en-US" dirty="0" smtClean="0"/>
              <a:t> </a:t>
            </a:r>
            <a:r>
              <a:rPr lang="en-US" dirty="0" err="1" smtClean="0"/>
              <a:t>gebruikt</a:t>
            </a:r>
            <a:r>
              <a:rPr lang="en-US" dirty="0" smtClean="0"/>
              <a:t> </a:t>
            </a:r>
            <a:r>
              <a:rPr lang="en-US" dirty="0" err="1" smtClean="0"/>
              <a:t>voor</a:t>
            </a:r>
            <a:r>
              <a:rPr lang="en-US" dirty="0" smtClean="0"/>
              <a:t> deployment</a:t>
            </a:r>
          </a:p>
          <a:p>
            <a:r>
              <a:rPr lang="en-US" dirty="0" err="1" smtClean="0"/>
              <a:t>Git</a:t>
            </a:r>
            <a:r>
              <a:rPr lang="en-US" dirty="0" smtClean="0"/>
              <a:t> </a:t>
            </a:r>
            <a:r>
              <a:rPr lang="en-US" dirty="0" err="1" smtClean="0"/>
              <a:t>kan</a:t>
            </a:r>
            <a:r>
              <a:rPr lang="en-US" dirty="0" smtClean="0"/>
              <a:t> op </a:t>
            </a:r>
            <a:r>
              <a:rPr lang="en-US" dirty="0" err="1" smtClean="0"/>
              <a:t>verschillende</a:t>
            </a:r>
            <a:r>
              <a:rPr lang="en-US" dirty="0" smtClean="0"/>
              <a:t> </a:t>
            </a:r>
            <a:r>
              <a:rPr lang="en-US" dirty="0" err="1" smtClean="0"/>
              <a:t>platvormen</a:t>
            </a:r>
            <a:r>
              <a:rPr lang="en-US" dirty="0" smtClean="0"/>
              <a:t> </a:t>
            </a:r>
            <a:r>
              <a:rPr lang="en-US" dirty="0" err="1" smtClean="0"/>
              <a:t>worden</a:t>
            </a:r>
            <a:r>
              <a:rPr lang="en-US" dirty="0" smtClean="0"/>
              <a:t> </a:t>
            </a:r>
            <a:r>
              <a:rPr lang="en-US" dirty="0" err="1" smtClean="0"/>
              <a:t>gebruikt</a:t>
            </a:r>
            <a:endParaRPr lang="en-US" dirty="0" smtClean="0"/>
          </a:p>
          <a:p>
            <a:pPr lvl="1"/>
            <a:r>
              <a:rPr lang="en-US" dirty="0" err="1" smtClean="0"/>
              <a:t>Gebouwd</a:t>
            </a:r>
            <a:r>
              <a:rPr lang="en-US" dirty="0" smtClean="0"/>
              <a:t> </a:t>
            </a:r>
            <a:r>
              <a:rPr lang="en-US" dirty="0" err="1" smtClean="0"/>
              <a:t>voor</a:t>
            </a:r>
            <a:r>
              <a:rPr lang="en-US" dirty="0" smtClean="0"/>
              <a:t> Linux </a:t>
            </a:r>
            <a:r>
              <a:rPr lang="en-US" dirty="0" err="1" smtClean="0"/>
              <a:t>en</a:t>
            </a:r>
            <a:r>
              <a:rPr lang="en-US" dirty="0" smtClean="0"/>
              <a:t> Mac</a:t>
            </a:r>
          </a:p>
          <a:p>
            <a:pPr lvl="1"/>
            <a:r>
              <a:rPr lang="en-US" dirty="0" smtClean="0"/>
              <a:t>Windows </a:t>
            </a:r>
            <a:r>
              <a:rPr lang="en-US" dirty="0" err="1" smtClean="0"/>
              <a:t>kan</a:t>
            </a:r>
            <a:r>
              <a:rPr lang="en-US" dirty="0" smtClean="0"/>
              <a:t> </a:t>
            </a:r>
            <a:r>
              <a:rPr lang="en-US" dirty="0" err="1" smtClean="0"/>
              <a:t>beter</a:t>
            </a:r>
            <a:endParaRPr lang="en-GB" dirty="0"/>
          </a:p>
        </p:txBody>
      </p:sp>
    </p:spTree>
    <p:extLst>
      <p:ext uri="{BB962C8B-B14F-4D97-AF65-F5344CB8AC3E}">
        <p14:creationId xmlns:p14="http://schemas.microsoft.com/office/powerpoint/2010/main" val="3056463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990600"/>
            <a:ext cx="6553199" cy="2800767"/>
          </a:xfrm>
          <a:prstGeom prst="rect">
            <a:avLst/>
          </a:prstGeom>
          <a:noFill/>
        </p:spPr>
        <p:txBody>
          <a:bodyPr wrap="square" rtlCol="0">
            <a:spAutoFit/>
          </a:bodyPr>
          <a:lstStyle/>
          <a:p>
            <a:pPr algn="ctr"/>
            <a:r>
              <a:rPr lang="nl-NL" sz="4400" dirty="0" smtClean="0">
                <a:solidFill>
                  <a:schemeClr val="bg1"/>
                </a:solidFill>
              </a:rPr>
              <a:t>Git is volledig geïntegreerd in Visual Studio en</a:t>
            </a:r>
          </a:p>
          <a:p>
            <a:pPr algn="ctr"/>
            <a:r>
              <a:rPr lang="nl-NL" sz="4400" dirty="0" smtClean="0">
                <a:solidFill>
                  <a:schemeClr val="bg1"/>
                </a:solidFill>
              </a:rPr>
              <a:t>Team Foundation Server / Visual Studio Online</a:t>
            </a:r>
            <a:endParaRPr lang="nl-NL" sz="4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403684"/>
            <a:ext cx="5055596" cy="2454316"/>
          </a:xfrm>
          <a:prstGeom prst="rect">
            <a:avLst/>
          </a:prstGeom>
        </p:spPr>
      </p:pic>
    </p:spTree>
    <p:extLst>
      <p:ext uri="{BB962C8B-B14F-4D97-AF65-F5344CB8AC3E}">
        <p14:creationId xmlns:p14="http://schemas.microsoft.com/office/powerpoint/2010/main" val="290207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Explosion 1 178"/>
          <p:cNvSpPr/>
          <p:nvPr/>
        </p:nvSpPr>
        <p:spPr>
          <a:xfrm>
            <a:off x="2436434" y="2883733"/>
            <a:ext cx="914400" cy="914400"/>
          </a:xfrm>
          <a:prstGeom prst="irregularSeal1">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US" dirty="0" smtClean="0"/>
              <a:t>Branch </a:t>
            </a:r>
            <a:r>
              <a:rPr lang="en-US" dirty="0" err="1" smtClean="0"/>
              <a:t>strategie</a:t>
            </a:r>
            <a:endParaRPr lang="en-GB" dirty="0"/>
          </a:p>
        </p:txBody>
      </p:sp>
      <p:sp>
        <p:nvSpPr>
          <p:cNvPr id="5" name="Oval 4"/>
          <p:cNvSpPr/>
          <p:nvPr/>
        </p:nvSpPr>
        <p:spPr>
          <a:xfrm>
            <a:off x="8610600" y="32716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4" idx="6"/>
            <a:endCxn id="5" idx="2"/>
          </p:cNvCxnSpPr>
          <p:nvPr/>
        </p:nvCxnSpPr>
        <p:spPr>
          <a:xfrm flipV="1">
            <a:off x="1676400" y="3347884"/>
            <a:ext cx="6934200" cy="4916"/>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83296" y="2996625"/>
            <a:ext cx="1345818" cy="584775"/>
          </a:xfrm>
          <a:prstGeom prst="rect">
            <a:avLst/>
          </a:prstGeom>
          <a:noFill/>
        </p:spPr>
        <p:txBody>
          <a:bodyPr wrap="none" rtlCol="0">
            <a:spAutoFit/>
          </a:bodyPr>
          <a:lstStyle/>
          <a:p>
            <a:r>
              <a:rPr lang="en-US" sz="3200" dirty="0" smtClean="0">
                <a:solidFill>
                  <a:schemeClr val="bg1"/>
                </a:solidFill>
              </a:rPr>
              <a:t>master</a:t>
            </a:r>
            <a:endParaRPr lang="en-GB" sz="3200" dirty="0">
              <a:solidFill>
                <a:schemeClr val="bg1"/>
              </a:solidFill>
            </a:endParaRPr>
          </a:p>
        </p:txBody>
      </p:sp>
      <p:sp>
        <p:nvSpPr>
          <p:cNvPr id="11" name="Oval 10"/>
          <p:cNvSpPr/>
          <p:nvPr/>
        </p:nvSpPr>
        <p:spPr>
          <a:xfrm>
            <a:off x="1828800" y="39970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p:cNvSpPr/>
          <p:nvPr/>
        </p:nvSpPr>
        <p:spPr>
          <a:xfrm>
            <a:off x="2362200" y="39970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3" name="Straight Connector 12"/>
          <p:cNvCxnSpPr>
            <a:stCxn id="11" idx="6"/>
            <a:endCxn id="12" idx="2"/>
          </p:cNvCxnSpPr>
          <p:nvPr/>
        </p:nvCxnSpPr>
        <p:spPr>
          <a:xfrm>
            <a:off x="1981200" y="4073257"/>
            <a:ext cx="381000"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135836" y="3763541"/>
            <a:ext cx="1721818" cy="584775"/>
          </a:xfrm>
          <a:prstGeom prst="rect">
            <a:avLst/>
          </a:prstGeom>
          <a:noFill/>
        </p:spPr>
        <p:txBody>
          <a:bodyPr wrap="none" rtlCol="0">
            <a:spAutoFit/>
          </a:bodyPr>
          <a:lstStyle/>
          <a:p>
            <a:r>
              <a:rPr lang="en-US" sz="3200" dirty="0" smtClean="0">
                <a:solidFill>
                  <a:schemeClr val="bg1"/>
                </a:solidFill>
              </a:rPr>
              <a:t>feature A</a:t>
            </a:r>
            <a:endParaRPr lang="en-GB" sz="3200" dirty="0">
              <a:solidFill>
                <a:schemeClr val="bg1"/>
              </a:solidFill>
            </a:endParaRPr>
          </a:p>
        </p:txBody>
      </p:sp>
      <p:sp>
        <p:nvSpPr>
          <p:cNvPr id="16" name="Oval 15"/>
          <p:cNvSpPr/>
          <p:nvPr/>
        </p:nvSpPr>
        <p:spPr>
          <a:xfrm>
            <a:off x="1606626" y="2516472"/>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Oval 16"/>
          <p:cNvSpPr/>
          <p:nvPr/>
        </p:nvSpPr>
        <p:spPr>
          <a:xfrm>
            <a:off x="2667000" y="25146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Connector 17"/>
          <p:cNvCxnSpPr>
            <a:stCxn id="16" idx="6"/>
            <a:endCxn id="17" idx="2"/>
          </p:cNvCxnSpPr>
          <p:nvPr/>
        </p:nvCxnSpPr>
        <p:spPr>
          <a:xfrm flipV="1">
            <a:off x="1759026" y="2590800"/>
            <a:ext cx="907974" cy="1872"/>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1351758" y="1991766"/>
            <a:ext cx="705642" cy="584775"/>
          </a:xfrm>
          <a:prstGeom prst="rect">
            <a:avLst/>
          </a:prstGeom>
          <a:noFill/>
        </p:spPr>
        <p:txBody>
          <a:bodyPr wrap="none" rtlCol="0">
            <a:spAutoFit/>
          </a:bodyPr>
          <a:lstStyle/>
          <a:p>
            <a:r>
              <a:rPr lang="en-US" sz="3200" dirty="0" smtClean="0">
                <a:solidFill>
                  <a:schemeClr val="bg1"/>
                </a:solidFill>
              </a:rPr>
              <a:t>1.0</a:t>
            </a:r>
            <a:endParaRPr lang="en-GB" sz="3200" dirty="0">
              <a:solidFill>
                <a:schemeClr val="bg1"/>
              </a:solidFill>
            </a:endParaRPr>
          </a:p>
        </p:txBody>
      </p:sp>
      <p:sp>
        <p:nvSpPr>
          <p:cNvPr id="20" name="Oval 19"/>
          <p:cNvSpPr/>
          <p:nvPr/>
        </p:nvSpPr>
        <p:spPr>
          <a:xfrm>
            <a:off x="4269740" y="252155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1" name="Straight Connector 20"/>
          <p:cNvCxnSpPr>
            <a:stCxn id="17" idx="6"/>
            <a:endCxn id="20" idx="2"/>
          </p:cNvCxnSpPr>
          <p:nvPr/>
        </p:nvCxnSpPr>
        <p:spPr>
          <a:xfrm>
            <a:off x="2819400" y="2590800"/>
            <a:ext cx="1450340" cy="695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7" idx="4"/>
            <a:endCxn id="23" idx="0"/>
          </p:cNvCxnSpPr>
          <p:nvPr/>
        </p:nvCxnSpPr>
        <p:spPr>
          <a:xfrm>
            <a:off x="2743200" y="2667000"/>
            <a:ext cx="76200" cy="604683"/>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4" idx="0"/>
            <a:endCxn id="16" idx="4"/>
          </p:cNvCxnSpPr>
          <p:nvPr/>
        </p:nvCxnSpPr>
        <p:spPr>
          <a:xfrm flipV="1">
            <a:off x="1600200" y="2668872"/>
            <a:ext cx="82626" cy="607728"/>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36" name="Oval 35"/>
          <p:cNvSpPr/>
          <p:nvPr/>
        </p:nvSpPr>
        <p:spPr>
          <a:xfrm>
            <a:off x="1845364" y="4754141"/>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7" name="Oval 36"/>
          <p:cNvSpPr/>
          <p:nvPr/>
        </p:nvSpPr>
        <p:spPr>
          <a:xfrm>
            <a:off x="3505200" y="4759255"/>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38" name="Straight Connector 37"/>
          <p:cNvCxnSpPr>
            <a:stCxn id="36" idx="6"/>
            <a:endCxn id="50" idx="2"/>
          </p:cNvCxnSpPr>
          <p:nvPr/>
        </p:nvCxnSpPr>
        <p:spPr>
          <a:xfrm>
            <a:off x="1997764" y="4830341"/>
            <a:ext cx="848013" cy="0"/>
          </a:xfrm>
          <a:prstGeom prst="line">
            <a:avLst/>
          </a:prstGeom>
        </p:spPr>
        <p:style>
          <a:lnRef idx="3">
            <a:schemeClr val="accent3"/>
          </a:lnRef>
          <a:fillRef idx="0">
            <a:schemeClr val="accent3"/>
          </a:fillRef>
          <a:effectRef idx="2">
            <a:schemeClr val="accent3"/>
          </a:effectRef>
          <a:fontRef idx="minor">
            <a:schemeClr val="tx1"/>
          </a:fontRef>
        </p:style>
      </p:cxnSp>
      <p:sp>
        <p:nvSpPr>
          <p:cNvPr id="39" name="TextBox 38"/>
          <p:cNvSpPr txBox="1"/>
          <p:nvPr/>
        </p:nvSpPr>
        <p:spPr>
          <a:xfrm>
            <a:off x="152400" y="4520625"/>
            <a:ext cx="1721818" cy="584775"/>
          </a:xfrm>
          <a:prstGeom prst="rect">
            <a:avLst/>
          </a:prstGeom>
          <a:noFill/>
        </p:spPr>
        <p:txBody>
          <a:bodyPr wrap="none" rtlCol="0">
            <a:spAutoFit/>
          </a:bodyPr>
          <a:lstStyle/>
          <a:p>
            <a:r>
              <a:rPr lang="en-US" sz="3200" dirty="0" smtClean="0">
                <a:solidFill>
                  <a:schemeClr val="bg1"/>
                </a:solidFill>
              </a:rPr>
              <a:t>feature B</a:t>
            </a:r>
            <a:endParaRPr lang="en-GB" sz="3200" dirty="0">
              <a:solidFill>
                <a:schemeClr val="bg1"/>
              </a:solidFill>
            </a:endParaRPr>
          </a:p>
        </p:txBody>
      </p:sp>
      <p:sp>
        <p:nvSpPr>
          <p:cNvPr id="48" name="TextBox 47"/>
          <p:cNvSpPr txBox="1"/>
          <p:nvPr/>
        </p:nvSpPr>
        <p:spPr>
          <a:xfrm>
            <a:off x="2418558" y="1986116"/>
            <a:ext cx="705642" cy="584775"/>
          </a:xfrm>
          <a:prstGeom prst="rect">
            <a:avLst/>
          </a:prstGeom>
          <a:noFill/>
        </p:spPr>
        <p:txBody>
          <a:bodyPr wrap="none" rtlCol="0">
            <a:spAutoFit/>
          </a:bodyPr>
          <a:lstStyle/>
          <a:p>
            <a:r>
              <a:rPr lang="en-US" sz="3200" dirty="0" smtClean="0">
                <a:solidFill>
                  <a:schemeClr val="bg1"/>
                </a:solidFill>
              </a:rPr>
              <a:t>1.1</a:t>
            </a:r>
            <a:endParaRPr lang="en-GB" sz="3200" dirty="0">
              <a:solidFill>
                <a:schemeClr val="bg1"/>
              </a:solidFill>
            </a:endParaRPr>
          </a:p>
        </p:txBody>
      </p:sp>
      <p:sp>
        <p:nvSpPr>
          <p:cNvPr id="50" name="Oval 49"/>
          <p:cNvSpPr/>
          <p:nvPr/>
        </p:nvSpPr>
        <p:spPr>
          <a:xfrm>
            <a:off x="2845777" y="4754141"/>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51" name="Straight Arrow Connector 50"/>
          <p:cNvCxnSpPr>
            <a:stCxn id="23" idx="4"/>
            <a:endCxn id="50" idx="0"/>
          </p:cNvCxnSpPr>
          <p:nvPr/>
        </p:nvCxnSpPr>
        <p:spPr>
          <a:xfrm>
            <a:off x="2819400" y="3424083"/>
            <a:ext cx="102577" cy="1330058"/>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a:stCxn id="4" idx="4"/>
            <a:endCxn id="11" idx="0"/>
          </p:cNvCxnSpPr>
          <p:nvPr/>
        </p:nvCxnSpPr>
        <p:spPr>
          <a:xfrm>
            <a:off x="1600200" y="3429000"/>
            <a:ext cx="304800" cy="56805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61" name="Straight Arrow Connector 60"/>
          <p:cNvCxnSpPr>
            <a:stCxn id="4" idx="4"/>
            <a:endCxn id="36" idx="0"/>
          </p:cNvCxnSpPr>
          <p:nvPr/>
        </p:nvCxnSpPr>
        <p:spPr>
          <a:xfrm>
            <a:off x="1600200" y="3429000"/>
            <a:ext cx="321364" cy="132514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65" name="Straight Arrow Connector 64"/>
          <p:cNvCxnSpPr>
            <a:stCxn id="12" idx="0"/>
            <a:endCxn id="68" idx="4"/>
          </p:cNvCxnSpPr>
          <p:nvPr/>
        </p:nvCxnSpPr>
        <p:spPr>
          <a:xfrm flipV="1">
            <a:off x="2438400" y="3424083"/>
            <a:ext cx="76200" cy="572974"/>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71" name="Straight Connector 70"/>
          <p:cNvCxnSpPr>
            <a:stCxn id="50" idx="6"/>
            <a:endCxn id="37" idx="2"/>
          </p:cNvCxnSpPr>
          <p:nvPr/>
        </p:nvCxnSpPr>
        <p:spPr>
          <a:xfrm>
            <a:off x="2998177" y="4830341"/>
            <a:ext cx="507023" cy="5114"/>
          </a:xfrm>
          <a:prstGeom prst="line">
            <a:avLst/>
          </a:prstGeom>
        </p:spPr>
        <p:style>
          <a:lnRef idx="3">
            <a:schemeClr val="accent3"/>
          </a:lnRef>
          <a:fillRef idx="0">
            <a:schemeClr val="accent3"/>
          </a:fillRef>
          <a:effectRef idx="2">
            <a:schemeClr val="accent3"/>
          </a:effectRef>
          <a:fontRef idx="minor">
            <a:schemeClr val="tx1"/>
          </a:fontRef>
        </p:style>
      </p:cxnSp>
      <p:cxnSp>
        <p:nvCxnSpPr>
          <p:cNvPr id="77" name="Straight Arrow Connector 76"/>
          <p:cNvCxnSpPr>
            <a:stCxn id="37" idx="0"/>
            <a:endCxn id="78" idx="4"/>
          </p:cNvCxnSpPr>
          <p:nvPr/>
        </p:nvCxnSpPr>
        <p:spPr>
          <a:xfrm flipV="1">
            <a:off x="3581400" y="3424084"/>
            <a:ext cx="76200" cy="133517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sp>
        <p:nvSpPr>
          <p:cNvPr id="82" name="Oval 81"/>
          <p:cNvSpPr/>
          <p:nvPr/>
        </p:nvSpPr>
        <p:spPr>
          <a:xfrm>
            <a:off x="3664026" y="1849487"/>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3" name="Oval 82"/>
          <p:cNvSpPr/>
          <p:nvPr/>
        </p:nvSpPr>
        <p:spPr>
          <a:xfrm>
            <a:off x="4315503" y="1852025"/>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84" name="Straight Connector 83"/>
          <p:cNvCxnSpPr>
            <a:stCxn id="82" idx="6"/>
            <a:endCxn id="83" idx="2"/>
          </p:cNvCxnSpPr>
          <p:nvPr/>
        </p:nvCxnSpPr>
        <p:spPr>
          <a:xfrm>
            <a:off x="3816426" y="1925687"/>
            <a:ext cx="499077" cy="2538"/>
          </a:xfrm>
          <a:prstGeom prst="line">
            <a:avLst/>
          </a:prstGeom>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a:off x="3409158" y="1324781"/>
            <a:ext cx="705642" cy="584775"/>
          </a:xfrm>
          <a:prstGeom prst="rect">
            <a:avLst/>
          </a:prstGeom>
          <a:noFill/>
        </p:spPr>
        <p:txBody>
          <a:bodyPr wrap="none" rtlCol="0">
            <a:spAutoFit/>
          </a:bodyPr>
          <a:lstStyle/>
          <a:p>
            <a:r>
              <a:rPr lang="en-US" sz="3200" dirty="0" smtClean="0">
                <a:solidFill>
                  <a:schemeClr val="bg1"/>
                </a:solidFill>
              </a:rPr>
              <a:t>2.0</a:t>
            </a:r>
            <a:endParaRPr lang="en-GB" sz="3200" dirty="0">
              <a:solidFill>
                <a:schemeClr val="bg1"/>
              </a:solidFill>
            </a:endParaRPr>
          </a:p>
        </p:txBody>
      </p:sp>
      <p:sp>
        <p:nvSpPr>
          <p:cNvPr id="88" name="TextBox 87"/>
          <p:cNvSpPr txBox="1"/>
          <p:nvPr/>
        </p:nvSpPr>
        <p:spPr>
          <a:xfrm>
            <a:off x="4069319" y="1324780"/>
            <a:ext cx="705642" cy="584775"/>
          </a:xfrm>
          <a:prstGeom prst="rect">
            <a:avLst/>
          </a:prstGeom>
          <a:noFill/>
        </p:spPr>
        <p:txBody>
          <a:bodyPr wrap="none" rtlCol="0">
            <a:spAutoFit/>
          </a:bodyPr>
          <a:lstStyle/>
          <a:p>
            <a:r>
              <a:rPr lang="en-US" sz="3200" dirty="0" smtClean="0">
                <a:solidFill>
                  <a:schemeClr val="bg1"/>
                </a:solidFill>
              </a:rPr>
              <a:t>2.1</a:t>
            </a:r>
            <a:endParaRPr lang="en-GB" sz="3200" dirty="0">
              <a:solidFill>
                <a:schemeClr val="bg1"/>
              </a:solidFill>
            </a:endParaRPr>
          </a:p>
        </p:txBody>
      </p:sp>
      <p:cxnSp>
        <p:nvCxnSpPr>
          <p:cNvPr id="89" name="Straight Arrow Connector 88"/>
          <p:cNvCxnSpPr>
            <a:stCxn id="78" idx="0"/>
            <a:endCxn id="82" idx="4"/>
          </p:cNvCxnSpPr>
          <p:nvPr/>
        </p:nvCxnSpPr>
        <p:spPr>
          <a:xfrm flipV="1">
            <a:off x="3657600" y="2001887"/>
            <a:ext cx="82626" cy="1269797"/>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93" name="TextBox 92"/>
          <p:cNvSpPr txBox="1"/>
          <p:nvPr/>
        </p:nvSpPr>
        <p:spPr>
          <a:xfrm>
            <a:off x="4446433" y="2051074"/>
            <a:ext cx="705642" cy="584775"/>
          </a:xfrm>
          <a:prstGeom prst="rect">
            <a:avLst/>
          </a:prstGeom>
          <a:noFill/>
        </p:spPr>
        <p:txBody>
          <a:bodyPr wrap="none" rtlCol="0">
            <a:spAutoFit/>
          </a:bodyPr>
          <a:lstStyle/>
          <a:p>
            <a:r>
              <a:rPr lang="en-US" sz="3200" dirty="0" smtClean="0">
                <a:solidFill>
                  <a:schemeClr val="bg1"/>
                </a:solidFill>
              </a:rPr>
              <a:t>1.2</a:t>
            </a:r>
            <a:endParaRPr lang="en-GB" sz="3200" dirty="0">
              <a:solidFill>
                <a:schemeClr val="bg1"/>
              </a:solidFill>
            </a:endParaRPr>
          </a:p>
        </p:txBody>
      </p:sp>
      <p:sp>
        <p:nvSpPr>
          <p:cNvPr id="4" name="Oval 3"/>
          <p:cNvSpPr/>
          <p:nvPr/>
        </p:nvSpPr>
        <p:spPr>
          <a:xfrm>
            <a:off x="1524000" y="3276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2743200" y="327168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2438400" y="3271683"/>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3581400" y="32716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Arrow Connector 94"/>
          <p:cNvCxnSpPr>
            <a:stCxn id="20" idx="0"/>
            <a:endCxn id="83" idx="4"/>
          </p:cNvCxnSpPr>
          <p:nvPr/>
        </p:nvCxnSpPr>
        <p:spPr>
          <a:xfrm flipV="1">
            <a:off x="4345940" y="2004425"/>
            <a:ext cx="45763" cy="517125"/>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04" name="Oval 103"/>
          <p:cNvSpPr/>
          <p:nvPr/>
        </p:nvSpPr>
        <p:spPr>
          <a:xfrm>
            <a:off x="5181600" y="1849487"/>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05" name="Straight Connector 104"/>
          <p:cNvCxnSpPr>
            <a:stCxn id="83" idx="6"/>
            <a:endCxn id="104" idx="2"/>
          </p:cNvCxnSpPr>
          <p:nvPr/>
        </p:nvCxnSpPr>
        <p:spPr>
          <a:xfrm flipV="1">
            <a:off x="4467903" y="1925687"/>
            <a:ext cx="713697" cy="25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9" name="Straight Arrow Connector 108"/>
          <p:cNvCxnSpPr>
            <a:stCxn id="20" idx="4"/>
            <a:endCxn id="111" idx="0"/>
          </p:cNvCxnSpPr>
          <p:nvPr/>
        </p:nvCxnSpPr>
        <p:spPr>
          <a:xfrm>
            <a:off x="4345940" y="2673950"/>
            <a:ext cx="73660" cy="597226"/>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15" name="Oval 114"/>
          <p:cNvSpPr/>
          <p:nvPr/>
        </p:nvSpPr>
        <p:spPr>
          <a:xfrm>
            <a:off x="4281970" y="39970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6" name="Oval 115"/>
          <p:cNvSpPr/>
          <p:nvPr/>
        </p:nvSpPr>
        <p:spPr>
          <a:xfrm>
            <a:off x="4520691" y="39970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17" name="Straight Connector 116"/>
          <p:cNvCxnSpPr>
            <a:stCxn id="115" idx="6"/>
            <a:endCxn id="116" idx="2"/>
          </p:cNvCxnSpPr>
          <p:nvPr/>
        </p:nvCxnSpPr>
        <p:spPr>
          <a:xfrm>
            <a:off x="4434370" y="4073257"/>
            <a:ext cx="86321" cy="0"/>
          </a:xfrm>
          <a:prstGeom prst="line">
            <a:avLst/>
          </a:prstGeom>
        </p:spPr>
        <p:style>
          <a:lnRef idx="3">
            <a:schemeClr val="accent3"/>
          </a:lnRef>
          <a:fillRef idx="0">
            <a:schemeClr val="accent3"/>
          </a:fillRef>
          <a:effectRef idx="2">
            <a:schemeClr val="accent3"/>
          </a:effectRef>
          <a:fontRef idx="minor">
            <a:schemeClr val="tx1"/>
          </a:fontRef>
        </p:style>
      </p:cxnSp>
      <p:sp>
        <p:nvSpPr>
          <p:cNvPr id="118" name="Oval 117"/>
          <p:cNvSpPr/>
          <p:nvPr/>
        </p:nvSpPr>
        <p:spPr>
          <a:xfrm>
            <a:off x="4298534" y="474861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20" name="Straight Connector 119"/>
          <p:cNvCxnSpPr>
            <a:stCxn id="118" idx="6"/>
            <a:endCxn id="121" idx="2"/>
          </p:cNvCxnSpPr>
          <p:nvPr/>
        </p:nvCxnSpPr>
        <p:spPr>
          <a:xfrm>
            <a:off x="4450934" y="4824818"/>
            <a:ext cx="515279" cy="0"/>
          </a:xfrm>
          <a:prstGeom prst="line">
            <a:avLst/>
          </a:prstGeom>
        </p:spPr>
        <p:style>
          <a:lnRef idx="3">
            <a:schemeClr val="accent3"/>
          </a:lnRef>
          <a:fillRef idx="0">
            <a:schemeClr val="accent3"/>
          </a:fillRef>
          <a:effectRef idx="2">
            <a:schemeClr val="accent3"/>
          </a:effectRef>
          <a:fontRef idx="minor">
            <a:schemeClr val="tx1"/>
          </a:fontRef>
        </p:style>
      </p:cxnSp>
      <p:sp>
        <p:nvSpPr>
          <p:cNvPr id="121" name="Oval 120"/>
          <p:cNvSpPr/>
          <p:nvPr/>
        </p:nvSpPr>
        <p:spPr>
          <a:xfrm>
            <a:off x="4966213" y="474861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22" name="Straight Arrow Connector 121"/>
          <p:cNvCxnSpPr>
            <a:stCxn id="111" idx="5"/>
            <a:endCxn id="121" idx="0"/>
          </p:cNvCxnSpPr>
          <p:nvPr/>
        </p:nvCxnSpPr>
        <p:spPr>
          <a:xfrm>
            <a:off x="4473482" y="3401258"/>
            <a:ext cx="568931" cy="1347360"/>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23" name="Straight Arrow Connector 122"/>
          <p:cNvCxnSpPr>
            <a:endCxn id="115" idx="0"/>
          </p:cNvCxnSpPr>
          <p:nvPr/>
        </p:nvCxnSpPr>
        <p:spPr>
          <a:xfrm>
            <a:off x="4053370" y="3429000"/>
            <a:ext cx="304800" cy="56805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24" name="Straight Arrow Connector 123"/>
          <p:cNvCxnSpPr/>
          <p:nvPr/>
        </p:nvCxnSpPr>
        <p:spPr>
          <a:xfrm>
            <a:off x="4053370" y="3423477"/>
            <a:ext cx="321364" cy="132514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26" name="Straight Connector 125"/>
          <p:cNvCxnSpPr>
            <a:stCxn id="121" idx="6"/>
            <a:endCxn id="143" idx="2"/>
          </p:cNvCxnSpPr>
          <p:nvPr/>
        </p:nvCxnSpPr>
        <p:spPr>
          <a:xfrm>
            <a:off x="5118613" y="4824818"/>
            <a:ext cx="843086" cy="0"/>
          </a:xfrm>
          <a:prstGeom prst="line">
            <a:avLst/>
          </a:prstGeom>
        </p:spPr>
        <p:style>
          <a:lnRef idx="3">
            <a:schemeClr val="accent3"/>
          </a:lnRef>
          <a:fillRef idx="0">
            <a:schemeClr val="accent3"/>
          </a:fillRef>
          <a:effectRef idx="2">
            <a:schemeClr val="accent3"/>
          </a:effectRef>
          <a:fontRef idx="minor">
            <a:schemeClr val="tx1"/>
          </a:fontRef>
        </p:style>
      </p:cxnSp>
      <p:sp>
        <p:nvSpPr>
          <p:cNvPr id="114" name="Oval 113"/>
          <p:cNvSpPr/>
          <p:nvPr/>
        </p:nvSpPr>
        <p:spPr>
          <a:xfrm>
            <a:off x="3965630" y="32711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p:cNvCxnSpPr>
            <a:stCxn id="111" idx="4"/>
            <a:endCxn id="116" idx="0"/>
          </p:cNvCxnSpPr>
          <p:nvPr/>
        </p:nvCxnSpPr>
        <p:spPr>
          <a:xfrm>
            <a:off x="4419600" y="3423576"/>
            <a:ext cx="177291" cy="57348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sp>
        <p:nvSpPr>
          <p:cNvPr id="111" name="Oval 110"/>
          <p:cNvSpPr/>
          <p:nvPr/>
        </p:nvSpPr>
        <p:spPr>
          <a:xfrm>
            <a:off x="4343400" y="32711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9" name="Straight Connector 138"/>
          <p:cNvCxnSpPr>
            <a:stCxn id="116" idx="6"/>
            <a:endCxn id="142" idx="2"/>
          </p:cNvCxnSpPr>
          <p:nvPr/>
        </p:nvCxnSpPr>
        <p:spPr>
          <a:xfrm>
            <a:off x="4673091" y="4073257"/>
            <a:ext cx="1041909" cy="0"/>
          </a:xfrm>
          <a:prstGeom prst="line">
            <a:avLst/>
          </a:prstGeom>
        </p:spPr>
        <p:style>
          <a:lnRef idx="3">
            <a:schemeClr val="accent3"/>
          </a:lnRef>
          <a:fillRef idx="0">
            <a:schemeClr val="accent3"/>
          </a:fillRef>
          <a:effectRef idx="2">
            <a:schemeClr val="accent3"/>
          </a:effectRef>
          <a:fontRef idx="minor">
            <a:schemeClr val="tx1"/>
          </a:fontRef>
        </p:style>
      </p:cxnSp>
      <p:sp>
        <p:nvSpPr>
          <p:cNvPr id="142" name="Oval 141"/>
          <p:cNvSpPr/>
          <p:nvPr/>
        </p:nvSpPr>
        <p:spPr>
          <a:xfrm>
            <a:off x="5715000" y="39970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3" name="Oval 142"/>
          <p:cNvSpPr/>
          <p:nvPr/>
        </p:nvSpPr>
        <p:spPr>
          <a:xfrm>
            <a:off x="5961699" y="474861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6" name="TextBox 145"/>
          <p:cNvSpPr txBox="1"/>
          <p:nvPr/>
        </p:nvSpPr>
        <p:spPr>
          <a:xfrm>
            <a:off x="3580932" y="3893796"/>
            <a:ext cx="699230" cy="584775"/>
          </a:xfrm>
          <a:prstGeom prst="rect">
            <a:avLst/>
          </a:prstGeom>
          <a:noFill/>
        </p:spPr>
        <p:txBody>
          <a:bodyPr wrap="none" rtlCol="0">
            <a:spAutoFit/>
          </a:bodyPr>
          <a:lstStyle/>
          <a:p>
            <a:r>
              <a:rPr lang="en-US" sz="3200" dirty="0" smtClean="0">
                <a:solidFill>
                  <a:schemeClr val="bg1"/>
                </a:solidFill>
              </a:rPr>
              <a:t>f. C</a:t>
            </a:r>
            <a:endParaRPr lang="en-GB" sz="3200" dirty="0">
              <a:solidFill>
                <a:schemeClr val="bg1"/>
              </a:solidFill>
            </a:endParaRPr>
          </a:p>
        </p:txBody>
      </p:sp>
      <p:sp>
        <p:nvSpPr>
          <p:cNvPr id="147" name="TextBox 146"/>
          <p:cNvSpPr txBox="1"/>
          <p:nvPr/>
        </p:nvSpPr>
        <p:spPr>
          <a:xfrm>
            <a:off x="3747859" y="4772025"/>
            <a:ext cx="732893" cy="584775"/>
          </a:xfrm>
          <a:prstGeom prst="rect">
            <a:avLst/>
          </a:prstGeom>
          <a:noFill/>
        </p:spPr>
        <p:txBody>
          <a:bodyPr wrap="none" rtlCol="0">
            <a:spAutoFit/>
          </a:bodyPr>
          <a:lstStyle/>
          <a:p>
            <a:r>
              <a:rPr lang="en-US" sz="3200" dirty="0" smtClean="0">
                <a:solidFill>
                  <a:schemeClr val="bg1"/>
                </a:solidFill>
              </a:rPr>
              <a:t>f. D</a:t>
            </a:r>
            <a:endParaRPr lang="en-GB" sz="3200" dirty="0">
              <a:solidFill>
                <a:schemeClr val="bg1"/>
              </a:solidFill>
            </a:endParaRPr>
          </a:p>
        </p:txBody>
      </p:sp>
      <p:grpSp>
        <p:nvGrpSpPr>
          <p:cNvPr id="164" name="Group 163"/>
          <p:cNvGrpSpPr/>
          <p:nvPr/>
        </p:nvGrpSpPr>
        <p:grpSpPr>
          <a:xfrm>
            <a:off x="1707212" y="5522350"/>
            <a:ext cx="2109214" cy="250168"/>
            <a:chOff x="1412913" y="6017473"/>
            <a:chExt cx="1412506" cy="214209"/>
          </a:xfrm>
        </p:grpSpPr>
        <p:cxnSp>
          <p:nvCxnSpPr>
            <p:cNvPr id="153" name="Straight Connector 152"/>
            <p:cNvCxnSpPr/>
            <p:nvPr/>
          </p:nvCxnSpPr>
          <p:spPr>
            <a:xfrm>
              <a:off x="1412913" y="6019800"/>
              <a:ext cx="0" cy="21188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59" name="Straight Connector 158"/>
            <p:cNvCxnSpPr/>
            <p:nvPr/>
          </p:nvCxnSpPr>
          <p:spPr>
            <a:xfrm flipH="1">
              <a:off x="2820511" y="6017473"/>
              <a:ext cx="4908" cy="21188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55" name="Straight Connector 154"/>
            <p:cNvCxnSpPr/>
            <p:nvPr/>
          </p:nvCxnSpPr>
          <p:spPr>
            <a:xfrm>
              <a:off x="1412913" y="6231682"/>
              <a:ext cx="1406487" cy="0"/>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grpSp>
      <p:grpSp>
        <p:nvGrpSpPr>
          <p:cNvPr id="165" name="Group 164"/>
          <p:cNvGrpSpPr/>
          <p:nvPr/>
        </p:nvGrpSpPr>
        <p:grpSpPr>
          <a:xfrm>
            <a:off x="4024386" y="5522350"/>
            <a:ext cx="2327313" cy="250168"/>
            <a:chOff x="1412913" y="6017473"/>
            <a:chExt cx="1412506" cy="214209"/>
          </a:xfrm>
        </p:grpSpPr>
        <p:cxnSp>
          <p:nvCxnSpPr>
            <p:cNvPr id="166" name="Straight Connector 165"/>
            <p:cNvCxnSpPr/>
            <p:nvPr/>
          </p:nvCxnSpPr>
          <p:spPr>
            <a:xfrm>
              <a:off x="1412913" y="6019800"/>
              <a:ext cx="0" cy="21188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67" name="Straight Connector 166"/>
            <p:cNvCxnSpPr/>
            <p:nvPr/>
          </p:nvCxnSpPr>
          <p:spPr>
            <a:xfrm flipH="1">
              <a:off x="2820511" y="6017473"/>
              <a:ext cx="4908" cy="21188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68" name="Straight Connector 167"/>
            <p:cNvCxnSpPr/>
            <p:nvPr/>
          </p:nvCxnSpPr>
          <p:spPr>
            <a:xfrm>
              <a:off x="1412913" y="6231682"/>
              <a:ext cx="1406487" cy="0"/>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grpSp>
      <p:sp>
        <p:nvSpPr>
          <p:cNvPr id="169" name="TextBox 168"/>
          <p:cNvSpPr txBox="1"/>
          <p:nvPr/>
        </p:nvSpPr>
        <p:spPr>
          <a:xfrm>
            <a:off x="1966083" y="5723107"/>
            <a:ext cx="1450462" cy="584775"/>
          </a:xfrm>
          <a:prstGeom prst="rect">
            <a:avLst/>
          </a:prstGeom>
          <a:noFill/>
        </p:spPr>
        <p:txBody>
          <a:bodyPr wrap="none" rtlCol="0">
            <a:spAutoFit/>
          </a:bodyPr>
          <a:lstStyle/>
          <a:p>
            <a:r>
              <a:rPr lang="en-US" sz="3200" dirty="0">
                <a:solidFill>
                  <a:schemeClr val="bg1"/>
                </a:solidFill>
              </a:rPr>
              <a:t>s</a:t>
            </a:r>
            <a:r>
              <a:rPr lang="en-US" sz="3200" dirty="0" smtClean="0">
                <a:solidFill>
                  <a:schemeClr val="bg1"/>
                </a:solidFill>
              </a:rPr>
              <a:t>print 2</a:t>
            </a:r>
            <a:endParaRPr lang="en-GB" sz="3200" dirty="0">
              <a:solidFill>
                <a:schemeClr val="bg1"/>
              </a:solidFill>
            </a:endParaRPr>
          </a:p>
        </p:txBody>
      </p:sp>
      <p:sp>
        <p:nvSpPr>
          <p:cNvPr id="170" name="TextBox 169"/>
          <p:cNvSpPr txBox="1"/>
          <p:nvPr/>
        </p:nvSpPr>
        <p:spPr>
          <a:xfrm>
            <a:off x="4432559" y="5723107"/>
            <a:ext cx="1450462" cy="584775"/>
          </a:xfrm>
          <a:prstGeom prst="rect">
            <a:avLst/>
          </a:prstGeom>
          <a:noFill/>
        </p:spPr>
        <p:txBody>
          <a:bodyPr wrap="none" rtlCol="0">
            <a:spAutoFit/>
          </a:bodyPr>
          <a:lstStyle/>
          <a:p>
            <a:r>
              <a:rPr lang="en-US" sz="3200" dirty="0">
                <a:solidFill>
                  <a:schemeClr val="bg1"/>
                </a:solidFill>
              </a:rPr>
              <a:t>s</a:t>
            </a:r>
            <a:r>
              <a:rPr lang="en-US" sz="3200" dirty="0" smtClean="0">
                <a:solidFill>
                  <a:schemeClr val="bg1"/>
                </a:solidFill>
              </a:rPr>
              <a:t>print 3</a:t>
            </a:r>
            <a:endParaRPr lang="en-GB" sz="3200" dirty="0">
              <a:solidFill>
                <a:schemeClr val="bg1"/>
              </a:solidFill>
            </a:endParaRPr>
          </a:p>
        </p:txBody>
      </p:sp>
      <p:grpSp>
        <p:nvGrpSpPr>
          <p:cNvPr id="171" name="Group 170"/>
          <p:cNvGrpSpPr/>
          <p:nvPr/>
        </p:nvGrpSpPr>
        <p:grpSpPr>
          <a:xfrm>
            <a:off x="-803313" y="5522350"/>
            <a:ext cx="2327313" cy="250168"/>
            <a:chOff x="1412913" y="6017473"/>
            <a:chExt cx="1412506" cy="214209"/>
          </a:xfrm>
        </p:grpSpPr>
        <p:cxnSp>
          <p:nvCxnSpPr>
            <p:cNvPr id="172" name="Straight Connector 171"/>
            <p:cNvCxnSpPr/>
            <p:nvPr/>
          </p:nvCxnSpPr>
          <p:spPr>
            <a:xfrm>
              <a:off x="1412913" y="6019800"/>
              <a:ext cx="0" cy="21188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3" name="Straight Connector 172"/>
            <p:cNvCxnSpPr/>
            <p:nvPr/>
          </p:nvCxnSpPr>
          <p:spPr>
            <a:xfrm flipH="1">
              <a:off x="2820511" y="6017473"/>
              <a:ext cx="4908" cy="21188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74" name="Straight Connector 173"/>
            <p:cNvCxnSpPr/>
            <p:nvPr/>
          </p:nvCxnSpPr>
          <p:spPr>
            <a:xfrm>
              <a:off x="1412913" y="6231682"/>
              <a:ext cx="1406487" cy="0"/>
            </a:xfrm>
            <a:prstGeom prst="line">
              <a:avLst/>
            </a:prstGeom>
            <a:ln cap="rnd">
              <a:solidFill>
                <a:schemeClr val="bg1"/>
              </a:solidFill>
            </a:ln>
          </p:spPr>
          <p:style>
            <a:lnRef idx="3">
              <a:schemeClr val="accent1"/>
            </a:lnRef>
            <a:fillRef idx="0">
              <a:schemeClr val="accent1"/>
            </a:fillRef>
            <a:effectRef idx="2">
              <a:schemeClr val="accent1"/>
            </a:effectRef>
            <a:fontRef idx="minor">
              <a:schemeClr val="tx1"/>
            </a:fontRef>
          </p:style>
        </p:cxnSp>
      </p:grpSp>
      <p:sp>
        <p:nvSpPr>
          <p:cNvPr id="175" name="TextBox 174"/>
          <p:cNvSpPr txBox="1"/>
          <p:nvPr/>
        </p:nvSpPr>
        <p:spPr>
          <a:xfrm>
            <a:off x="151498" y="5715000"/>
            <a:ext cx="1450462" cy="584775"/>
          </a:xfrm>
          <a:prstGeom prst="rect">
            <a:avLst/>
          </a:prstGeom>
          <a:noFill/>
        </p:spPr>
        <p:txBody>
          <a:bodyPr wrap="none" rtlCol="0">
            <a:spAutoFit/>
          </a:bodyPr>
          <a:lstStyle/>
          <a:p>
            <a:r>
              <a:rPr lang="en-US" sz="3200" dirty="0">
                <a:solidFill>
                  <a:schemeClr val="bg1"/>
                </a:solidFill>
              </a:rPr>
              <a:t>s</a:t>
            </a:r>
            <a:r>
              <a:rPr lang="en-US" sz="3200" dirty="0" smtClean="0">
                <a:solidFill>
                  <a:schemeClr val="bg1"/>
                </a:solidFill>
              </a:rPr>
              <a:t>print 1</a:t>
            </a:r>
            <a:endParaRPr lang="en-GB" sz="3200" dirty="0">
              <a:solidFill>
                <a:schemeClr val="bg1"/>
              </a:solidFill>
            </a:endParaRPr>
          </a:p>
        </p:txBody>
      </p:sp>
      <p:pic>
        <p:nvPicPr>
          <p:cNvPr id="178" name="Picture 1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8102" y="1968556"/>
            <a:ext cx="838202" cy="749810"/>
          </a:xfrm>
          <a:prstGeom prst="rect">
            <a:avLst/>
          </a:prstGeom>
        </p:spPr>
      </p:pic>
      <p:cxnSp>
        <p:nvCxnSpPr>
          <p:cNvPr id="181" name="Straight Connector 180"/>
          <p:cNvCxnSpPr/>
          <p:nvPr/>
        </p:nvCxnSpPr>
        <p:spPr>
          <a:xfrm flipV="1">
            <a:off x="3359225" y="2690791"/>
            <a:ext cx="2523796" cy="43923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95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5"/>
                                        </p:tgtEl>
                                        <p:attrNameLst>
                                          <p:attrName>style.visibility</p:attrName>
                                        </p:attrNameLst>
                                      </p:cBhvr>
                                      <p:to>
                                        <p:strVal val="visible"/>
                                      </p:to>
                                    </p:set>
                                    <p:animEffect transition="in" filter="fade">
                                      <p:cBhvr>
                                        <p:cTn id="30" dur="500"/>
                                        <p:tgtEl>
                                          <p:spTgt spid="175"/>
                                        </p:tgtEl>
                                      </p:cBhvr>
                                    </p:animEffect>
                                  </p:childTnLst>
                                </p:cTn>
                              </p:par>
                              <p:par>
                                <p:cTn id="31" presetID="10" presetClass="entr" presetSubtype="0" fill="hold" nodeType="withEffect">
                                  <p:stCondLst>
                                    <p:cond delay="0"/>
                                  </p:stCondLst>
                                  <p:childTnLst>
                                    <p:set>
                                      <p:cBhvr>
                                        <p:cTn id="32" dur="1" fill="hold">
                                          <p:stCondLst>
                                            <p:cond delay="0"/>
                                          </p:stCondLst>
                                        </p:cTn>
                                        <p:tgtEl>
                                          <p:spTgt spid="171"/>
                                        </p:tgtEl>
                                        <p:attrNameLst>
                                          <p:attrName>style.visibility</p:attrName>
                                        </p:attrNameLst>
                                      </p:cBhvr>
                                      <p:to>
                                        <p:strVal val="visible"/>
                                      </p:to>
                                    </p:set>
                                    <p:animEffect transition="in" filter="fade">
                                      <p:cBhvr>
                                        <p:cTn id="33" dur="500"/>
                                        <p:tgtEl>
                                          <p:spTgt spid="17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9"/>
                                        </p:tgtEl>
                                        <p:attrNameLst>
                                          <p:attrName>style.visibility</p:attrName>
                                        </p:attrNameLst>
                                      </p:cBhvr>
                                      <p:to>
                                        <p:strVal val="visible"/>
                                      </p:to>
                                    </p:set>
                                    <p:animEffect transition="in" filter="fade">
                                      <p:cBhvr>
                                        <p:cTn id="38" dur="500"/>
                                        <p:tgtEl>
                                          <p:spTgt spid="169"/>
                                        </p:tgtEl>
                                      </p:cBhvr>
                                    </p:animEffect>
                                  </p:childTnLst>
                                </p:cTn>
                              </p:par>
                              <p:par>
                                <p:cTn id="39" presetID="10" presetClass="entr" presetSubtype="0" fill="hold" nodeType="withEffect">
                                  <p:stCondLst>
                                    <p:cond delay="0"/>
                                  </p:stCondLst>
                                  <p:childTnLst>
                                    <p:set>
                                      <p:cBhvr>
                                        <p:cTn id="40" dur="1" fill="hold">
                                          <p:stCondLst>
                                            <p:cond delay="0"/>
                                          </p:stCondLst>
                                        </p:cTn>
                                        <p:tgtEl>
                                          <p:spTgt spid="164"/>
                                        </p:tgtEl>
                                        <p:attrNameLst>
                                          <p:attrName>style.visibility</p:attrName>
                                        </p:attrNameLst>
                                      </p:cBhvr>
                                      <p:to>
                                        <p:strVal val="visible"/>
                                      </p:to>
                                    </p:set>
                                    <p:animEffect transition="in" filter="fade">
                                      <p:cBhvr>
                                        <p:cTn id="41" dur="500"/>
                                        <p:tgtEl>
                                          <p:spTgt spid="16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par>
                                <p:cTn id="68" presetID="10" presetClass="entr" presetSubtype="0" fill="hold" nodeType="with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500"/>
                                        <p:tgtEl>
                                          <p:spTgt spid="65"/>
                                        </p:tgtEl>
                                      </p:cBhvr>
                                    </p:animEffect>
                                  </p:childTnLst>
                                </p:cTn>
                              </p:par>
                              <p:par>
                                <p:cTn id="71" presetID="10" presetClass="entr" presetSubtype="0"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par>
                                <p:cTn id="99" presetID="10" presetClass="entr" presetSubtype="0" fill="hold" nodeType="with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500"/>
                                        <p:tgtEl>
                                          <p:spTgt spid="5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fade">
                                      <p:cBhvr>
                                        <p:cTn id="106" dur="500"/>
                                        <p:tgtEl>
                                          <p:spTgt spid="7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500"/>
                                        <p:tgtEl>
                                          <p:spTgt spid="37"/>
                                        </p:tgtEl>
                                      </p:cBhvr>
                                    </p:animEffect>
                                  </p:childTnLst>
                                </p:cTn>
                              </p:par>
                              <p:par>
                                <p:cTn id="110" presetID="10" presetClass="entr" presetSubtype="0" fill="hold"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fade">
                                      <p:cBhvr>
                                        <p:cTn id="112" dur="500"/>
                                        <p:tgtEl>
                                          <p:spTgt spid="7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fade">
                                      <p:cBhvr>
                                        <p:cTn id="115" dur="500"/>
                                        <p:tgtEl>
                                          <p:spTgt spid="7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fade">
                                      <p:cBhvr>
                                        <p:cTn id="120" dur="500"/>
                                        <p:tgtEl>
                                          <p:spTgt spid="8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par>
                                <p:cTn id="124" presetID="10" presetClass="entr" presetSubtype="0" fill="hold" nodeType="withEffect">
                                  <p:stCondLst>
                                    <p:cond delay="0"/>
                                  </p:stCondLst>
                                  <p:childTnLst>
                                    <p:set>
                                      <p:cBhvr>
                                        <p:cTn id="125" dur="1" fill="hold">
                                          <p:stCondLst>
                                            <p:cond delay="0"/>
                                          </p:stCondLst>
                                        </p:cTn>
                                        <p:tgtEl>
                                          <p:spTgt spid="89"/>
                                        </p:tgtEl>
                                        <p:attrNameLst>
                                          <p:attrName>style.visibility</p:attrName>
                                        </p:attrNameLst>
                                      </p:cBhvr>
                                      <p:to>
                                        <p:strVal val="visible"/>
                                      </p:to>
                                    </p:set>
                                    <p:animEffect transition="in" filter="fade">
                                      <p:cBhvr>
                                        <p:cTn id="126" dur="500"/>
                                        <p:tgtEl>
                                          <p:spTgt spid="8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fade">
                                      <p:cBhvr>
                                        <p:cTn id="131" dur="500"/>
                                        <p:tgtEl>
                                          <p:spTgt spid="11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47"/>
                                        </p:tgtEl>
                                        <p:attrNameLst>
                                          <p:attrName>style.visibility</p:attrName>
                                        </p:attrNameLst>
                                      </p:cBhvr>
                                      <p:to>
                                        <p:strVal val="visible"/>
                                      </p:to>
                                    </p:set>
                                    <p:animEffect transition="in" filter="fade">
                                      <p:cBhvr>
                                        <p:cTn id="134" dur="500"/>
                                        <p:tgtEl>
                                          <p:spTgt spid="147"/>
                                        </p:tgtEl>
                                      </p:cBhvr>
                                    </p:animEffect>
                                  </p:childTnLst>
                                </p:cTn>
                              </p:par>
                              <p:par>
                                <p:cTn id="135" presetID="10" presetClass="entr" presetSubtype="0" fill="hold"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par>
                                <p:cTn id="138" presetID="10" presetClass="entr" presetSubtype="0" fill="hold" nodeType="withEffect">
                                  <p:stCondLst>
                                    <p:cond delay="0"/>
                                  </p:stCondLst>
                                  <p:childTnLst>
                                    <p:set>
                                      <p:cBhvr>
                                        <p:cTn id="139" dur="1" fill="hold">
                                          <p:stCondLst>
                                            <p:cond delay="0"/>
                                          </p:stCondLst>
                                        </p:cTn>
                                        <p:tgtEl>
                                          <p:spTgt spid="123"/>
                                        </p:tgtEl>
                                        <p:attrNameLst>
                                          <p:attrName>style.visibility</p:attrName>
                                        </p:attrNameLst>
                                      </p:cBhvr>
                                      <p:to>
                                        <p:strVal val="visible"/>
                                      </p:to>
                                    </p:set>
                                    <p:animEffect transition="in" filter="fade">
                                      <p:cBhvr>
                                        <p:cTn id="140" dur="500"/>
                                        <p:tgtEl>
                                          <p:spTgt spid="12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15"/>
                                        </p:tgtEl>
                                        <p:attrNameLst>
                                          <p:attrName>style.visibility</p:attrName>
                                        </p:attrNameLst>
                                      </p:cBhvr>
                                      <p:to>
                                        <p:strVal val="visible"/>
                                      </p:to>
                                    </p:set>
                                    <p:animEffect transition="in" filter="fade">
                                      <p:cBhvr>
                                        <p:cTn id="143" dur="500"/>
                                        <p:tgtEl>
                                          <p:spTgt spid="115"/>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46"/>
                                        </p:tgtEl>
                                        <p:attrNameLst>
                                          <p:attrName>style.visibility</p:attrName>
                                        </p:attrNameLst>
                                      </p:cBhvr>
                                      <p:to>
                                        <p:strVal val="visible"/>
                                      </p:to>
                                    </p:set>
                                    <p:animEffect transition="in" filter="fade">
                                      <p:cBhvr>
                                        <p:cTn id="146" dur="500"/>
                                        <p:tgtEl>
                                          <p:spTgt spid="146"/>
                                        </p:tgtEl>
                                      </p:cBhvr>
                                    </p:animEffect>
                                  </p:childTnLst>
                                </p:cTn>
                              </p:par>
                              <p:par>
                                <p:cTn id="147" presetID="10" presetClass="entr" presetSubtype="0" fill="hold" nodeType="withEffect">
                                  <p:stCondLst>
                                    <p:cond delay="0"/>
                                  </p:stCondLst>
                                  <p:childTnLst>
                                    <p:set>
                                      <p:cBhvr>
                                        <p:cTn id="148" dur="1" fill="hold">
                                          <p:stCondLst>
                                            <p:cond delay="0"/>
                                          </p:stCondLst>
                                        </p:cTn>
                                        <p:tgtEl>
                                          <p:spTgt spid="165"/>
                                        </p:tgtEl>
                                        <p:attrNameLst>
                                          <p:attrName>style.visibility</p:attrName>
                                        </p:attrNameLst>
                                      </p:cBhvr>
                                      <p:to>
                                        <p:strVal val="visible"/>
                                      </p:to>
                                    </p:set>
                                    <p:animEffect transition="in" filter="fade">
                                      <p:cBhvr>
                                        <p:cTn id="149" dur="500"/>
                                        <p:tgtEl>
                                          <p:spTgt spid="16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14"/>
                                        </p:tgtEl>
                                        <p:attrNameLst>
                                          <p:attrName>style.visibility</p:attrName>
                                        </p:attrNameLst>
                                      </p:cBhvr>
                                      <p:to>
                                        <p:strVal val="visible"/>
                                      </p:to>
                                    </p:set>
                                    <p:animEffect transition="in" filter="fade">
                                      <p:cBhvr>
                                        <p:cTn id="152" dur="500"/>
                                        <p:tgtEl>
                                          <p:spTgt spid="11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70"/>
                                        </p:tgtEl>
                                        <p:attrNameLst>
                                          <p:attrName>style.visibility</p:attrName>
                                        </p:attrNameLst>
                                      </p:cBhvr>
                                      <p:to>
                                        <p:strVal val="visible"/>
                                      </p:to>
                                    </p:set>
                                    <p:animEffect transition="in" filter="fade">
                                      <p:cBhvr>
                                        <p:cTn id="155" dur="500"/>
                                        <p:tgtEl>
                                          <p:spTgt spid="17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20"/>
                                        </p:tgtEl>
                                        <p:attrNameLst>
                                          <p:attrName>style.visibility</p:attrName>
                                        </p:attrNameLst>
                                      </p:cBhvr>
                                      <p:to>
                                        <p:strVal val="visible"/>
                                      </p:to>
                                    </p:set>
                                    <p:animEffect transition="in" filter="fade">
                                      <p:cBhvr>
                                        <p:cTn id="160" dur="500"/>
                                        <p:tgtEl>
                                          <p:spTgt spid="20"/>
                                        </p:tgtEl>
                                      </p:cBhvr>
                                    </p:animEffect>
                                  </p:childTnLst>
                                </p:cTn>
                              </p:par>
                              <p:par>
                                <p:cTn id="161" presetID="10" presetClass="entr" presetSubtype="0" fill="hold" nodeType="with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fade">
                                      <p:cBhvr>
                                        <p:cTn id="163" dur="500"/>
                                        <p:tgtEl>
                                          <p:spTgt spid="2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fade">
                                      <p:cBhvr>
                                        <p:cTn id="166" dur="500"/>
                                        <p:tgtEl>
                                          <p:spTgt spid="9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83"/>
                                        </p:tgtEl>
                                        <p:attrNameLst>
                                          <p:attrName>style.visibility</p:attrName>
                                        </p:attrNameLst>
                                      </p:cBhvr>
                                      <p:to>
                                        <p:strVal val="visible"/>
                                      </p:to>
                                    </p:set>
                                    <p:animEffect transition="in" filter="fade">
                                      <p:cBhvr>
                                        <p:cTn id="171" dur="500"/>
                                        <p:tgtEl>
                                          <p:spTgt spid="83"/>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fade">
                                      <p:cBhvr>
                                        <p:cTn id="174" dur="500"/>
                                        <p:tgtEl>
                                          <p:spTgt spid="88"/>
                                        </p:tgtEl>
                                      </p:cBhvr>
                                    </p:animEffect>
                                  </p:childTnLst>
                                </p:cTn>
                              </p:par>
                              <p:par>
                                <p:cTn id="175" presetID="10" presetClass="entr" presetSubtype="0" fill="hold" nodeType="withEffect">
                                  <p:stCondLst>
                                    <p:cond delay="0"/>
                                  </p:stCondLst>
                                  <p:childTnLst>
                                    <p:set>
                                      <p:cBhvr>
                                        <p:cTn id="176" dur="1" fill="hold">
                                          <p:stCondLst>
                                            <p:cond delay="0"/>
                                          </p:stCondLst>
                                        </p:cTn>
                                        <p:tgtEl>
                                          <p:spTgt spid="95"/>
                                        </p:tgtEl>
                                        <p:attrNameLst>
                                          <p:attrName>style.visibility</p:attrName>
                                        </p:attrNameLst>
                                      </p:cBhvr>
                                      <p:to>
                                        <p:strVal val="visible"/>
                                      </p:to>
                                    </p:set>
                                    <p:animEffect transition="in" filter="fade">
                                      <p:cBhvr>
                                        <p:cTn id="177" dur="500"/>
                                        <p:tgtEl>
                                          <p:spTgt spid="95"/>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fade">
                                      <p:cBhvr>
                                        <p:cTn id="180" dur="500"/>
                                        <p:tgtEl>
                                          <p:spTgt spid="111"/>
                                        </p:tgtEl>
                                      </p:cBhvr>
                                    </p:animEffect>
                                  </p:childTnLst>
                                </p:cTn>
                              </p:par>
                              <p:par>
                                <p:cTn id="181" presetID="10" presetClass="entr" presetSubtype="0" fill="hold" nodeType="with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fade">
                                      <p:cBhvr>
                                        <p:cTn id="183" dur="500"/>
                                        <p:tgtEl>
                                          <p:spTgt spid="109"/>
                                        </p:tgtEl>
                                      </p:cBhvr>
                                    </p:animEffect>
                                  </p:childTnLst>
                                </p:cTn>
                              </p:par>
                              <p:par>
                                <p:cTn id="184" presetID="10" presetClass="entr" presetSubtype="0" fill="hold"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fade">
                                      <p:cBhvr>
                                        <p:cTn id="186" dur="500"/>
                                        <p:tgtEl>
                                          <p:spTgt spid="84"/>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128"/>
                                        </p:tgtEl>
                                        <p:attrNameLst>
                                          <p:attrName>style.visibility</p:attrName>
                                        </p:attrNameLst>
                                      </p:cBhvr>
                                      <p:to>
                                        <p:strVal val="visible"/>
                                      </p:to>
                                    </p:set>
                                    <p:animEffect transition="in" filter="fade">
                                      <p:cBhvr>
                                        <p:cTn id="191" dur="500"/>
                                        <p:tgtEl>
                                          <p:spTgt spid="128"/>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16"/>
                                        </p:tgtEl>
                                        <p:attrNameLst>
                                          <p:attrName>style.visibility</p:attrName>
                                        </p:attrNameLst>
                                      </p:cBhvr>
                                      <p:to>
                                        <p:strVal val="visible"/>
                                      </p:to>
                                    </p:set>
                                    <p:animEffect transition="in" filter="fade">
                                      <p:cBhvr>
                                        <p:cTn id="194" dur="500"/>
                                        <p:tgtEl>
                                          <p:spTgt spid="116"/>
                                        </p:tgtEl>
                                      </p:cBhvr>
                                    </p:animEffect>
                                  </p:childTnLst>
                                </p:cTn>
                              </p:par>
                              <p:par>
                                <p:cTn id="195" presetID="10" presetClass="entr" presetSubtype="0" fill="hold" nodeType="withEffect">
                                  <p:stCondLst>
                                    <p:cond delay="0"/>
                                  </p:stCondLst>
                                  <p:childTnLst>
                                    <p:set>
                                      <p:cBhvr>
                                        <p:cTn id="196" dur="1" fill="hold">
                                          <p:stCondLst>
                                            <p:cond delay="0"/>
                                          </p:stCondLst>
                                        </p:cTn>
                                        <p:tgtEl>
                                          <p:spTgt spid="122"/>
                                        </p:tgtEl>
                                        <p:attrNameLst>
                                          <p:attrName>style.visibility</p:attrName>
                                        </p:attrNameLst>
                                      </p:cBhvr>
                                      <p:to>
                                        <p:strVal val="visible"/>
                                      </p:to>
                                    </p:set>
                                    <p:animEffect transition="in" filter="fade">
                                      <p:cBhvr>
                                        <p:cTn id="197" dur="500"/>
                                        <p:tgtEl>
                                          <p:spTgt spid="122"/>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21"/>
                                        </p:tgtEl>
                                        <p:attrNameLst>
                                          <p:attrName>style.visibility</p:attrName>
                                        </p:attrNameLst>
                                      </p:cBhvr>
                                      <p:to>
                                        <p:strVal val="visible"/>
                                      </p:to>
                                    </p:set>
                                    <p:animEffect transition="in" filter="fade">
                                      <p:cBhvr>
                                        <p:cTn id="200" dur="500"/>
                                        <p:tgtEl>
                                          <p:spTgt spid="121"/>
                                        </p:tgtEl>
                                      </p:cBhvr>
                                    </p:animEffect>
                                  </p:childTnLst>
                                </p:cTn>
                              </p:par>
                              <p:par>
                                <p:cTn id="201" presetID="10" presetClass="entr" presetSubtype="0" fill="hold" nodeType="withEffect">
                                  <p:stCondLst>
                                    <p:cond delay="0"/>
                                  </p:stCondLst>
                                  <p:childTnLst>
                                    <p:set>
                                      <p:cBhvr>
                                        <p:cTn id="202" dur="1" fill="hold">
                                          <p:stCondLst>
                                            <p:cond delay="0"/>
                                          </p:stCondLst>
                                        </p:cTn>
                                        <p:tgtEl>
                                          <p:spTgt spid="120"/>
                                        </p:tgtEl>
                                        <p:attrNameLst>
                                          <p:attrName>style.visibility</p:attrName>
                                        </p:attrNameLst>
                                      </p:cBhvr>
                                      <p:to>
                                        <p:strVal val="visible"/>
                                      </p:to>
                                    </p:set>
                                    <p:animEffect transition="in" filter="fade">
                                      <p:cBhvr>
                                        <p:cTn id="203" dur="500"/>
                                        <p:tgtEl>
                                          <p:spTgt spid="120"/>
                                        </p:tgtEl>
                                      </p:cBhvr>
                                    </p:animEffect>
                                  </p:childTnLst>
                                </p:cTn>
                              </p:par>
                              <p:par>
                                <p:cTn id="204" presetID="10" presetClass="entr" presetSubtype="0" fill="hold" nodeType="withEffect">
                                  <p:stCondLst>
                                    <p:cond delay="0"/>
                                  </p:stCondLst>
                                  <p:childTnLst>
                                    <p:set>
                                      <p:cBhvr>
                                        <p:cTn id="205" dur="1" fill="hold">
                                          <p:stCondLst>
                                            <p:cond delay="0"/>
                                          </p:stCondLst>
                                        </p:cTn>
                                        <p:tgtEl>
                                          <p:spTgt spid="117"/>
                                        </p:tgtEl>
                                        <p:attrNameLst>
                                          <p:attrName>style.visibility</p:attrName>
                                        </p:attrNameLst>
                                      </p:cBhvr>
                                      <p:to>
                                        <p:strVal val="visible"/>
                                      </p:to>
                                    </p:set>
                                    <p:animEffect transition="in" filter="fade">
                                      <p:cBhvr>
                                        <p:cTn id="206" dur="500"/>
                                        <p:tgtEl>
                                          <p:spTgt spid="117"/>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04"/>
                                        </p:tgtEl>
                                        <p:attrNameLst>
                                          <p:attrName>style.visibility</p:attrName>
                                        </p:attrNameLst>
                                      </p:cBhvr>
                                      <p:to>
                                        <p:strVal val="visible"/>
                                      </p:to>
                                    </p:set>
                                    <p:animEffect transition="in" filter="fade">
                                      <p:cBhvr>
                                        <p:cTn id="211" dur="500"/>
                                        <p:tgtEl>
                                          <p:spTgt spid="104"/>
                                        </p:tgtEl>
                                      </p:cBhvr>
                                    </p:animEffect>
                                  </p:childTnLst>
                                </p:cTn>
                              </p:par>
                              <p:par>
                                <p:cTn id="212" presetID="10" presetClass="entr" presetSubtype="0" fill="hold" nodeType="withEffect">
                                  <p:stCondLst>
                                    <p:cond delay="0"/>
                                  </p:stCondLst>
                                  <p:childTnLst>
                                    <p:set>
                                      <p:cBhvr>
                                        <p:cTn id="213" dur="1" fill="hold">
                                          <p:stCondLst>
                                            <p:cond delay="0"/>
                                          </p:stCondLst>
                                        </p:cTn>
                                        <p:tgtEl>
                                          <p:spTgt spid="105"/>
                                        </p:tgtEl>
                                        <p:attrNameLst>
                                          <p:attrName>style.visibility</p:attrName>
                                        </p:attrNameLst>
                                      </p:cBhvr>
                                      <p:to>
                                        <p:strVal val="visible"/>
                                      </p:to>
                                    </p:set>
                                    <p:animEffect transition="in" filter="fade">
                                      <p:cBhvr>
                                        <p:cTn id="214" dur="500"/>
                                        <p:tgtEl>
                                          <p:spTgt spid="105"/>
                                        </p:tgtEl>
                                      </p:cBhvr>
                                    </p:animEffect>
                                  </p:childTnLst>
                                </p:cTn>
                              </p:par>
                              <p:par>
                                <p:cTn id="215" presetID="10" presetClass="entr" presetSubtype="0" fill="hold" nodeType="withEffect">
                                  <p:stCondLst>
                                    <p:cond delay="0"/>
                                  </p:stCondLst>
                                  <p:childTnLst>
                                    <p:set>
                                      <p:cBhvr>
                                        <p:cTn id="216" dur="1" fill="hold">
                                          <p:stCondLst>
                                            <p:cond delay="0"/>
                                          </p:stCondLst>
                                        </p:cTn>
                                        <p:tgtEl>
                                          <p:spTgt spid="139"/>
                                        </p:tgtEl>
                                        <p:attrNameLst>
                                          <p:attrName>style.visibility</p:attrName>
                                        </p:attrNameLst>
                                      </p:cBhvr>
                                      <p:to>
                                        <p:strVal val="visible"/>
                                      </p:to>
                                    </p:set>
                                    <p:animEffect transition="in" filter="fade">
                                      <p:cBhvr>
                                        <p:cTn id="217" dur="500"/>
                                        <p:tgtEl>
                                          <p:spTgt spid="139"/>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42"/>
                                        </p:tgtEl>
                                        <p:attrNameLst>
                                          <p:attrName>style.visibility</p:attrName>
                                        </p:attrNameLst>
                                      </p:cBhvr>
                                      <p:to>
                                        <p:strVal val="visible"/>
                                      </p:to>
                                    </p:set>
                                    <p:animEffect transition="in" filter="fade">
                                      <p:cBhvr>
                                        <p:cTn id="220" dur="500"/>
                                        <p:tgtEl>
                                          <p:spTgt spid="142"/>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43"/>
                                        </p:tgtEl>
                                        <p:attrNameLst>
                                          <p:attrName>style.visibility</p:attrName>
                                        </p:attrNameLst>
                                      </p:cBhvr>
                                      <p:to>
                                        <p:strVal val="visible"/>
                                      </p:to>
                                    </p:set>
                                    <p:animEffect transition="in" filter="fade">
                                      <p:cBhvr>
                                        <p:cTn id="223" dur="500"/>
                                        <p:tgtEl>
                                          <p:spTgt spid="143"/>
                                        </p:tgtEl>
                                      </p:cBhvr>
                                    </p:animEffect>
                                  </p:childTnLst>
                                </p:cTn>
                              </p:par>
                              <p:par>
                                <p:cTn id="224" presetID="10" presetClass="entr" presetSubtype="0" fill="hold" nodeType="withEffect">
                                  <p:stCondLst>
                                    <p:cond delay="0"/>
                                  </p:stCondLst>
                                  <p:childTnLst>
                                    <p:set>
                                      <p:cBhvr>
                                        <p:cTn id="225" dur="1" fill="hold">
                                          <p:stCondLst>
                                            <p:cond delay="0"/>
                                          </p:stCondLst>
                                        </p:cTn>
                                        <p:tgtEl>
                                          <p:spTgt spid="126"/>
                                        </p:tgtEl>
                                        <p:attrNameLst>
                                          <p:attrName>style.visibility</p:attrName>
                                        </p:attrNameLst>
                                      </p:cBhvr>
                                      <p:to>
                                        <p:strVal val="visible"/>
                                      </p:to>
                                    </p:set>
                                    <p:animEffect transition="in" filter="fade">
                                      <p:cBhvr>
                                        <p:cTn id="226" dur="500"/>
                                        <p:tgtEl>
                                          <p:spTgt spid="126"/>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179"/>
                                        </p:tgtEl>
                                        <p:attrNameLst>
                                          <p:attrName>style.visibility</p:attrName>
                                        </p:attrNameLst>
                                      </p:cBhvr>
                                      <p:to>
                                        <p:strVal val="visible"/>
                                      </p:to>
                                    </p:set>
                                    <p:animEffect transition="in" filter="fade">
                                      <p:cBhvr>
                                        <p:cTn id="231" dur="500"/>
                                        <p:tgtEl>
                                          <p:spTgt spid="179"/>
                                        </p:tgtEl>
                                      </p:cBhvr>
                                    </p:animEffect>
                                  </p:childTnLst>
                                </p:cTn>
                              </p:par>
                              <p:par>
                                <p:cTn id="232" presetID="10" presetClass="entr" presetSubtype="0" fill="hold" nodeType="withEffect">
                                  <p:stCondLst>
                                    <p:cond delay="0"/>
                                  </p:stCondLst>
                                  <p:childTnLst>
                                    <p:set>
                                      <p:cBhvr>
                                        <p:cTn id="233" dur="1" fill="hold">
                                          <p:stCondLst>
                                            <p:cond delay="0"/>
                                          </p:stCondLst>
                                        </p:cTn>
                                        <p:tgtEl>
                                          <p:spTgt spid="181"/>
                                        </p:tgtEl>
                                        <p:attrNameLst>
                                          <p:attrName>style.visibility</p:attrName>
                                        </p:attrNameLst>
                                      </p:cBhvr>
                                      <p:to>
                                        <p:strVal val="visible"/>
                                      </p:to>
                                    </p:set>
                                    <p:animEffect transition="in" filter="fade">
                                      <p:cBhvr>
                                        <p:cTn id="234" dur="500"/>
                                        <p:tgtEl>
                                          <p:spTgt spid="181"/>
                                        </p:tgtEl>
                                      </p:cBhvr>
                                    </p:animEffect>
                                  </p:childTnLst>
                                </p:cTn>
                              </p:par>
                              <p:par>
                                <p:cTn id="235" presetID="10" presetClass="entr" presetSubtype="0" fill="hold" nodeType="withEffect">
                                  <p:stCondLst>
                                    <p:cond delay="0"/>
                                  </p:stCondLst>
                                  <p:childTnLst>
                                    <p:set>
                                      <p:cBhvr>
                                        <p:cTn id="236" dur="1" fill="hold">
                                          <p:stCondLst>
                                            <p:cond delay="0"/>
                                          </p:stCondLst>
                                        </p:cTn>
                                        <p:tgtEl>
                                          <p:spTgt spid="178"/>
                                        </p:tgtEl>
                                        <p:attrNameLst>
                                          <p:attrName>style.visibility</p:attrName>
                                        </p:attrNameLst>
                                      </p:cBhvr>
                                      <p:to>
                                        <p:strVal val="visible"/>
                                      </p:to>
                                    </p:set>
                                    <p:animEffect transition="in" filter="fade">
                                      <p:cBhvr>
                                        <p:cTn id="23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5" grpId="0" animBg="1"/>
      <p:bldP spid="10" grpId="0"/>
      <p:bldP spid="11" grpId="0" animBg="1"/>
      <p:bldP spid="12" grpId="0" animBg="1"/>
      <p:bldP spid="15" grpId="0"/>
      <p:bldP spid="16" grpId="0" animBg="1"/>
      <p:bldP spid="17" grpId="0" animBg="1"/>
      <p:bldP spid="19" grpId="0"/>
      <p:bldP spid="20" grpId="0" animBg="1"/>
      <p:bldP spid="36" grpId="0" animBg="1"/>
      <p:bldP spid="37" grpId="0" animBg="1"/>
      <p:bldP spid="39" grpId="0"/>
      <p:bldP spid="48" grpId="0"/>
      <p:bldP spid="50" grpId="0" animBg="1"/>
      <p:bldP spid="82" grpId="0" animBg="1"/>
      <p:bldP spid="83" grpId="0" animBg="1"/>
      <p:bldP spid="85" grpId="0"/>
      <p:bldP spid="88" grpId="0"/>
      <p:bldP spid="93" grpId="0"/>
      <p:bldP spid="4" grpId="0" animBg="1"/>
      <p:bldP spid="23" grpId="0" animBg="1"/>
      <p:bldP spid="68" grpId="0" animBg="1"/>
      <p:bldP spid="78" grpId="0" animBg="1"/>
      <p:bldP spid="104" grpId="0" animBg="1"/>
      <p:bldP spid="115" grpId="0" animBg="1"/>
      <p:bldP spid="116" grpId="0" animBg="1"/>
      <p:bldP spid="118" grpId="0" animBg="1"/>
      <p:bldP spid="121" grpId="0" animBg="1"/>
      <p:bldP spid="114" grpId="0" animBg="1"/>
      <p:bldP spid="111" grpId="0" animBg="1"/>
      <p:bldP spid="142" grpId="0" animBg="1"/>
      <p:bldP spid="143" grpId="0" animBg="1"/>
      <p:bldP spid="146" grpId="0"/>
      <p:bldP spid="147" grpId="0"/>
      <p:bldP spid="169" grpId="0"/>
      <p:bldP spid="170" grpId="0"/>
      <p:bldP spid="1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a:t>
            </a:r>
            <a:r>
              <a:rPr lang="en-US" dirty="0" err="1" smtClean="0"/>
              <a:t>strategie</a:t>
            </a:r>
            <a:endParaRPr lang="en-GB" dirty="0"/>
          </a:p>
        </p:txBody>
      </p:sp>
      <p:sp>
        <p:nvSpPr>
          <p:cNvPr id="5" name="Oval 4"/>
          <p:cNvSpPr/>
          <p:nvPr/>
        </p:nvSpPr>
        <p:spPr>
          <a:xfrm>
            <a:off x="8610600" y="32716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4" idx="6"/>
            <a:endCxn id="5" idx="2"/>
          </p:cNvCxnSpPr>
          <p:nvPr/>
        </p:nvCxnSpPr>
        <p:spPr>
          <a:xfrm flipV="1">
            <a:off x="1676400" y="3347884"/>
            <a:ext cx="6934200" cy="4916"/>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183296" y="2996625"/>
            <a:ext cx="1345818" cy="584775"/>
          </a:xfrm>
          <a:prstGeom prst="rect">
            <a:avLst/>
          </a:prstGeom>
          <a:noFill/>
        </p:spPr>
        <p:txBody>
          <a:bodyPr wrap="none" rtlCol="0">
            <a:spAutoFit/>
          </a:bodyPr>
          <a:lstStyle/>
          <a:p>
            <a:r>
              <a:rPr lang="en-US" sz="3200" dirty="0" smtClean="0">
                <a:solidFill>
                  <a:schemeClr val="bg1"/>
                </a:solidFill>
              </a:rPr>
              <a:t>master</a:t>
            </a:r>
            <a:endParaRPr lang="en-GB" sz="3200" dirty="0">
              <a:solidFill>
                <a:schemeClr val="bg1"/>
              </a:solidFill>
            </a:endParaRPr>
          </a:p>
        </p:txBody>
      </p:sp>
      <p:sp>
        <p:nvSpPr>
          <p:cNvPr id="11" name="Oval 10"/>
          <p:cNvSpPr/>
          <p:nvPr/>
        </p:nvSpPr>
        <p:spPr>
          <a:xfrm>
            <a:off x="1828800" y="49648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Oval 11"/>
          <p:cNvSpPr/>
          <p:nvPr/>
        </p:nvSpPr>
        <p:spPr>
          <a:xfrm>
            <a:off x="2362200" y="49648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3" name="Straight Connector 12"/>
          <p:cNvCxnSpPr>
            <a:stCxn id="11" idx="6"/>
            <a:endCxn id="12" idx="2"/>
          </p:cNvCxnSpPr>
          <p:nvPr/>
        </p:nvCxnSpPr>
        <p:spPr>
          <a:xfrm>
            <a:off x="1981200" y="5041057"/>
            <a:ext cx="381000"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135836" y="4731341"/>
            <a:ext cx="1721818" cy="584775"/>
          </a:xfrm>
          <a:prstGeom prst="rect">
            <a:avLst/>
          </a:prstGeom>
          <a:noFill/>
        </p:spPr>
        <p:txBody>
          <a:bodyPr wrap="none" rtlCol="0">
            <a:spAutoFit/>
          </a:bodyPr>
          <a:lstStyle/>
          <a:p>
            <a:r>
              <a:rPr lang="en-US" sz="3200" dirty="0" smtClean="0">
                <a:solidFill>
                  <a:schemeClr val="bg1"/>
                </a:solidFill>
              </a:rPr>
              <a:t>feature A</a:t>
            </a:r>
            <a:endParaRPr lang="en-GB" sz="3200" dirty="0">
              <a:solidFill>
                <a:schemeClr val="bg1"/>
              </a:solidFill>
            </a:endParaRPr>
          </a:p>
        </p:txBody>
      </p:sp>
      <p:sp>
        <p:nvSpPr>
          <p:cNvPr id="16" name="Oval 15"/>
          <p:cNvSpPr/>
          <p:nvPr/>
        </p:nvSpPr>
        <p:spPr>
          <a:xfrm>
            <a:off x="1606626" y="2516472"/>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Oval 16"/>
          <p:cNvSpPr/>
          <p:nvPr/>
        </p:nvSpPr>
        <p:spPr>
          <a:xfrm>
            <a:off x="2667000" y="251460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Connector 17"/>
          <p:cNvCxnSpPr>
            <a:stCxn id="16" idx="6"/>
            <a:endCxn id="17" idx="2"/>
          </p:cNvCxnSpPr>
          <p:nvPr/>
        </p:nvCxnSpPr>
        <p:spPr>
          <a:xfrm flipV="1">
            <a:off x="1759026" y="2590800"/>
            <a:ext cx="907974" cy="1872"/>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1351758" y="1991766"/>
            <a:ext cx="705642" cy="584775"/>
          </a:xfrm>
          <a:prstGeom prst="rect">
            <a:avLst/>
          </a:prstGeom>
          <a:noFill/>
        </p:spPr>
        <p:txBody>
          <a:bodyPr wrap="none" rtlCol="0">
            <a:spAutoFit/>
          </a:bodyPr>
          <a:lstStyle/>
          <a:p>
            <a:r>
              <a:rPr lang="en-US" sz="3200" dirty="0" smtClean="0">
                <a:solidFill>
                  <a:schemeClr val="bg1"/>
                </a:solidFill>
              </a:rPr>
              <a:t>1.0</a:t>
            </a:r>
            <a:endParaRPr lang="en-GB" sz="3200" dirty="0">
              <a:solidFill>
                <a:schemeClr val="bg1"/>
              </a:solidFill>
            </a:endParaRPr>
          </a:p>
        </p:txBody>
      </p:sp>
      <p:sp>
        <p:nvSpPr>
          <p:cNvPr id="20" name="Oval 19"/>
          <p:cNvSpPr/>
          <p:nvPr/>
        </p:nvSpPr>
        <p:spPr>
          <a:xfrm>
            <a:off x="4269740" y="2521550"/>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1" name="Straight Connector 20"/>
          <p:cNvCxnSpPr>
            <a:stCxn id="17" idx="6"/>
            <a:endCxn id="20" idx="2"/>
          </p:cNvCxnSpPr>
          <p:nvPr/>
        </p:nvCxnSpPr>
        <p:spPr>
          <a:xfrm>
            <a:off x="2819400" y="2590800"/>
            <a:ext cx="1450340" cy="6950"/>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7" idx="4"/>
            <a:endCxn id="23" idx="0"/>
          </p:cNvCxnSpPr>
          <p:nvPr/>
        </p:nvCxnSpPr>
        <p:spPr>
          <a:xfrm>
            <a:off x="2743200" y="2667000"/>
            <a:ext cx="50882" cy="1380942"/>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4" idx="0"/>
            <a:endCxn id="16" idx="4"/>
          </p:cNvCxnSpPr>
          <p:nvPr/>
        </p:nvCxnSpPr>
        <p:spPr>
          <a:xfrm flipV="1">
            <a:off x="1600200" y="2668872"/>
            <a:ext cx="82626" cy="607728"/>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36" name="Oval 35"/>
          <p:cNvSpPr/>
          <p:nvPr/>
        </p:nvSpPr>
        <p:spPr>
          <a:xfrm>
            <a:off x="1845364" y="5721941"/>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7" name="Oval 36"/>
          <p:cNvSpPr/>
          <p:nvPr/>
        </p:nvSpPr>
        <p:spPr>
          <a:xfrm>
            <a:off x="3505200" y="5727055"/>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38" name="Straight Connector 37"/>
          <p:cNvCxnSpPr>
            <a:stCxn id="36" idx="6"/>
            <a:endCxn id="50" idx="2"/>
          </p:cNvCxnSpPr>
          <p:nvPr/>
        </p:nvCxnSpPr>
        <p:spPr>
          <a:xfrm>
            <a:off x="1997764" y="5798141"/>
            <a:ext cx="848013" cy="0"/>
          </a:xfrm>
          <a:prstGeom prst="line">
            <a:avLst/>
          </a:prstGeom>
        </p:spPr>
        <p:style>
          <a:lnRef idx="3">
            <a:schemeClr val="accent3"/>
          </a:lnRef>
          <a:fillRef idx="0">
            <a:schemeClr val="accent3"/>
          </a:fillRef>
          <a:effectRef idx="2">
            <a:schemeClr val="accent3"/>
          </a:effectRef>
          <a:fontRef idx="minor">
            <a:schemeClr val="tx1"/>
          </a:fontRef>
        </p:style>
      </p:cxnSp>
      <p:sp>
        <p:nvSpPr>
          <p:cNvPr id="39" name="TextBox 38"/>
          <p:cNvSpPr txBox="1"/>
          <p:nvPr/>
        </p:nvSpPr>
        <p:spPr>
          <a:xfrm>
            <a:off x="152400" y="5488425"/>
            <a:ext cx="1721818" cy="584775"/>
          </a:xfrm>
          <a:prstGeom prst="rect">
            <a:avLst/>
          </a:prstGeom>
          <a:noFill/>
        </p:spPr>
        <p:txBody>
          <a:bodyPr wrap="none" rtlCol="0">
            <a:spAutoFit/>
          </a:bodyPr>
          <a:lstStyle/>
          <a:p>
            <a:r>
              <a:rPr lang="en-US" sz="3200" dirty="0" smtClean="0">
                <a:solidFill>
                  <a:schemeClr val="bg1"/>
                </a:solidFill>
              </a:rPr>
              <a:t>feature B</a:t>
            </a:r>
            <a:endParaRPr lang="en-GB" sz="3200" dirty="0">
              <a:solidFill>
                <a:schemeClr val="bg1"/>
              </a:solidFill>
            </a:endParaRPr>
          </a:p>
        </p:txBody>
      </p:sp>
      <p:sp>
        <p:nvSpPr>
          <p:cNvPr id="48" name="TextBox 47"/>
          <p:cNvSpPr txBox="1"/>
          <p:nvPr/>
        </p:nvSpPr>
        <p:spPr>
          <a:xfrm>
            <a:off x="2418558" y="1986116"/>
            <a:ext cx="705642" cy="584775"/>
          </a:xfrm>
          <a:prstGeom prst="rect">
            <a:avLst/>
          </a:prstGeom>
          <a:noFill/>
        </p:spPr>
        <p:txBody>
          <a:bodyPr wrap="none" rtlCol="0">
            <a:spAutoFit/>
          </a:bodyPr>
          <a:lstStyle/>
          <a:p>
            <a:r>
              <a:rPr lang="en-US" sz="3200" dirty="0" smtClean="0">
                <a:solidFill>
                  <a:schemeClr val="bg1"/>
                </a:solidFill>
              </a:rPr>
              <a:t>1.1</a:t>
            </a:r>
            <a:endParaRPr lang="en-GB" sz="3200" dirty="0">
              <a:solidFill>
                <a:schemeClr val="bg1"/>
              </a:solidFill>
            </a:endParaRPr>
          </a:p>
        </p:txBody>
      </p:sp>
      <p:sp>
        <p:nvSpPr>
          <p:cNvPr id="50" name="Oval 49"/>
          <p:cNvSpPr/>
          <p:nvPr/>
        </p:nvSpPr>
        <p:spPr>
          <a:xfrm>
            <a:off x="2845777" y="5721941"/>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51" name="Straight Arrow Connector 50"/>
          <p:cNvCxnSpPr>
            <a:stCxn id="23" idx="4"/>
            <a:endCxn id="50" idx="0"/>
          </p:cNvCxnSpPr>
          <p:nvPr/>
        </p:nvCxnSpPr>
        <p:spPr>
          <a:xfrm>
            <a:off x="2794082" y="4200342"/>
            <a:ext cx="127895" cy="1521599"/>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55" name="Straight Arrow Connector 54"/>
          <p:cNvCxnSpPr>
            <a:stCxn id="4" idx="4"/>
            <a:endCxn id="11" idx="0"/>
          </p:cNvCxnSpPr>
          <p:nvPr/>
        </p:nvCxnSpPr>
        <p:spPr>
          <a:xfrm>
            <a:off x="1600200" y="3429000"/>
            <a:ext cx="304800" cy="153585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61" name="Straight Arrow Connector 60"/>
          <p:cNvCxnSpPr>
            <a:stCxn id="4" idx="4"/>
            <a:endCxn id="36" idx="0"/>
          </p:cNvCxnSpPr>
          <p:nvPr/>
        </p:nvCxnSpPr>
        <p:spPr>
          <a:xfrm>
            <a:off x="1600200" y="3429000"/>
            <a:ext cx="321364" cy="229294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65" name="Straight Arrow Connector 64"/>
          <p:cNvCxnSpPr>
            <a:stCxn id="12" idx="0"/>
            <a:endCxn id="68" idx="4"/>
          </p:cNvCxnSpPr>
          <p:nvPr/>
        </p:nvCxnSpPr>
        <p:spPr>
          <a:xfrm flipV="1">
            <a:off x="2438400" y="4200342"/>
            <a:ext cx="50882" cy="764515"/>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71" name="Straight Connector 70"/>
          <p:cNvCxnSpPr>
            <a:stCxn id="50" idx="6"/>
            <a:endCxn id="37" idx="2"/>
          </p:cNvCxnSpPr>
          <p:nvPr/>
        </p:nvCxnSpPr>
        <p:spPr>
          <a:xfrm>
            <a:off x="2998177" y="5798141"/>
            <a:ext cx="507023" cy="5114"/>
          </a:xfrm>
          <a:prstGeom prst="line">
            <a:avLst/>
          </a:prstGeom>
        </p:spPr>
        <p:style>
          <a:lnRef idx="3">
            <a:schemeClr val="accent3"/>
          </a:lnRef>
          <a:fillRef idx="0">
            <a:schemeClr val="accent3"/>
          </a:fillRef>
          <a:effectRef idx="2">
            <a:schemeClr val="accent3"/>
          </a:effectRef>
          <a:fontRef idx="minor">
            <a:schemeClr val="tx1"/>
          </a:fontRef>
        </p:style>
      </p:cxnSp>
      <p:cxnSp>
        <p:nvCxnSpPr>
          <p:cNvPr id="77" name="Straight Arrow Connector 76"/>
          <p:cNvCxnSpPr>
            <a:stCxn id="37" idx="0"/>
            <a:endCxn id="78" idx="4"/>
          </p:cNvCxnSpPr>
          <p:nvPr/>
        </p:nvCxnSpPr>
        <p:spPr>
          <a:xfrm flipV="1">
            <a:off x="3581400" y="3424084"/>
            <a:ext cx="76200" cy="230297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sp>
        <p:nvSpPr>
          <p:cNvPr id="82" name="Oval 81"/>
          <p:cNvSpPr/>
          <p:nvPr/>
        </p:nvSpPr>
        <p:spPr>
          <a:xfrm>
            <a:off x="3664026" y="1849487"/>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3" name="Oval 82"/>
          <p:cNvSpPr/>
          <p:nvPr/>
        </p:nvSpPr>
        <p:spPr>
          <a:xfrm>
            <a:off x="4315503" y="1852025"/>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84" name="Straight Connector 83"/>
          <p:cNvCxnSpPr>
            <a:stCxn id="82" idx="6"/>
            <a:endCxn id="83" idx="2"/>
          </p:cNvCxnSpPr>
          <p:nvPr/>
        </p:nvCxnSpPr>
        <p:spPr>
          <a:xfrm>
            <a:off x="3816426" y="1925687"/>
            <a:ext cx="499077" cy="2538"/>
          </a:xfrm>
          <a:prstGeom prst="line">
            <a:avLst/>
          </a:prstGeom>
        </p:spPr>
        <p:style>
          <a:lnRef idx="3">
            <a:schemeClr val="accent2"/>
          </a:lnRef>
          <a:fillRef idx="0">
            <a:schemeClr val="accent2"/>
          </a:fillRef>
          <a:effectRef idx="2">
            <a:schemeClr val="accent2"/>
          </a:effectRef>
          <a:fontRef idx="minor">
            <a:schemeClr val="tx1"/>
          </a:fontRef>
        </p:style>
      </p:cxnSp>
      <p:sp>
        <p:nvSpPr>
          <p:cNvPr id="85" name="TextBox 84"/>
          <p:cNvSpPr txBox="1"/>
          <p:nvPr/>
        </p:nvSpPr>
        <p:spPr>
          <a:xfrm>
            <a:off x="3409158" y="1324781"/>
            <a:ext cx="705642" cy="584775"/>
          </a:xfrm>
          <a:prstGeom prst="rect">
            <a:avLst/>
          </a:prstGeom>
          <a:noFill/>
        </p:spPr>
        <p:txBody>
          <a:bodyPr wrap="none" rtlCol="0">
            <a:spAutoFit/>
          </a:bodyPr>
          <a:lstStyle/>
          <a:p>
            <a:r>
              <a:rPr lang="en-US" sz="3200" dirty="0" smtClean="0">
                <a:solidFill>
                  <a:schemeClr val="bg1"/>
                </a:solidFill>
              </a:rPr>
              <a:t>2.0</a:t>
            </a:r>
            <a:endParaRPr lang="en-GB" sz="3200" dirty="0">
              <a:solidFill>
                <a:schemeClr val="bg1"/>
              </a:solidFill>
            </a:endParaRPr>
          </a:p>
        </p:txBody>
      </p:sp>
      <p:sp>
        <p:nvSpPr>
          <p:cNvPr id="88" name="TextBox 87"/>
          <p:cNvSpPr txBox="1"/>
          <p:nvPr/>
        </p:nvSpPr>
        <p:spPr>
          <a:xfrm>
            <a:off x="4069319" y="1324780"/>
            <a:ext cx="705642" cy="584775"/>
          </a:xfrm>
          <a:prstGeom prst="rect">
            <a:avLst/>
          </a:prstGeom>
          <a:noFill/>
        </p:spPr>
        <p:txBody>
          <a:bodyPr wrap="none" rtlCol="0">
            <a:spAutoFit/>
          </a:bodyPr>
          <a:lstStyle/>
          <a:p>
            <a:r>
              <a:rPr lang="en-US" sz="3200" dirty="0" smtClean="0">
                <a:solidFill>
                  <a:schemeClr val="bg1"/>
                </a:solidFill>
              </a:rPr>
              <a:t>2.1</a:t>
            </a:r>
            <a:endParaRPr lang="en-GB" sz="3200" dirty="0">
              <a:solidFill>
                <a:schemeClr val="bg1"/>
              </a:solidFill>
            </a:endParaRPr>
          </a:p>
        </p:txBody>
      </p:sp>
      <p:cxnSp>
        <p:nvCxnSpPr>
          <p:cNvPr id="89" name="Straight Arrow Connector 88"/>
          <p:cNvCxnSpPr>
            <a:stCxn id="78" idx="0"/>
            <a:endCxn id="82" idx="4"/>
          </p:cNvCxnSpPr>
          <p:nvPr/>
        </p:nvCxnSpPr>
        <p:spPr>
          <a:xfrm flipV="1">
            <a:off x="3657600" y="2001887"/>
            <a:ext cx="82626" cy="1269797"/>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93" name="TextBox 92"/>
          <p:cNvSpPr txBox="1"/>
          <p:nvPr/>
        </p:nvSpPr>
        <p:spPr>
          <a:xfrm>
            <a:off x="4446433" y="2051074"/>
            <a:ext cx="705642" cy="584775"/>
          </a:xfrm>
          <a:prstGeom prst="rect">
            <a:avLst/>
          </a:prstGeom>
          <a:noFill/>
        </p:spPr>
        <p:txBody>
          <a:bodyPr wrap="none" rtlCol="0">
            <a:spAutoFit/>
          </a:bodyPr>
          <a:lstStyle/>
          <a:p>
            <a:r>
              <a:rPr lang="en-US" sz="3200" dirty="0" smtClean="0">
                <a:solidFill>
                  <a:schemeClr val="bg1"/>
                </a:solidFill>
              </a:rPr>
              <a:t>1.2</a:t>
            </a:r>
            <a:endParaRPr lang="en-GB" sz="3200" dirty="0">
              <a:solidFill>
                <a:schemeClr val="bg1"/>
              </a:solidFill>
            </a:endParaRPr>
          </a:p>
        </p:txBody>
      </p:sp>
      <p:sp>
        <p:nvSpPr>
          <p:cNvPr id="4" name="Oval 3"/>
          <p:cNvSpPr/>
          <p:nvPr/>
        </p:nvSpPr>
        <p:spPr>
          <a:xfrm>
            <a:off x="1524000" y="3276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3581400" y="3271684"/>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Arrow Connector 94"/>
          <p:cNvCxnSpPr>
            <a:stCxn id="20" idx="0"/>
            <a:endCxn id="83" idx="4"/>
          </p:cNvCxnSpPr>
          <p:nvPr/>
        </p:nvCxnSpPr>
        <p:spPr>
          <a:xfrm flipV="1">
            <a:off x="4345940" y="2004425"/>
            <a:ext cx="45763" cy="517125"/>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04" name="Oval 103"/>
          <p:cNvSpPr/>
          <p:nvPr/>
        </p:nvSpPr>
        <p:spPr>
          <a:xfrm>
            <a:off x="5181600" y="1849487"/>
            <a:ext cx="152400" cy="152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05" name="Straight Connector 104"/>
          <p:cNvCxnSpPr>
            <a:stCxn id="83" idx="6"/>
            <a:endCxn id="104" idx="2"/>
          </p:cNvCxnSpPr>
          <p:nvPr/>
        </p:nvCxnSpPr>
        <p:spPr>
          <a:xfrm flipV="1">
            <a:off x="4467903" y="1925687"/>
            <a:ext cx="713697" cy="25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9" name="Straight Arrow Connector 108"/>
          <p:cNvCxnSpPr>
            <a:stCxn id="20" idx="4"/>
            <a:endCxn id="111" idx="0"/>
          </p:cNvCxnSpPr>
          <p:nvPr/>
        </p:nvCxnSpPr>
        <p:spPr>
          <a:xfrm>
            <a:off x="4345940" y="2673950"/>
            <a:ext cx="149646" cy="1381558"/>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p:sp>
        <p:nvSpPr>
          <p:cNvPr id="115" name="Oval 114"/>
          <p:cNvSpPr/>
          <p:nvPr/>
        </p:nvSpPr>
        <p:spPr>
          <a:xfrm>
            <a:off x="4281970" y="49648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6" name="Oval 115"/>
          <p:cNvSpPr/>
          <p:nvPr/>
        </p:nvSpPr>
        <p:spPr>
          <a:xfrm>
            <a:off x="4520691" y="49648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17" name="Straight Connector 116"/>
          <p:cNvCxnSpPr>
            <a:stCxn id="115" idx="6"/>
            <a:endCxn id="116" idx="2"/>
          </p:cNvCxnSpPr>
          <p:nvPr/>
        </p:nvCxnSpPr>
        <p:spPr>
          <a:xfrm>
            <a:off x="4434370" y="5041057"/>
            <a:ext cx="86321" cy="0"/>
          </a:xfrm>
          <a:prstGeom prst="line">
            <a:avLst/>
          </a:prstGeom>
        </p:spPr>
        <p:style>
          <a:lnRef idx="3">
            <a:schemeClr val="accent3"/>
          </a:lnRef>
          <a:fillRef idx="0">
            <a:schemeClr val="accent3"/>
          </a:fillRef>
          <a:effectRef idx="2">
            <a:schemeClr val="accent3"/>
          </a:effectRef>
          <a:fontRef idx="minor">
            <a:schemeClr val="tx1"/>
          </a:fontRef>
        </p:style>
      </p:cxnSp>
      <p:sp>
        <p:nvSpPr>
          <p:cNvPr id="118" name="Oval 117"/>
          <p:cNvSpPr/>
          <p:nvPr/>
        </p:nvSpPr>
        <p:spPr>
          <a:xfrm>
            <a:off x="4298534" y="571641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20" name="Straight Connector 119"/>
          <p:cNvCxnSpPr>
            <a:stCxn id="118" idx="6"/>
            <a:endCxn id="121" idx="2"/>
          </p:cNvCxnSpPr>
          <p:nvPr/>
        </p:nvCxnSpPr>
        <p:spPr>
          <a:xfrm>
            <a:off x="4450934" y="5792618"/>
            <a:ext cx="515279" cy="0"/>
          </a:xfrm>
          <a:prstGeom prst="line">
            <a:avLst/>
          </a:prstGeom>
        </p:spPr>
        <p:style>
          <a:lnRef idx="3">
            <a:schemeClr val="accent3"/>
          </a:lnRef>
          <a:fillRef idx="0">
            <a:schemeClr val="accent3"/>
          </a:fillRef>
          <a:effectRef idx="2">
            <a:schemeClr val="accent3"/>
          </a:effectRef>
          <a:fontRef idx="minor">
            <a:schemeClr val="tx1"/>
          </a:fontRef>
        </p:style>
      </p:cxnSp>
      <p:sp>
        <p:nvSpPr>
          <p:cNvPr id="121" name="Oval 120"/>
          <p:cNvSpPr/>
          <p:nvPr/>
        </p:nvSpPr>
        <p:spPr>
          <a:xfrm>
            <a:off x="4966213" y="571641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22" name="Straight Arrow Connector 121"/>
          <p:cNvCxnSpPr>
            <a:stCxn id="111" idx="5"/>
            <a:endCxn id="121" idx="0"/>
          </p:cNvCxnSpPr>
          <p:nvPr/>
        </p:nvCxnSpPr>
        <p:spPr>
          <a:xfrm>
            <a:off x="4549468" y="4185590"/>
            <a:ext cx="492945" cy="1530828"/>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23" name="Straight Arrow Connector 122"/>
          <p:cNvCxnSpPr>
            <a:stCxn id="114" idx="4"/>
            <a:endCxn id="115" idx="0"/>
          </p:cNvCxnSpPr>
          <p:nvPr/>
        </p:nvCxnSpPr>
        <p:spPr>
          <a:xfrm>
            <a:off x="4041830" y="3423576"/>
            <a:ext cx="316340" cy="154128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24" name="Straight Arrow Connector 123"/>
          <p:cNvCxnSpPr>
            <a:endCxn id="118" idx="0"/>
          </p:cNvCxnSpPr>
          <p:nvPr/>
        </p:nvCxnSpPr>
        <p:spPr>
          <a:xfrm>
            <a:off x="4053370" y="3423477"/>
            <a:ext cx="321364" cy="2292941"/>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cxnSp>
        <p:nvCxnSpPr>
          <p:cNvPr id="126" name="Straight Connector 125"/>
          <p:cNvCxnSpPr>
            <a:stCxn id="121" idx="6"/>
            <a:endCxn id="143" idx="2"/>
          </p:cNvCxnSpPr>
          <p:nvPr/>
        </p:nvCxnSpPr>
        <p:spPr>
          <a:xfrm>
            <a:off x="5118613" y="5792618"/>
            <a:ext cx="843086" cy="0"/>
          </a:xfrm>
          <a:prstGeom prst="line">
            <a:avLst/>
          </a:prstGeom>
        </p:spPr>
        <p:style>
          <a:lnRef idx="3">
            <a:schemeClr val="accent3"/>
          </a:lnRef>
          <a:fillRef idx="0">
            <a:schemeClr val="accent3"/>
          </a:fillRef>
          <a:effectRef idx="2">
            <a:schemeClr val="accent3"/>
          </a:effectRef>
          <a:fontRef idx="minor">
            <a:schemeClr val="tx1"/>
          </a:fontRef>
        </p:style>
      </p:cxnSp>
      <p:sp>
        <p:nvSpPr>
          <p:cNvPr id="114" name="Oval 113"/>
          <p:cNvSpPr/>
          <p:nvPr/>
        </p:nvSpPr>
        <p:spPr>
          <a:xfrm>
            <a:off x="3965630" y="327117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8" name="Straight Arrow Connector 127"/>
          <p:cNvCxnSpPr>
            <a:stCxn id="111" idx="4"/>
            <a:endCxn id="116" idx="0"/>
          </p:cNvCxnSpPr>
          <p:nvPr/>
        </p:nvCxnSpPr>
        <p:spPr>
          <a:xfrm>
            <a:off x="4495586" y="4207908"/>
            <a:ext cx="101305" cy="756949"/>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sp>
        <p:nvSpPr>
          <p:cNvPr id="111" name="Oval 110"/>
          <p:cNvSpPr/>
          <p:nvPr/>
        </p:nvSpPr>
        <p:spPr>
          <a:xfrm>
            <a:off x="4419386" y="405550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9" name="Straight Connector 138"/>
          <p:cNvCxnSpPr>
            <a:stCxn id="116" idx="6"/>
            <a:endCxn id="142" idx="2"/>
          </p:cNvCxnSpPr>
          <p:nvPr/>
        </p:nvCxnSpPr>
        <p:spPr>
          <a:xfrm>
            <a:off x="4673091" y="5041057"/>
            <a:ext cx="1041909" cy="0"/>
          </a:xfrm>
          <a:prstGeom prst="line">
            <a:avLst/>
          </a:prstGeom>
        </p:spPr>
        <p:style>
          <a:lnRef idx="3">
            <a:schemeClr val="accent3"/>
          </a:lnRef>
          <a:fillRef idx="0">
            <a:schemeClr val="accent3"/>
          </a:fillRef>
          <a:effectRef idx="2">
            <a:schemeClr val="accent3"/>
          </a:effectRef>
          <a:fontRef idx="minor">
            <a:schemeClr val="tx1"/>
          </a:fontRef>
        </p:style>
      </p:cxnSp>
      <p:sp>
        <p:nvSpPr>
          <p:cNvPr id="142" name="Oval 141"/>
          <p:cNvSpPr/>
          <p:nvPr/>
        </p:nvSpPr>
        <p:spPr>
          <a:xfrm>
            <a:off x="5715000" y="4964857"/>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3" name="Oval 142"/>
          <p:cNvSpPr/>
          <p:nvPr/>
        </p:nvSpPr>
        <p:spPr>
          <a:xfrm>
            <a:off x="5961699" y="5716418"/>
            <a:ext cx="152400" cy="152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6" name="TextBox 145"/>
          <p:cNvSpPr txBox="1"/>
          <p:nvPr/>
        </p:nvSpPr>
        <p:spPr>
          <a:xfrm>
            <a:off x="3580932" y="4861596"/>
            <a:ext cx="699230" cy="584775"/>
          </a:xfrm>
          <a:prstGeom prst="rect">
            <a:avLst/>
          </a:prstGeom>
          <a:noFill/>
        </p:spPr>
        <p:txBody>
          <a:bodyPr wrap="none" rtlCol="0">
            <a:spAutoFit/>
          </a:bodyPr>
          <a:lstStyle/>
          <a:p>
            <a:r>
              <a:rPr lang="en-US" sz="3200" dirty="0" smtClean="0">
                <a:solidFill>
                  <a:schemeClr val="bg1"/>
                </a:solidFill>
              </a:rPr>
              <a:t>f. C</a:t>
            </a:r>
            <a:endParaRPr lang="en-GB" sz="3200" dirty="0">
              <a:solidFill>
                <a:schemeClr val="bg1"/>
              </a:solidFill>
            </a:endParaRPr>
          </a:p>
        </p:txBody>
      </p:sp>
      <p:sp>
        <p:nvSpPr>
          <p:cNvPr id="147" name="TextBox 146"/>
          <p:cNvSpPr txBox="1"/>
          <p:nvPr/>
        </p:nvSpPr>
        <p:spPr>
          <a:xfrm>
            <a:off x="3747859" y="5739825"/>
            <a:ext cx="732893" cy="584775"/>
          </a:xfrm>
          <a:prstGeom prst="rect">
            <a:avLst/>
          </a:prstGeom>
          <a:noFill/>
        </p:spPr>
        <p:txBody>
          <a:bodyPr wrap="none" rtlCol="0">
            <a:spAutoFit/>
          </a:bodyPr>
          <a:lstStyle/>
          <a:p>
            <a:r>
              <a:rPr lang="en-US" sz="3200" dirty="0" smtClean="0">
                <a:solidFill>
                  <a:schemeClr val="bg1"/>
                </a:solidFill>
              </a:rPr>
              <a:t>f. D</a:t>
            </a:r>
            <a:endParaRPr lang="en-GB" sz="3200" dirty="0">
              <a:solidFill>
                <a:schemeClr val="bg1"/>
              </a:solidFill>
            </a:endParaRPr>
          </a:p>
        </p:txBody>
      </p:sp>
      <p:sp>
        <p:nvSpPr>
          <p:cNvPr id="80" name="Oval 79"/>
          <p:cNvSpPr/>
          <p:nvPr/>
        </p:nvSpPr>
        <p:spPr>
          <a:xfrm>
            <a:off x="3581400" y="405288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1" name="Straight Connector 80"/>
          <p:cNvCxnSpPr>
            <a:stCxn id="87" idx="6"/>
            <a:endCxn id="80" idx="2"/>
          </p:cNvCxnSpPr>
          <p:nvPr/>
        </p:nvCxnSpPr>
        <p:spPr>
          <a:xfrm>
            <a:off x="1746267" y="4124142"/>
            <a:ext cx="1835133" cy="4945"/>
          </a:xfrm>
          <a:prstGeom prst="line">
            <a:avLst/>
          </a:prstGeom>
        </p:spPr>
        <p:style>
          <a:lnRef idx="3">
            <a:schemeClr val="accent1"/>
          </a:lnRef>
          <a:fillRef idx="0">
            <a:schemeClr val="accent1"/>
          </a:fillRef>
          <a:effectRef idx="2">
            <a:schemeClr val="accent1"/>
          </a:effectRef>
          <a:fontRef idx="minor">
            <a:schemeClr val="tx1"/>
          </a:fontRef>
        </p:style>
      </p:cxnSp>
      <p:sp>
        <p:nvSpPr>
          <p:cNvPr id="86" name="TextBox 85"/>
          <p:cNvSpPr txBox="1"/>
          <p:nvPr/>
        </p:nvSpPr>
        <p:spPr>
          <a:xfrm>
            <a:off x="26457" y="3816079"/>
            <a:ext cx="1577868" cy="584775"/>
          </a:xfrm>
          <a:prstGeom prst="rect">
            <a:avLst/>
          </a:prstGeom>
          <a:noFill/>
        </p:spPr>
        <p:txBody>
          <a:bodyPr wrap="none" rtlCol="0">
            <a:spAutoFit/>
          </a:bodyPr>
          <a:lstStyle/>
          <a:p>
            <a:r>
              <a:rPr lang="en-US" sz="3200" dirty="0" smtClean="0">
                <a:solidFill>
                  <a:schemeClr val="bg1"/>
                </a:solidFill>
              </a:rPr>
              <a:t>dev/test</a:t>
            </a:r>
            <a:endParaRPr lang="en-GB" sz="3200" dirty="0">
              <a:solidFill>
                <a:schemeClr val="bg1"/>
              </a:solidFill>
            </a:endParaRPr>
          </a:p>
        </p:txBody>
      </p:sp>
      <p:sp>
        <p:nvSpPr>
          <p:cNvPr id="87" name="Oval 86"/>
          <p:cNvSpPr/>
          <p:nvPr/>
        </p:nvSpPr>
        <p:spPr>
          <a:xfrm>
            <a:off x="1593867" y="404794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p:cNvSpPr/>
          <p:nvPr/>
        </p:nvSpPr>
        <p:spPr>
          <a:xfrm>
            <a:off x="6061219" y="405783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Straight Connector 97"/>
          <p:cNvCxnSpPr>
            <a:stCxn id="99" idx="6"/>
            <a:endCxn id="97" idx="2"/>
          </p:cNvCxnSpPr>
          <p:nvPr/>
        </p:nvCxnSpPr>
        <p:spPr>
          <a:xfrm>
            <a:off x="4226086" y="4129087"/>
            <a:ext cx="1835133" cy="4945"/>
          </a:xfrm>
          <a:prstGeom prst="line">
            <a:avLst/>
          </a:prstGeom>
        </p:spPr>
        <p:style>
          <a:lnRef idx="3">
            <a:schemeClr val="accent1"/>
          </a:lnRef>
          <a:fillRef idx="0">
            <a:schemeClr val="accent1"/>
          </a:fillRef>
          <a:effectRef idx="2">
            <a:schemeClr val="accent1"/>
          </a:effectRef>
          <a:fontRef idx="minor">
            <a:schemeClr val="tx1"/>
          </a:fontRef>
        </p:style>
      </p:cxnSp>
      <p:sp>
        <p:nvSpPr>
          <p:cNvPr id="99" name="Oval 98"/>
          <p:cNvSpPr/>
          <p:nvPr/>
        </p:nvSpPr>
        <p:spPr>
          <a:xfrm>
            <a:off x="4073686" y="405288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2717882" y="404794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2413082" y="4047942"/>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p:cNvSpPr/>
          <p:nvPr/>
        </p:nvSpPr>
        <p:spPr>
          <a:xfrm>
            <a:off x="2683564" y="326803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p:cNvSpPr/>
          <p:nvPr/>
        </p:nvSpPr>
        <p:spPr>
          <a:xfrm>
            <a:off x="4342001" y="326516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9638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vNetNoor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628</TotalTime>
  <Words>1816</Words>
  <Application>Microsoft Office PowerPoint</Application>
  <PresentationFormat>On-screen Show (4:3)</PresentationFormat>
  <Paragraphs>253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Segoe UI Light</vt:lpstr>
      <vt:lpstr>Wingdings</vt:lpstr>
      <vt:lpstr>devNetNoord Theme</vt:lpstr>
      <vt:lpstr>Git met Visual Studio en Team Foundation Server</vt:lpstr>
      <vt:lpstr>Begrippen</vt:lpstr>
      <vt:lpstr>Agenda</vt:lpstr>
      <vt:lpstr>Source control mogelijkheden</vt:lpstr>
      <vt:lpstr>Source control mogelijkheden</vt:lpstr>
      <vt:lpstr>Waarom de keuze voor Git?</vt:lpstr>
      <vt:lpstr>PowerPoint Presentation</vt:lpstr>
      <vt:lpstr>Branch strategie</vt:lpstr>
      <vt:lpstr>Branch strategie</vt:lpstr>
      <vt:lpstr>Git implementatie</vt:lpstr>
      <vt:lpstr>Git in Visual Studio</vt:lpstr>
      <vt:lpstr>Git in TFS/VSO</vt:lpstr>
      <vt:lpstr>Git vs. TFVC</vt:lpstr>
      <vt:lpstr>Git vs. TFVC</vt:lpstr>
      <vt:lpstr>Git vs. TFVC</vt:lpstr>
      <vt:lpstr>Git vs. TFVC</vt:lpstr>
      <vt:lpstr>Git vs. TFVC</vt:lpstr>
      <vt:lpstr>Git vs. TFVC</vt:lpstr>
      <vt:lpstr>Git vs. TFVC</vt:lpstr>
      <vt:lpstr>Git vs. TFVC</vt:lpstr>
      <vt:lpstr>Git vs. TFVC</vt:lpstr>
      <vt:lpstr>Adoptie van Git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Swart</dc:creator>
  <cp:lastModifiedBy>Steinhauer, Arjen</cp:lastModifiedBy>
  <cp:revision>100</cp:revision>
  <dcterms:created xsi:type="dcterms:W3CDTF">2006-08-16T00:00:00Z</dcterms:created>
  <dcterms:modified xsi:type="dcterms:W3CDTF">2015-10-08T07:54:22Z</dcterms:modified>
</cp:coreProperties>
</file>