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687" r:id="rId4"/>
  </p:sldMasterIdLst>
  <p:notesMasterIdLst>
    <p:notesMasterId r:id="rId20"/>
  </p:notesMasterIdLst>
  <p:handoutMasterIdLst>
    <p:handoutMasterId r:id="rId21"/>
  </p:handoutMasterIdLst>
  <p:sldIdLst>
    <p:sldId id="1309" r:id="rId5"/>
    <p:sldId id="1396" r:id="rId6"/>
    <p:sldId id="1389" r:id="rId7"/>
    <p:sldId id="1374" r:id="rId8"/>
    <p:sldId id="1399" r:id="rId9"/>
    <p:sldId id="1400" r:id="rId10"/>
    <p:sldId id="1393" r:id="rId11"/>
    <p:sldId id="1394" r:id="rId12"/>
    <p:sldId id="1391" r:id="rId13"/>
    <p:sldId id="1402" r:id="rId14"/>
    <p:sldId id="1403" r:id="rId15"/>
    <p:sldId id="1383" r:id="rId16"/>
    <p:sldId id="1388" r:id="rId17"/>
    <p:sldId id="1343" r:id="rId18"/>
    <p:sldId id="1326" r:id="rId19"/>
  </p:sldIdLst>
  <p:sldSz cx="12436475" cy="6994525"/>
  <p:notesSz cx="6858000" cy="91440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a:cs typeface="MS PGothic"/>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a:cs typeface="MS PGothic"/>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a:cs typeface="MS PGothic"/>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a:cs typeface="MS PGothic"/>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a:cs typeface="MS PGothic"/>
      </a:defRPr>
    </a:lvl5pPr>
    <a:lvl6pPr marL="2286000" algn="l" defTabSz="914400" rtl="0" eaLnBrk="1" latinLnBrk="0" hangingPunct="1">
      <a:defRPr kern="1200">
        <a:solidFill>
          <a:schemeClr val="tx1"/>
        </a:solidFill>
        <a:latin typeface="Segoe UI" panose="020B0502040204020203" pitchFamily="34" charset="0"/>
        <a:ea typeface="MS PGothic"/>
        <a:cs typeface="MS PGothic"/>
      </a:defRPr>
    </a:lvl6pPr>
    <a:lvl7pPr marL="2743200" algn="l" defTabSz="914400" rtl="0" eaLnBrk="1" latinLnBrk="0" hangingPunct="1">
      <a:defRPr kern="1200">
        <a:solidFill>
          <a:schemeClr val="tx1"/>
        </a:solidFill>
        <a:latin typeface="Segoe UI" panose="020B0502040204020203" pitchFamily="34" charset="0"/>
        <a:ea typeface="MS PGothic"/>
        <a:cs typeface="MS PGothic"/>
      </a:defRPr>
    </a:lvl7pPr>
    <a:lvl8pPr marL="3200400" algn="l" defTabSz="914400" rtl="0" eaLnBrk="1" latinLnBrk="0" hangingPunct="1">
      <a:defRPr kern="1200">
        <a:solidFill>
          <a:schemeClr val="tx1"/>
        </a:solidFill>
        <a:latin typeface="Segoe UI" panose="020B0502040204020203" pitchFamily="34" charset="0"/>
        <a:ea typeface="MS PGothic"/>
        <a:cs typeface="MS PGothic"/>
      </a:defRPr>
    </a:lvl8pPr>
    <a:lvl9pPr marL="3657600" algn="l" defTabSz="914400" rtl="0" eaLnBrk="1" latinLnBrk="0" hangingPunct="1">
      <a:defRPr kern="1200">
        <a:solidFill>
          <a:schemeClr val="tx1"/>
        </a:solidFill>
        <a:latin typeface="Segoe UI" panose="020B0502040204020203" pitchFamily="34" charset="0"/>
        <a:ea typeface="MS PGothic"/>
        <a:cs typeface="MS PGothic"/>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Fussell" initials="M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8D7"/>
    <a:srgbClr val="0B65BA"/>
    <a:srgbClr val="00BCF2"/>
    <a:srgbClr val="89C402"/>
    <a:srgbClr val="BAD80A"/>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2173" autoAdjust="0"/>
    <p:restoredTop sz="70677" autoAdjust="0"/>
  </p:normalViewPr>
  <p:slideViewPr>
    <p:cSldViewPr>
      <p:cViewPr>
        <p:scale>
          <a:sx n="47" d="100"/>
          <a:sy n="47" d="100"/>
        </p:scale>
        <p:origin x="974" y="168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9-01T18:26:07.651" idx="1">
    <p:pos x="5791" y="-349"/>
    <p:text/>
  </p:cm>
  <p:cm authorId="1" dt="2015-09-01T18:26:15.464" idx="2">
    <p:pos x="5906" y="-234"/>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113"/>
            <a:ext cx="2971800" cy="457201"/>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itchFamily="34" charset="-128"/>
                <a:cs typeface="+mn-cs"/>
              </a:defRPr>
            </a:lvl1pPr>
          </a:lstStyle>
          <a:p>
            <a:pPr>
              <a:defRPr/>
            </a:pPr>
            <a:fld id="{F2EDF76B-0EB9-46DE-8497-F08FE1CE91CA}" type="datetime8">
              <a:rPr lang="en-US" altLang="en-US"/>
              <a:pPr>
                <a:defRPr/>
              </a:pPr>
              <a:t>10/15/2015 8:57 PM</a:t>
            </a:fld>
            <a:endParaRPr lang="en-US" alt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ea typeface="MS PGothic" pitchFamily="34" charset="-128"/>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MS PGothic" pitchFamily="34" charset="-128"/>
                <a:cs typeface="+mn-cs"/>
              </a:defRPr>
            </a:lvl1pPr>
          </a:lstStyle>
          <a:p>
            <a:pPr>
              <a:defRPr/>
            </a:pPr>
            <a:fld id="{81F14D09-EC2C-4D74-A345-D096F7EA725A}" type="slidenum">
              <a:rPr lang="en-US" altLang="en-US"/>
              <a:pPr>
                <a:defRPr/>
              </a:pPr>
              <a:t>‹#›</a:t>
            </a:fld>
            <a:endParaRPr lang="en-US" altLang="en-US"/>
          </a:p>
        </p:txBody>
      </p:sp>
    </p:spTree>
    <p:extLst>
      <p:ext uri="{BB962C8B-B14F-4D97-AF65-F5344CB8AC3E}">
        <p14:creationId xmlns:p14="http://schemas.microsoft.com/office/powerpoint/2010/main" val="4983962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eaLnBrk="1" fontAlgn="auto" hangingPunct="1">
              <a:spcBef>
                <a:spcPts val="0"/>
              </a:spcBef>
              <a:spcAft>
                <a:spcPts val="0"/>
              </a:spcAft>
              <a:defRPr sz="12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ea typeface="MS PGothic" pitchFamily="34" charset="-128"/>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itchFamily="34" charset="-128"/>
                <a:cs typeface="+mn-cs"/>
              </a:defRPr>
            </a:lvl1pPr>
          </a:lstStyle>
          <a:p>
            <a:pPr>
              <a:defRPr/>
            </a:pPr>
            <a:fld id="{DC4B851B-783E-4F2D-B030-07FD6B6A4EB9}" type="datetime8">
              <a:rPr lang="en-US" altLang="en-US"/>
              <a:pPr>
                <a:defRPr/>
              </a:pPr>
              <a:t>10/15/2015 8:57 PM</a:t>
            </a:fld>
            <a:endParaRPr lang="en-US"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MS PGothic" pitchFamily="34" charset="-128"/>
                <a:cs typeface="+mn-cs"/>
              </a:defRPr>
            </a:lvl1pPr>
          </a:lstStyle>
          <a:p>
            <a:pPr>
              <a:defRPr/>
            </a:pPr>
            <a:fld id="{6F9753C0-5155-4660-BA6D-5F1A5801106A}" type="slidenum">
              <a:rPr lang="en-US" altLang="en-US"/>
              <a:pPr>
                <a:defRPr/>
              </a:pPr>
              <a:t>‹#›</a:t>
            </a:fld>
            <a:endParaRPr lang="en-US" altLang="en-US"/>
          </a:p>
        </p:txBody>
      </p:sp>
    </p:spTree>
    <p:extLst>
      <p:ext uri="{BB962C8B-B14F-4D97-AF65-F5344CB8AC3E}">
        <p14:creationId xmlns:p14="http://schemas.microsoft.com/office/powerpoint/2010/main" val="1815196773"/>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S PGothic"/>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S PGothic"/>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S PGothic"/>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S PGothic"/>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S PGothic"/>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ea typeface="MS PGothic"/>
              </a:rPr>
              <a:t>Personal</a:t>
            </a:r>
            <a:r>
              <a:rPr lang="en-US" altLang="en-US" baseline="0" dirty="0" smtClean="0">
                <a:ea typeface="MS PGothic"/>
              </a:rPr>
              <a:t> intro.</a:t>
            </a:r>
            <a:endParaRPr lang="en-US" altLang="en-US" dirty="0" smtClean="0">
              <a:ea typeface="MS PGothic"/>
            </a:endParaRPr>
          </a:p>
        </p:txBody>
      </p:sp>
      <p:sp>
        <p:nvSpPr>
          <p:cNvPr id="18125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defTabSz="931863" fontAlgn="base">
              <a:lnSpc>
                <a:spcPct val="100000"/>
              </a:lnSpc>
              <a:spcBef>
                <a:spcPct val="0"/>
              </a:spcBef>
              <a:spcAft>
                <a:spcPct val="0"/>
              </a:spcAft>
            </a:pPr>
            <a:endParaRPr lang="en-US" altLang="en-US" sz="1200" smtClean="0">
              <a:latin typeface="Segoe UI" panose="020B0502040204020203" pitchFamily="34" charset="0"/>
            </a:endParaRPr>
          </a:p>
        </p:txBody>
      </p:sp>
      <p:sp>
        <p:nvSpPr>
          <p:cNvPr id="5" name="Footer Placeholder 4"/>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
        <p:nvSpPr>
          <p:cNvPr id="18125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a:lnSpc>
                <a:spcPct val="100000"/>
              </a:lnSpc>
              <a:spcBef>
                <a:spcPct val="0"/>
              </a:spcBef>
              <a:spcAft>
                <a:spcPct val="0"/>
              </a:spcAft>
            </a:pPr>
            <a:fld id="{7E0C77F1-9FEC-4542-BB00-F4CF6EB147BC}" type="datetime8">
              <a:rPr lang="en-US" altLang="en-US" sz="1200" smtClean="0">
                <a:latin typeface="Segoe UI" panose="020B0502040204020203" pitchFamily="34" charset="0"/>
              </a:rPr>
              <a:pPr>
                <a:lnSpc>
                  <a:spcPct val="100000"/>
                </a:lnSpc>
                <a:spcBef>
                  <a:spcPct val="0"/>
                </a:spcBef>
                <a:spcAft>
                  <a:spcPct val="0"/>
                </a:spcAft>
              </a:pPr>
              <a:t>10/15/2015 8:57 PM</a:t>
            </a:fld>
            <a:endParaRPr lang="en-US" altLang="en-US" sz="1200" smtClean="0">
              <a:latin typeface="Segoe UI" panose="020B0502040204020203" pitchFamily="34" charset="0"/>
            </a:endParaRPr>
          </a:p>
        </p:txBody>
      </p:sp>
      <p:sp>
        <p:nvSpPr>
          <p:cNvPr id="18125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a:lnSpc>
                <a:spcPct val="100000"/>
              </a:lnSpc>
              <a:spcBef>
                <a:spcPct val="0"/>
              </a:spcBef>
              <a:spcAft>
                <a:spcPct val="0"/>
              </a:spcAft>
            </a:pPr>
            <a:fld id="{37EFEEB9-DF12-4718-8F86-D8D86E95CF3F}" type="slidenum">
              <a:rPr lang="en-US" altLang="en-US" sz="1200" smtClean="0">
                <a:latin typeface="Segoe UI" panose="020B0502040204020203" pitchFamily="34" charset="0"/>
              </a:rPr>
              <a:pPr>
                <a:lnSpc>
                  <a:spcPct val="100000"/>
                </a:lnSpc>
                <a:spcBef>
                  <a:spcPct val="0"/>
                </a:spcBef>
                <a:spcAft>
                  <a:spcPct val="0"/>
                </a:spcAft>
              </a:pPr>
              <a:t>1</a:t>
            </a:fld>
            <a:endParaRPr lang="en-US" altLang="en-US" sz="1200" smtClean="0">
              <a:latin typeface="Segoe UI" panose="020B0502040204020203" pitchFamily="34" charset="0"/>
            </a:endParaRPr>
          </a:p>
        </p:txBody>
      </p:sp>
    </p:spTree>
    <p:extLst>
      <p:ext uri="{BB962C8B-B14F-4D97-AF65-F5344CB8AC3E}">
        <p14:creationId xmlns:p14="http://schemas.microsoft.com/office/powerpoint/2010/main" val="297715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MS PGothic"/>
            </a:endParaRPr>
          </a:p>
        </p:txBody>
      </p:sp>
      <p:sp>
        <p:nvSpPr>
          <p:cNvPr id="20173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defTabSz="931863" fontAlgn="base">
              <a:lnSpc>
                <a:spcPct val="100000"/>
              </a:lnSpc>
              <a:spcBef>
                <a:spcPct val="0"/>
              </a:spcBef>
              <a:spcAft>
                <a:spcPct val="0"/>
              </a:spcAft>
            </a:pPr>
            <a:endParaRPr lang="en-US" altLang="en-US" sz="1200" smtClean="0">
              <a:solidFill>
                <a:srgbClr val="000000"/>
              </a:solidFill>
              <a:latin typeface="Segoe UI" panose="020B0502040204020203" pitchFamily="34" charset="0"/>
            </a:endParaRPr>
          </a:p>
        </p:txBody>
      </p:sp>
      <p:sp>
        <p:nvSpPr>
          <p:cNvPr id="20173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a:lnSpc>
                <a:spcPct val="100000"/>
              </a:lnSpc>
              <a:spcBef>
                <a:spcPct val="0"/>
              </a:spcBef>
              <a:spcAft>
                <a:spcPct val="0"/>
              </a:spcAft>
            </a:pPr>
            <a:fld id="{AB02CE48-BB4E-4C0B-AC00-A6A75392341C}" type="datetime8">
              <a:rPr lang="en-US" altLang="en-US" sz="1200" smtClean="0">
                <a:solidFill>
                  <a:srgbClr val="000000"/>
                </a:solidFill>
                <a:latin typeface="Segoe UI" panose="020B0502040204020203" pitchFamily="34" charset="0"/>
              </a:rPr>
              <a:pPr>
                <a:lnSpc>
                  <a:spcPct val="100000"/>
                </a:lnSpc>
                <a:spcBef>
                  <a:spcPct val="0"/>
                </a:spcBef>
                <a:spcAft>
                  <a:spcPct val="0"/>
                </a:spcAft>
              </a:pPr>
              <a:t>10/15/2015 8:57 PM</a:t>
            </a:fld>
            <a:endParaRPr lang="en-US" altLang="en-US" sz="1200" smtClean="0">
              <a:solidFill>
                <a:srgbClr val="000000"/>
              </a:solidFill>
              <a:latin typeface="Segoe UI" panose="020B0502040204020203" pitchFamily="34" charset="0"/>
            </a:endParaRPr>
          </a:p>
        </p:txBody>
      </p:sp>
      <p:sp>
        <p:nvSpPr>
          <p:cNvPr id="201734"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a:cs typeface="MS PGothic"/>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a:cs typeface="MS PGothic"/>
              </a:defRPr>
            </a:lvl9pPr>
          </a:lstStyle>
          <a:p>
            <a:pPr>
              <a:lnSpc>
                <a:spcPct val="100000"/>
              </a:lnSpc>
              <a:spcBef>
                <a:spcPct val="0"/>
              </a:spcBef>
              <a:spcAft>
                <a:spcPct val="0"/>
              </a:spcAft>
            </a:pPr>
            <a:fld id="{DBCAC02B-B187-49B4-999A-E9BD320ED7F5}" type="slidenum">
              <a:rPr lang="en-US" altLang="en-US" sz="1200" smtClean="0">
                <a:solidFill>
                  <a:srgbClr val="000000"/>
                </a:solidFill>
                <a:latin typeface="Segoe UI" panose="020B0502040204020203" pitchFamily="34" charset="0"/>
              </a:rPr>
              <a:pPr>
                <a:lnSpc>
                  <a:spcPct val="100000"/>
                </a:lnSpc>
                <a:spcBef>
                  <a:spcPct val="0"/>
                </a:spcBef>
                <a:spcAft>
                  <a:spcPct val="0"/>
                </a:spcAft>
              </a:pPr>
              <a:t>15</a:t>
            </a:fld>
            <a:endParaRPr lang="en-US" altLang="en-US" sz="1200" smtClean="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8686800"/>
            <a:ext cx="5920740" cy="355964"/>
          </a:xfrm>
        </p:spPr>
        <p:txBody>
          <a:bodyPr rtlCol="0"/>
          <a:lstStyle/>
          <a:p>
            <a:pPr defTabSz="914099"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1196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gradFill>
                  <a:gsLst>
                    <a:gs pos="0">
                      <a:prstClr val="black"/>
                    </a:gs>
                    <a:gs pos="100000">
                      <a:prstClr val="black"/>
                    </a:gs>
                  </a:gsLst>
                  <a:lin ang="5400000" scaled="0"/>
                </a:gradFill>
                <a:effectLst/>
                <a:uLnTx/>
                <a:uFillTx/>
                <a:latin typeface="Calibri"/>
                <a:ea typeface="Segoe UI" pitchFamily="34" charset="0"/>
                <a:cs typeface="+mn-cs"/>
              </a:rPr>
              <a:t>© 2015 Microsoft Corporation. All rights reserved. MICROSOFT MAKES NO WARRANTIES, EXPRESS, IMPLIED OR STATUTORY, AS TO THE INFORMATION IN THIS PRESENTATION.</a:t>
            </a:r>
            <a:endParaRPr kumimoji="0" lang="en-US" sz="12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Calibri"/>
              <a:ea typeface="Segoe UI" pitchFamily="34" charset="0"/>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10/15/2015 8:57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108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to the demo</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gradFill>
                  <a:gsLst>
                    <a:gs pos="0">
                      <a:prstClr val="black"/>
                    </a:gs>
                    <a:gs pos="100000">
                      <a:prstClr val="black"/>
                    </a:gs>
                  </a:gsLst>
                  <a:lin ang="5400000" scaled="0"/>
                </a:gradFill>
                <a:effectLst/>
                <a:uLnTx/>
                <a:uFillTx/>
                <a:latin typeface="Calibri"/>
                <a:ea typeface="Segoe UI" pitchFamily="34" charset="0"/>
                <a:cs typeface="+mn-cs"/>
              </a:rPr>
              <a:t>© 2015 Microsoft Corporation. All rights reserved. MICROSOFT MAKES NO WARRANTIES, EXPRESS, IMPLIED OR STATUTORY, AS TO THE INFORMATION IN THIS PRESENTATION.</a:t>
            </a:r>
            <a:endParaRPr kumimoji="0" lang="en-US" sz="12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Calibri"/>
              <a:ea typeface="Segoe UI" pitchFamily="34" charset="0"/>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10/15/2015 8:57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58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MS PGothic"/>
              </a:rPr>
              <a:t>There are two important concepts to understand with Service Fabric</a:t>
            </a:r>
          </a:p>
          <a:p>
            <a:endParaRPr lang="en-US" altLang="en-US" dirty="0" smtClean="0">
              <a:ea typeface="MS PGothic"/>
            </a:endParaRPr>
          </a:p>
          <a:p>
            <a:r>
              <a:rPr lang="en-US" altLang="en-US" dirty="0" smtClean="0">
                <a:ea typeface="MS PGothic"/>
              </a:rPr>
              <a:t>First you create a pool of machines called a Service Fabric cluster. This can start as small as 3 machines and grow to thousands of machines. It is fully elastic, and with no single point of failure.</a:t>
            </a:r>
          </a:p>
          <a:p>
            <a:r>
              <a:rPr lang="en-US" altLang="en-US" dirty="0" smtClean="0">
                <a:ea typeface="MS PGothic"/>
              </a:rPr>
              <a:t>This cluster of physical or virtual machines can be heterogeneous, some small, some large as well. In Azure the clusters can be deployed across availability sets and across regions for redundancy. These are VMs that you own, joined by a VNET and stitched together to form a scalable cluster.</a:t>
            </a:r>
          </a:p>
          <a:p>
            <a:endParaRPr lang="en-US" altLang="en-US" dirty="0" smtClean="0">
              <a:ea typeface="MS PGothic"/>
            </a:endParaRPr>
          </a:p>
          <a:p>
            <a:r>
              <a:rPr lang="en-US" altLang="en-US" dirty="0" smtClean="0">
                <a:ea typeface="MS PGothic"/>
              </a:rPr>
              <a:t>Second you build applications that are composed of discrete </a:t>
            </a:r>
            <a:r>
              <a:rPr lang="en-US" altLang="en-US" dirty="0" err="1" smtClean="0">
                <a:ea typeface="MS PGothic"/>
              </a:rPr>
              <a:t>microservices</a:t>
            </a:r>
            <a:r>
              <a:rPr lang="en-US" altLang="en-US" dirty="0" smtClean="0">
                <a:ea typeface="MS PGothic"/>
              </a:rPr>
              <a:t> by writing code. Then you simply tell Service Fabric through a declarative model to deploy these service across the cluster Service Fabric determines the best place to insatiate and run them, based on the available machine resources. You can create multiple copies of the same application instance and you can reuse </a:t>
            </a:r>
            <a:r>
              <a:rPr lang="en-US" altLang="en-US" dirty="0" err="1" smtClean="0">
                <a:ea typeface="MS PGothic"/>
              </a:rPr>
              <a:t>microservice</a:t>
            </a:r>
            <a:r>
              <a:rPr lang="en-US" altLang="en-US" dirty="0" smtClean="0">
                <a:ea typeface="MS PGothic"/>
              </a:rPr>
              <a:t> across difference applications.  </a:t>
            </a:r>
          </a:p>
          <a:p>
            <a:endParaRPr lang="en-US" altLang="en-US" dirty="0" smtClean="0">
              <a:ea typeface="MS PGothic"/>
            </a:endParaRPr>
          </a:p>
          <a:p>
            <a:r>
              <a:rPr lang="en-US" altLang="en-US" dirty="0" smtClean="0">
                <a:ea typeface="MS PGothic"/>
              </a:rPr>
              <a:t>This is application and service orchestration achieving unparalleled levels of density and control at the APPLICATION level. The services are placed into containers, processes today and Windows Containers when they are available for resource and security isolation. Note; this is not simply about moving containers around, this is understand how to manage the </a:t>
            </a:r>
            <a:r>
              <a:rPr lang="en-US" altLang="en-US" dirty="0" err="1" smtClean="0">
                <a:ea typeface="MS PGothic"/>
              </a:rPr>
              <a:t>microservices</a:t>
            </a:r>
            <a:r>
              <a:rPr lang="en-US" altLang="en-US" dirty="0" smtClean="0">
                <a:ea typeface="MS PGothic"/>
              </a:rPr>
              <a:t> within those containers which is actually the code you as a developer write.</a:t>
            </a:r>
          </a:p>
        </p:txBody>
      </p:sp>
      <p:sp>
        <p:nvSpPr>
          <p:cNvPr id="4" name="Header Placeholder 3"/>
          <p:cNvSpPr>
            <a:spLocks noGrp="1"/>
          </p:cNvSpPr>
          <p:nvPr>
            <p:ph type="hdr" sz="quarter"/>
          </p:nvPr>
        </p:nvSpPr>
        <p:spPr/>
        <p:txBody>
          <a:bodyPr/>
          <a:lstStyle/>
          <a:p>
            <a:pPr>
              <a:defRPr/>
            </a:pPr>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a:defRPr/>
            </a:pPr>
            <a:r>
              <a:rPr lang="en-US" smtClean="0">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smtClean="0">
              <a:gradFill>
                <a:gsLst>
                  <a:gs pos="0">
                    <a:prstClr val="black"/>
                  </a:gs>
                  <a:gs pos="100000">
                    <a:prstClr val="black"/>
                  </a:gs>
                </a:gsLst>
                <a:lin ang="5400000" scaled="0"/>
              </a:gradFill>
              <a:ea typeface="Segoe UI" pitchFamily="34" charset="0"/>
            </a:endParaRPr>
          </a:p>
        </p:txBody>
      </p:sp>
      <p:sp>
        <p:nvSpPr>
          <p:cNvPr id="190470"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C0CE9E-319F-4683-A09B-FE5BA0EB951D}" type="datetime1">
              <a:rPr lang="en-US" altLang="en-US" smtClean="0">
                <a:solidFill>
                  <a:srgbClr val="000000"/>
                </a:solidFill>
                <a:ea typeface="MS PGothic"/>
                <a:cs typeface="MS PGothic"/>
              </a:rPr>
              <a:pPr/>
              <a:t>10/15/2015</a:t>
            </a:fld>
            <a:endParaRPr lang="en-US" altLang="en-US" smtClean="0">
              <a:solidFill>
                <a:srgbClr val="000000"/>
              </a:solidFill>
              <a:ea typeface="MS PGothic"/>
              <a:cs typeface="MS PGothic"/>
            </a:endParaRPr>
          </a:p>
        </p:txBody>
      </p:sp>
      <p:sp>
        <p:nvSpPr>
          <p:cNvPr id="19047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90A728-92E1-48C4-A129-999E3715A619}" type="slidenum">
              <a:rPr lang="en-US" altLang="en-US" smtClean="0">
                <a:solidFill>
                  <a:srgbClr val="000000"/>
                </a:solidFill>
                <a:ea typeface="MS PGothic"/>
                <a:cs typeface="MS PGothic"/>
              </a:rPr>
              <a:pPr/>
              <a:t>7</a:t>
            </a:fld>
            <a:endParaRPr lang="en-US" altLang="en-US" smtClean="0">
              <a:solidFill>
                <a:srgbClr val="000000"/>
              </a:solidFill>
              <a:ea typeface="MS PGothic"/>
              <a:cs typeface="MS PGothic"/>
            </a:endParaRPr>
          </a:p>
        </p:txBody>
      </p:sp>
    </p:spTree>
    <p:extLst>
      <p:ext uri="{BB962C8B-B14F-4D97-AF65-F5344CB8AC3E}">
        <p14:creationId xmlns:p14="http://schemas.microsoft.com/office/powerpoint/2010/main" val="41254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MS PGothic"/>
            </a:endParaRPr>
          </a:p>
        </p:txBody>
      </p:sp>
      <p:sp>
        <p:nvSpPr>
          <p:cNvPr id="4" name="Header Placeholder 3"/>
          <p:cNvSpPr>
            <a:spLocks noGrp="1"/>
          </p:cNvSpPr>
          <p:nvPr>
            <p:ph type="hdr" sz="quarter"/>
          </p:nvPr>
        </p:nvSpPr>
        <p:spPr/>
        <p:txBody>
          <a:bodyPr/>
          <a:lstStyle/>
          <a:p>
            <a:pPr>
              <a:defRPr/>
            </a:pPr>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a:defRPr/>
            </a:pPr>
            <a:r>
              <a:rPr lang="en-US" smtClean="0">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smtClean="0">
              <a:gradFill>
                <a:gsLst>
                  <a:gs pos="0">
                    <a:prstClr val="black"/>
                  </a:gs>
                  <a:gs pos="100000">
                    <a:prstClr val="black"/>
                  </a:gs>
                </a:gsLst>
                <a:lin ang="5400000" scaled="0"/>
              </a:gradFill>
              <a:ea typeface="Segoe UI" pitchFamily="34" charset="0"/>
            </a:endParaRPr>
          </a:p>
        </p:txBody>
      </p:sp>
      <p:sp>
        <p:nvSpPr>
          <p:cNvPr id="192518"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2A74B8-A3B9-4127-B9E0-A58B74487D3E}" type="datetime1">
              <a:rPr lang="en-US" altLang="en-US" smtClean="0">
                <a:solidFill>
                  <a:srgbClr val="000000"/>
                </a:solidFill>
                <a:ea typeface="MS PGothic"/>
                <a:cs typeface="MS PGothic"/>
              </a:rPr>
              <a:pPr/>
              <a:t>10/15/2015</a:t>
            </a:fld>
            <a:endParaRPr lang="en-US" altLang="en-US" smtClean="0">
              <a:solidFill>
                <a:srgbClr val="000000"/>
              </a:solidFill>
              <a:ea typeface="MS PGothic"/>
              <a:cs typeface="MS PGothic"/>
            </a:endParaRPr>
          </a:p>
        </p:txBody>
      </p:sp>
      <p:sp>
        <p:nvSpPr>
          <p:cNvPr id="192519"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B235814-5F54-446A-8571-163CE66F554F}" type="slidenum">
              <a:rPr lang="en-US" altLang="en-US" smtClean="0">
                <a:solidFill>
                  <a:srgbClr val="000000"/>
                </a:solidFill>
                <a:ea typeface="MS PGothic"/>
                <a:cs typeface="MS PGothic"/>
              </a:rPr>
              <a:pPr/>
              <a:t>8</a:t>
            </a:fld>
            <a:endParaRPr lang="en-US" altLang="en-US" smtClean="0">
              <a:solidFill>
                <a:srgbClr val="000000"/>
              </a:solidFill>
              <a:ea typeface="MS PGothic"/>
              <a:cs typeface="MS PGothic"/>
            </a:endParaRPr>
          </a:p>
        </p:txBody>
      </p:sp>
    </p:spTree>
    <p:extLst>
      <p:ext uri="{BB962C8B-B14F-4D97-AF65-F5344CB8AC3E}">
        <p14:creationId xmlns:p14="http://schemas.microsoft.com/office/powerpoint/2010/main" val="252879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MS PGothic"/>
            </a:endParaRPr>
          </a:p>
        </p:txBody>
      </p:sp>
      <p:sp>
        <p:nvSpPr>
          <p:cNvPr id="4" name="Header Placeholder 3"/>
          <p:cNvSpPr>
            <a:spLocks noGrp="1"/>
          </p:cNvSpPr>
          <p:nvPr>
            <p:ph type="hdr" sz="quarter"/>
          </p:nvPr>
        </p:nvSpPr>
        <p:spPr/>
        <p:txBody>
          <a:bodyPr/>
          <a:lstStyle/>
          <a:p>
            <a:pPr>
              <a:defRPr/>
            </a:pPr>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a:defRPr/>
            </a:pPr>
            <a:r>
              <a:rPr lang="en-US" smtClean="0">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smtClean="0">
              <a:gradFill>
                <a:gsLst>
                  <a:gs pos="0">
                    <a:prstClr val="black"/>
                  </a:gs>
                  <a:gs pos="100000">
                    <a:prstClr val="black"/>
                  </a:gs>
                </a:gsLst>
                <a:lin ang="5400000" scaled="0"/>
              </a:gradFill>
              <a:ea typeface="Segoe UI" pitchFamily="34" charset="0"/>
            </a:endParaRPr>
          </a:p>
        </p:txBody>
      </p:sp>
      <p:sp>
        <p:nvSpPr>
          <p:cNvPr id="19661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E53A4F-1E0D-4078-84FE-BC1F13A714E7}" type="datetime1">
              <a:rPr lang="en-US" altLang="en-US" smtClean="0">
                <a:solidFill>
                  <a:srgbClr val="000000"/>
                </a:solidFill>
                <a:ea typeface="MS PGothic"/>
                <a:cs typeface="MS PGothic"/>
              </a:rPr>
              <a:pPr/>
              <a:t>10/15/2015</a:t>
            </a:fld>
            <a:endParaRPr lang="en-US" altLang="en-US" smtClean="0">
              <a:solidFill>
                <a:srgbClr val="000000"/>
              </a:solidFill>
              <a:ea typeface="MS PGothic"/>
              <a:cs typeface="MS PGothic"/>
            </a:endParaRPr>
          </a:p>
        </p:txBody>
      </p:sp>
    </p:spTree>
    <p:extLst>
      <p:ext uri="{BB962C8B-B14F-4D97-AF65-F5344CB8AC3E}">
        <p14:creationId xmlns:p14="http://schemas.microsoft.com/office/powerpoint/2010/main" val="414138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ctr"/>
            <a:r>
              <a:rPr lang="en-US" sz="900" dirty="0" smtClean="0">
                <a:gradFill>
                  <a:gsLst>
                    <a:gs pos="1250">
                      <a:srgbClr val="FFFFFF"/>
                    </a:gs>
                    <a:gs pos="100000">
                      <a:srgbClr val="FFFFFF"/>
                    </a:gs>
                  </a:gsLst>
                  <a:lin ang="5400000" scaled="0"/>
                </a:gradFill>
              </a:rPr>
              <a:t>Services can be partitioned for scale-out</a:t>
            </a:r>
          </a:p>
          <a:p>
            <a:pPr fontAlgn="ctr"/>
            <a:r>
              <a:rPr lang="en-US" sz="900" dirty="0" smtClean="0">
                <a:gradFill>
                  <a:gsLst>
                    <a:gs pos="1250">
                      <a:srgbClr val="FFFFFF"/>
                    </a:gs>
                    <a:gs pos="100000">
                      <a:srgbClr val="FFFFFF"/>
                    </a:gs>
                  </a:gsLst>
                  <a:lin ang="5400000" scaled="0"/>
                </a:gradFill>
              </a:rPr>
              <a:t>You can choose your own partitioning scheme</a:t>
            </a:r>
          </a:p>
          <a:p>
            <a:pPr fontAlgn="ctr"/>
            <a:r>
              <a:rPr lang="en-US" sz="900" dirty="0" smtClean="0">
                <a:gradFill>
                  <a:gsLst>
                    <a:gs pos="1250">
                      <a:srgbClr val="FFFFFF"/>
                    </a:gs>
                    <a:gs pos="100000">
                      <a:srgbClr val="FFFFFF"/>
                    </a:gs>
                  </a:gsLst>
                  <a:lin ang="5400000" scaled="0"/>
                </a:gradFill>
              </a:rPr>
              <a:t>Service partitions are stripped across machine in the cluster</a:t>
            </a:r>
          </a:p>
          <a:p>
            <a:endParaRPr lang="en-US" dirty="0"/>
          </a:p>
        </p:txBody>
      </p:sp>
    </p:spTree>
    <p:extLst>
      <p:ext uri="{BB962C8B-B14F-4D97-AF65-F5344CB8AC3E}">
        <p14:creationId xmlns:p14="http://schemas.microsoft.com/office/powerpoint/2010/main" val="347191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10/15/2015 8:57 PM</a:t>
            </a:fld>
            <a:endParaRPr lang="en-US" dirty="0">
              <a:solidFill>
                <a:prstClr val="black"/>
              </a:solidFill>
            </a:endParaRPr>
          </a:p>
        </p:txBody>
      </p:sp>
    </p:spTree>
    <p:extLst>
      <p:ext uri="{BB962C8B-B14F-4D97-AF65-F5344CB8AC3E}">
        <p14:creationId xmlns:p14="http://schemas.microsoft.com/office/powerpoint/2010/main" val="271791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Existing apps written with other frameworks</a:t>
            </a:r>
          </a:p>
          <a:p>
            <a:pPr lvl="1">
              <a:defRPr/>
            </a:pPr>
            <a:r>
              <a:rPr lang="en-US" dirty="0" smtClean="0"/>
              <a:t>node.js, Java VMs, any EXE</a:t>
            </a:r>
          </a:p>
          <a:p>
            <a:endParaRPr lang="nl-NL"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smtClean="0"/>
              <a:t>© 2014 Microsoft Corporation. All rights reserved. MICROSOFT MAKES NO WARRANTIES, EXPRESS, IMPLIED OR STATUTORY, AS TO THE INFORMATION IN THIS PRESENTATION.</a:t>
            </a:r>
            <a:endParaRPr lang="en-US" altLang="en-US"/>
          </a:p>
        </p:txBody>
      </p:sp>
      <p:sp>
        <p:nvSpPr>
          <p:cNvPr id="6" name="Date Placeholder 5"/>
          <p:cNvSpPr>
            <a:spLocks noGrp="1"/>
          </p:cNvSpPr>
          <p:nvPr>
            <p:ph type="dt" idx="12"/>
          </p:nvPr>
        </p:nvSpPr>
        <p:spPr/>
        <p:txBody>
          <a:bodyPr/>
          <a:lstStyle/>
          <a:p>
            <a:pPr>
              <a:defRPr/>
            </a:pPr>
            <a:fld id="{DC4B851B-783E-4F2D-B030-07FD6B6A4EB9}" type="datetime8">
              <a:rPr lang="en-US" altLang="en-US" smtClean="0"/>
              <a:pPr>
                <a:defRPr/>
              </a:pPr>
              <a:t>10/15/2015 9:11 PM</a:t>
            </a:fld>
            <a:endParaRPr lang="en-US" altLang="en-US"/>
          </a:p>
        </p:txBody>
      </p:sp>
      <p:sp>
        <p:nvSpPr>
          <p:cNvPr id="7" name="Slide Number Placeholder 6"/>
          <p:cNvSpPr>
            <a:spLocks noGrp="1"/>
          </p:cNvSpPr>
          <p:nvPr>
            <p:ph type="sldNum" sz="quarter" idx="13"/>
          </p:nvPr>
        </p:nvSpPr>
        <p:spPr/>
        <p:txBody>
          <a:bodyPr/>
          <a:lstStyle/>
          <a:p>
            <a:pPr>
              <a:defRPr/>
            </a:pPr>
            <a:fld id="{6F9753C0-5155-4660-BA6D-5F1A5801106A}" type="slidenum">
              <a:rPr lang="en-US" altLang="en-US" smtClean="0"/>
              <a:pPr>
                <a:defRPr/>
              </a:pPr>
              <a:t>12</a:t>
            </a:fld>
            <a:endParaRPr lang="en-US" altLang="en-US"/>
          </a:p>
        </p:txBody>
      </p:sp>
    </p:spTree>
    <p:extLst>
      <p:ext uri="{BB962C8B-B14F-4D97-AF65-F5344CB8AC3E}">
        <p14:creationId xmlns:p14="http://schemas.microsoft.com/office/powerpoint/2010/main" val="324893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image" Target="../media/image43.png"/><Relationship Id="rId47" Type="http://schemas.openxmlformats.org/officeDocument/2006/relationships/image" Target="../media/image48.png"/><Relationship Id="rId50" Type="http://schemas.openxmlformats.org/officeDocument/2006/relationships/image" Target="../media/image51.png"/><Relationship Id="rId7"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7.png"/><Relationship Id="rId29" Type="http://schemas.openxmlformats.org/officeDocument/2006/relationships/image" Target="../media/image30.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45" Type="http://schemas.openxmlformats.org/officeDocument/2006/relationships/image" Target="../media/image46.png"/><Relationship Id="rId53" Type="http://schemas.openxmlformats.org/officeDocument/2006/relationships/image" Target="../media/image54.png"/><Relationship Id="rId5" Type="http://schemas.openxmlformats.org/officeDocument/2006/relationships/image" Target="../media/image6.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png"/><Relationship Id="rId52"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48" Type="http://schemas.openxmlformats.org/officeDocument/2006/relationships/image" Target="../media/image49.png"/><Relationship Id="rId8" Type="http://schemas.openxmlformats.org/officeDocument/2006/relationships/image" Target="../media/image9.png"/><Relationship Id="rId51" Type="http://schemas.openxmlformats.org/officeDocument/2006/relationships/image" Target="../media/image52.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20" Type="http://schemas.openxmlformats.org/officeDocument/2006/relationships/image" Target="../media/image21.png"/><Relationship Id="rId41" Type="http://schemas.openxmlformats.org/officeDocument/2006/relationships/image" Target="../media/image42.png"/><Relationship Id="rId1" Type="http://schemas.openxmlformats.org/officeDocument/2006/relationships/slideMaster" Target="../slideMasters/slideMaster1.xml"/><Relationship Id="rId6"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49" Type="http://schemas.openxmlformats.org/officeDocument/2006/relationships/image" Target="../media/image5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bg>
      <p:bgPr>
        <a:solidFill>
          <a:srgbClr val="0078D7"/>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invGray">
          <a:xfrm>
            <a:off x="357188" y="407988"/>
            <a:ext cx="15065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17210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47363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303840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250917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0264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950451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a:noFill/>
        </p:spPr>
        <p:txBody>
          <a:bodyPr anchorCtr="0">
            <a:spAutoFit/>
          </a:bodyPr>
          <a:lstStyle>
            <a:lvl1pPr>
              <a:defRPr sz="72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675583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1799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917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141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3256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invGray">
          <a:xfrm>
            <a:off x="457200" y="6121400"/>
            <a:ext cx="1828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smtClean="0"/>
              <a:t>Edit Master text styles</a:t>
            </a:r>
          </a:p>
        </p:txBody>
      </p:sp>
      <p:sp>
        <p:nvSpPr>
          <p:cNvPr id="9" name="Title 1"/>
          <p:cNvSpPr>
            <a:spLocks noGrp="1"/>
          </p:cNvSpPr>
          <p:nvPr>
            <p:ph type="title"/>
          </p:nvPr>
        </p:nvSpPr>
        <p:spPr>
          <a:xfrm>
            <a:off x="274702" y="2117165"/>
            <a:ext cx="8229535" cy="1828800"/>
          </a:xfrm>
          <a:noFill/>
        </p:spPr>
        <p:txBody>
          <a:bodyPr anchorCtr="0"/>
          <a:lstStyle>
            <a:lvl1pPr>
              <a:defRPr sz="54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3897506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4" name="Rectangle 3"/>
          <p:cNvSpPr/>
          <p:nvPr/>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eaLnBrk="1" hangingPunct="1">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4155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3"/>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lIns="182880" tIns="146304" rIns="182880" bIns="146304">
            <a:spAutoFit/>
          </a:bodyPr>
          <a:lstStyle/>
          <a:p>
            <a:pPr defTabSz="932290" fontAlgn="auto">
              <a:spcBef>
                <a:spcPts val="0"/>
              </a:spcBef>
              <a:spcAft>
                <a:spcPts val="0"/>
              </a:spcAft>
              <a:defRPr/>
            </a:pPr>
            <a:r>
              <a:rPr lang="en-US" sz="700" dirty="0">
                <a:solidFill>
                  <a:schemeClr val="bg1"/>
                </a:solidFill>
                <a:latin typeface="+mn-lt"/>
                <a:ea typeface="+mn-ea"/>
                <a:cs typeface="Segoe UI" pitchFamily="34" charset="0"/>
              </a:rPr>
              <a:t>© 2014 Microsoft Corporation. All rights reserved. </a:t>
            </a:r>
          </a:p>
        </p:txBody>
      </p:sp>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549019" y="3222945"/>
            <a:ext cx="4206194" cy="89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379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237835" y="0"/>
            <a:ext cx="12912145" cy="6978399"/>
            <a:chOff x="-237835" y="0"/>
            <a:chExt cx="12912145" cy="6978399"/>
          </a:xfrm>
        </p:grpSpPr>
        <p:sp>
          <p:nvSpPr>
            <p:cNvPr id="261" name="Rectangle 260"/>
            <p:cNvSpPr/>
            <p:nvPr/>
          </p:nvSpPr>
          <p:spPr bwMode="auto">
            <a:xfrm>
              <a:off x="0" y="0"/>
              <a:ext cx="12436475" cy="5949950"/>
            </a:xfrm>
            <a:prstGeom prst="rect">
              <a:avLst/>
            </a:prstGeom>
            <a:solidFill>
              <a:srgbClr val="002846"/>
            </a:solidFill>
            <a:ln w="10795" cap="flat" cmpd="sng" algn="ctr">
              <a:noFill/>
              <a:prstDash val="solid"/>
              <a:headEnd type="none" w="med" len="med"/>
              <a:tailEnd type="none" w="med" len="med"/>
            </a:ln>
            <a:effectLst/>
          </p:spPr>
          <p:txBody>
            <a:bodyPr lIns="0" tIns="46637" rIns="0" bIns="46637" anchor="ct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62" name="Freeform 261"/>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marL="0" marR="0" lvl="0" indent="0" algn="ctr" defTabSz="932425"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a:ea typeface="+mn-ea"/>
                <a:cs typeface="+mn-cs"/>
              </a:endParaRPr>
            </a:p>
          </p:txBody>
        </p:sp>
        <p:sp>
          <p:nvSpPr>
            <p:cNvPr id="458" name="Rectangle 457"/>
            <p:cNvSpPr/>
            <p:nvPr/>
          </p:nvSpPr>
          <p:spPr bwMode="auto">
            <a:xfrm>
              <a:off x="112714" y="4411652"/>
              <a:ext cx="12203111"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Infrastructure </a:t>
              </a:r>
              <a:r>
                <a:rPr kumimoji="0" lang="en-US" sz="1600" b="0" i="0" u="none" strike="noStrike" kern="0" cap="none" spc="0" normalizeH="0" baseline="0" noProof="0" dirty="0" smtClean="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Services</a:t>
              </a:r>
              <a:endPar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59" name="Group 458"/>
            <p:cNvGrpSpPr/>
            <p:nvPr/>
          </p:nvGrpSpPr>
          <p:grpSpPr>
            <a:xfrm>
              <a:off x="2945483" y="4783867"/>
              <a:ext cx="2834641" cy="790575"/>
              <a:chOff x="3078280" y="4930775"/>
              <a:chExt cx="2834641" cy="790575"/>
            </a:xfrm>
          </p:grpSpPr>
          <p:sp>
            <p:nvSpPr>
              <p:cNvPr id="507" name="Rectangle 506"/>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Storage</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508" name="Group 507"/>
              <p:cNvGrpSpPr/>
              <p:nvPr/>
            </p:nvGrpSpPr>
            <p:grpSpPr>
              <a:xfrm>
                <a:off x="3141325" y="5190883"/>
                <a:ext cx="920051" cy="363782"/>
                <a:chOff x="3141325" y="5190883"/>
                <a:chExt cx="920051" cy="363782"/>
              </a:xfrm>
            </p:grpSpPr>
            <p:sp>
              <p:nvSpPr>
                <p:cNvPr id="515" name="Rectangle 514"/>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BLOB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pic>
              <p:nvPicPr>
                <p:cNvPr id="516" name="Picture 231"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9" name="Group 508"/>
              <p:cNvGrpSpPr/>
              <p:nvPr/>
            </p:nvGrpSpPr>
            <p:grpSpPr>
              <a:xfrm>
                <a:off x="4130780" y="5194673"/>
                <a:ext cx="817562" cy="363782"/>
                <a:chOff x="4079535" y="5194673"/>
                <a:chExt cx="817562" cy="363782"/>
              </a:xfrm>
            </p:grpSpPr>
            <p:sp>
              <p:nvSpPr>
                <p:cNvPr id="513" name="Rectangle 512"/>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Azure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514" name="Picture 232"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0" name="Group 509"/>
              <p:cNvGrpSpPr/>
              <p:nvPr/>
            </p:nvGrpSpPr>
            <p:grpSpPr>
              <a:xfrm>
                <a:off x="5017746" y="5193643"/>
                <a:ext cx="895175" cy="363782"/>
                <a:chOff x="5017746" y="5193643"/>
                <a:chExt cx="895175" cy="363782"/>
              </a:xfrm>
            </p:grpSpPr>
            <p:sp>
              <p:nvSpPr>
                <p:cNvPr id="511" name="Rectangle 510"/>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Premium Storage</a:t>
                  </a:r>
                </a:p>
              </p:txBody>
            </p:sp>
            <p:pic>
              <p:nvPicPr>
                <p:cNvPr id="512" name="Picture 233" descr="Storage blob.png"/>
                <p:cNvPicPr>
                  <a:picLocks noChangeAspect="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0" name="Group 459"/>
            <p:cNvGrpSpPr/>
            <p:nvPr/>
          </p:nvGrpSpPr>
          <p:grpSpPr>
            <a:xfrm>
              <a:off x="249566" y="4783867"/>
              <a:ext cx="2573556" cy="788988"/>
              <a:chOff x="249566" y="4930775"/>
              <a:chExt cx="2573556" cy="788988"/>
            </a:xfrm>
          </p:grpSpPr>
          <p:sp>
            <p:nvSpPr>
              <p:cNvPr id="484" name="Rectangle 483"/>
              <p:cNvSpPr/>
              <p:nvPr/>
            </p:nvSpPr>
            <p:spPr bwMode="auto">
              <a:xfrm>
                <a:off x="249566" y="4930775"/>
                <a:ext cx="2573556" cy="788988"/>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Compute</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86" name="Group 485"/>
              <p:cNvGrpSpPr/>
              <p:nvPr/>
            </p:nvGrpSpPr>
            <p:grpSpPr>
              <a:xfrm>
                <a:off x="485673" y="5263570"/>
                <a:ext cx="952409" cy="261937"/>
                <a:chOff x="607413" y="5263570"/>
                <a:chExt cx="952409" cy="261937"/>
              </a:xfrm>
            </p:grpSpPr>
            <p:sp>
              <p:nvSpPr>
                <p:cNvPr id="503" name="Rectangle 502"/>
                <p:cNvSpPr/>
                <p:nvPr/>
              </p:nvSpPr>
              <p:spPr bwMode="auto">
                <a:xfrm>
                  <a:off x="892212" y="5263570"/>
                  <a:ext cx="667610" cy="21810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Virtual</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Machine</a:t>
                  </a: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504" name="Picture 395"/>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607413" y="5263570"/>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7" name="Group 486"/>
              <p:cNvGrpSpPr/>
              <p:nvPr/>
            </p:nvGrpSpPr>
            <p:grpSpPr>
              <a:xfrm>
                <a:off x="1737729" y="5259936"/>
                <a:ext cx="934978" cy="239587"/>
                <a:chOff x="1737729" y="5267270"/>
                <a:chExt cx="934978" cy="239587"/>
              </a:xfrm>
            </p:grpSpPr>
            <p:sp>
              <p:nvSpPr>
                <p:cNvPr id="488" name="Rectangle 487"/>
                <p:cNvSpPr/>
                <p:nvPr/>
              </p:nvSpPr>
              <p:spPr bwMode="auto">
                <a:xfrm>
                  <a:off x="1970460" y="5267270"/>
                  <a:ext cx="702247" cy="239587"/>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489" name="Group 411"/>
                <p:cNvGrpSpPr>
                  <a:grpSpLocks/>
                </p:cNvGrpSpPr>
                <p:nvPr/>
              </p:nvGrpSpPr>
              <p:grpSpPr bwMode="auto">
                <a:xfrm>
                  <a:off x="1737729" y="5302132"/>
                  <a:ext cx="220664" cy="169862"/>
                  <a:chOff x="1116824" y="5288934"/>
                  <a:chExt cx="294653" cy="226942"/>
                </a:xfrm>
              </p:grpSpPr>
              <p:grpSp>
                <p:nvGrpSpPr>
                  <p:cNvPr id="490" name="Group 489"/>
                  <p:cNvGrpSpPr/>
                  <p:nvPr/>
                </p:nvGrpSpPr>
                <p:grpSpPr>
                  <a:xfrm>
                    <a:off x="1143956" y="5308454"/>
                    <a:ext cx="97033" cy="104041"/>
                    <a:chOff x="429567" y="3925067"/>
                    <a:chExt cx="291844" cy="312924"/>
                  </a:xfrm>
                  <a:solidFill>
                    <a:srgbClr val="FFFFFF"/>
                  </a:solidFill>
                </p:grpSpPr>
                <p:sp>
                  <p:nvSpPr>
                    <p:cNvPr id="500" name="Diamond 499"/>
                    <p:cNvSpPr/>
                    <p:nvPr/>
                  </p:nvSpPr>
                  <p:spPr bwMode="auto">
                    <a:xfrm rot="19690132">
                      <a:off x="429567" y="3991206"/>
                      <a:ext cx="148049" cy="245584"/>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1" name="Diamond 500"/>
                    <p:cNvSpPr/>
                    <p:nvPr/>
                  </p:nvSpPr>
                  <p:spPr bwMode="auto">
                    <a:xfrm rot="1935408">
                      <a:off x="567471" y="3991342"/>
                      <a:ext cx="153940" cy="246649"/>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02" name="Diamond 501"/>
                    <p:cNvSpPr/>
                    <p:nvPr/>
                  </p:nvSpPr>
                  <p:spPr bwMode="auto">
                    <a:xfrm rot="5400000">
                      <a:off x="498047" y="3879246"/>
                      <a:ext cx="153941" cy="245584"/>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91" name="Rounded Rectangle 490"/>
                  <p:cNvSpPr/>
                  <p:nvPr/>
                </p:nvSpPr>
                <p:spPr bwMode="auto">
                  <a:xfrm>
                    <a:off x="1116824"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92" name="Group 491"/>
                  <p:cNvGrpSpPr/>
                  <p:nvPr/>
                </p:nvGrpSpPr>
                <p:grpSpPr>
                  <a:xfrm>
                    <a:off x="1288799" y="5308986"/>
                    <a:ext cx="97033" cy="104040"/>
                    <a:chOff x="429561" y="3925070"/>
                    <a:chExt cx="291847" cy="312921"/>
                  </a:xfrm>
                  <a:solidFill>
                    <a:srgbClr val="FFFFFF"/>
                  </a:solidFill>
                </p:grpSpPr>
                <p:sp>
                  <p:nvSpPr>
                    <p:cNvPr id="497" name="Diamond 496"/>
                    <p:cNvSpPr/>
                    <p:nvPr/>
                  </p:nvSpPr>
                  <p:spPr bwMode="auto">
                    <a:xfrm rot="19690132">
                      <a:off x="429561" y="3991205"/>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8" name="Diamond 497"/>
                    <p:cNvSpPr/>
                    <p:nvPr/>
                  </p:nvSpPr>
                  <p:spPr bwMode="auto">
                    <a:xfrm rot="1935408">
                      <a:off x="567466" y="3991341"/>
                      <a:ext cx="153942" cy="246650"/>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9" name="Diamond 498"/>
                    <p:cNvSpPr/>
                    <p:nvPr/>
                  </p:nvSpPr>
                  <p:spPr bwMode="auto">
                    <a:xfrm rot="5400000">
                      <a:off x="498041" y="3879250"/>
                      <a:ext cx="153941" cy="245582"/>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93" name="Group 492"/>
                  <p:cNvGrpSpPr/>
                  <p:nvPr/>
                </p:nvGrpSpPr>
                <p:grpSpPr>
                  <a:xfrm>
                    <a:off x="1220330" y="5390443"/>
                    <a:ext cx="97032" cy="104039"/>
                    <a:chOff x="429564" y="3925074"/>
                    <a:chExt cx="291843" cy="312917"/>
                  </a:xfrm>
                  <a:solidFill>
                    <a:srgbClr val="FFFFFF"/>
                  </a:solidFill>
                </p:grpSpPr>
                <p:sp>
                  <p:nvSpPr>
                    <p:cNvPr id="494" name="Diamond 493"/>
                    <p:cNvSpPr/>
                    <p:nvPr/>
                  </p:nvSpPr>
                  <p:spPr bwMode="auto">
                    <a:xfrm rot="19690132">
                      <a:off x="429564" y="3991204"/>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5" name="Diamond 494"/>
                    <p:cNvSpPr/>
                    <p:nvPr/>
                  </p:nvSpPr>
                  <p:spPr bwMode="auto">
                    <a:xfrm rot="1935408">
                      <a:off x="567465" y="3991345"/>
                      <a:ext cx="153942" cy="246646"/>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96" name="Diamond 495"/>
                    <p:cNvSpPr/>
                    <p:nvPr/>
                  </p:nvSpPr>
                  <p:spPr bwMode="auto">
                    <a:xfrm rot="5400000">
                      <a:off x="502612" y="3879253"/>
                      <a:ext cx="153940" cy="245581"/>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grpSp>
          <p:nvGrpSpPr>
            <p:cNvPr id="461" name="Group 460"/>
            <p:cNvGrpSpPr/>
            <p:nvPr/>
          </p:nvGrpSpPr>
          <p:grpSpPr>
            <a:xfrm>
              <a:off x="5900614" y="4783867"/>
              <a:ext cx="6292850" cy="790575"/>
              <a:chOff x="6022975" y="4930775"/>
              <a:chExt cx="6292850" cy="790575"/>
            </a:xfrm>
          </p:grpSpPr>
          <p:sp>
            <p:nvSpPr>
              <p:cNvPr id="462" name="Rectangle 461"/>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Networking</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63" name="Group 462"/>
              <p:cNvGrpSpPr/>
              <p:nvPr/>
            </p:nvGrpSpPr>
            <p:grpSpPr>
              <a:xfrm>
                <a:off x="6120092" y="5210907"/>
                <a:ext cx="947766" cy="346518"/>
                <a:chOff x="6120092" y="5210907"/>
                <a:chExt cx="947766" cy="346518"/>
              </a:xfrm>
            </p:grpSpPr>
            <p:sp>
              <p:nvSpPr>
                <p:cNvPr id="482" name="Rectangle 481"/>
                <p:cNvSpPr/>
                <p:nvPr/>
              </p:nvSpPr>
              <p:spPr bwMode="auto">
                <a:xfrm>
                  <a:off x="6388100" y="5210907"/>
                  <a:ext cx="679758"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483" name="Picture 226"/>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4" name="Group 463"/>
              <p:cNvGrpSpPr/>
              <p:nvPr/>
            </p:nvGrpSpPr>
            <p:grpSpPr>
              <a:xfrm>
                <a:off x="8599909" y="5210661"/>
                <a:ext cx="854686" cy="346764"/>
                <a:chOff x="8608651" y="5210661"/>
                <a:chExt cx="854686" cy="346764"/>
              </a:xfrm>
            </p:grpSpPr>
            <p:sp>
              <p:nvSpPr>
                <p:cNvPr id="480" name="Rectangle 479"/>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481" name="Picture 227"/>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5" name="Group 464"/>
              <p:cNvGrpSpPr/>
              <p:nvPr/>
            </p:nvGrpSpPr>
            <p:grpSpPr>
              <a:xfrm>
                <a:off x="9499896" y="5210661"/>
                <a:ext cx="856833" cy="346764"/>
                <a:chOff x="9542661" y="5210661"/>
                <a:chExt cx="856833" cy="346764"/>
              </a:xfrm>
            </p:grpSpPr>
            <p:sp>
              <p:nvSpPr>
                <p:cNvPr id="478" name="Rectangle 477"/>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479" name="Picture 88"/>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6" name="Group 465"/>
              <p:cNvGrpSpPr/>
              <p:nvPr/>
            </p:nvGrpSpPr>
            <p:grpSpPr>
              <a:xfrm>
                <a:off x="11270141" y="5210661"/>
                <a:ext cx="985359" cy="346764"/>
                <a:chOff x="11270141" y="5210661"/>
                <a:chExt cx="985359" cy="346764"/>
              </a:xfrm>
            </p:grpSpPr>
            <p:sp>
              <p:nvSpPr>
                <p:cNvPr id="476" name="Rectangle 475"/>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Application Gateway</a:t>
                  </a:r>
                </a:p>
              </p:txBody>
            </p:sp>
            <p:sp>
              <p:nvSpPr>
                <p:cNvPr id="477" name="Freeform 476"/>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67" name="Group 466"/>
              <p:cNvGrpSpPr/>
              <p:nvPr/>
            </p:nvGrpSpPr>
            <p:grpSpPr>
              <a:xfrm>
                <a:off x="7897520" y="5210661"/>
                <a:ext cx="657088" cy="346764"/>
                <a:chOff x="7872239" y="5210661"/>
                <a:chExt cx="657088" cy="346764"/>
              </a:xfrm>
            </p:grpSpPr>
            <p:sp>
              <p:nvSpPr>
                <p:cNvPr id="474" name="Rectangle 473"/>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5720" tIns="45720" rIns="45720" bIns="45720" anchor="ctr" anchorCtr="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475" name="Picture 3"/>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8" name="Group 467"/>
              <p:cNvGrpSpPr/>
              <p:nvPr/>
            </p:nvGrpSpPr>
            <p:grpSpPr>
              <a:xfrm>
                <a:off x="10402030" y="5210661"/>
                <a:ext cx="822809" cy="346764"/>
                <a:chOff x="10440820" y="5210661"/>
                <a:chExt cx="822809" cy="346764"/>
              </a:xfrm>
            </p:grpSpPr>
            <p:sp>
              <p:nvSpPr>
                <p:cNvPr id="472" name="Rectangle 471"/>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VPN </a:t>
                  </a:r>
                  <a:b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pic>
              <p:nvPicPr>
                <p:cNvPr id="473" name="Picture 9"/>
                <p:cNvPicPr>
                  <a:picLocks noChangeAspect="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9" name="Group 468"/>
              <p:cNvGrpSpPr/>
              <p:nvPr/>
            </p:nvGrpSpPr>
            <p:grpSpPr>
              <a:xfrm>
                <a:off x="7004047" y="5210907"/>
                <a:ext cx="848172" cy="346518"/>
                <a:chOff x="7002727" y="5210907"/>
                <a:chExt cx="848172" cy="346518"/>
              </a:xfrm>
            </p:grpSpPr>
            <p:sp>
              <p:nvSpPr>
                <p:cNvPr id="470" name="Rectangle 469"/>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5720" tIns="45720" rIns="45720" bIns="45720"/>
                <a:lstStyle/>
                <a:p>
                  <a:pPr marL="0" marR="0" lvl="0" indent="0" defTabSz="913927" eaLnBrk="1" fontAlgn="base"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471" name="Picture 11"/>
                <p:cNvPicPr>
                  <a:picLocks noChangeAspect="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2" name="Rectangle 341"/>
            <p:cNvSpPr/>
            <p:nvPr/>
          </p:nvSpPr>
          <p:spPr bwMode="auto">
            <a:xfrm>
              <a:off x="112714" y="104775"/>
              <a:ext cx="12203111" cy="4349182"/>
            </a:xfrm>
            <a:prstGeom prst="rect">
              <a:avLst/>
            </a:prstGeom>
            <a:solidFill>
              <a:srgbClr val="005695"/>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Platform </a:t>
              </a:r>
              <a:r>
                <a:rPr kumimoji="0" lang="en-US" sz="1600" b="0" i="0" u="none" strike="noStrike" kern="0" cap="none" spc="0" normalizeH="0" baseline="0" noProof="0" dirty="0" smtClean="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Services</a:t>
              </a:r>
              <a:endParaRPr kumimoji="0" lang="en-US" sz="1600" b="0" i="0" u="none" strike="noStrike" kern="0" cap="none" spc="0" normalizeH="0" baseline="0" noProof="0" dirty="0">
                <a:ln>
                  <a:noFill/>
                </a:ln>
                <a:gradFill>
                  <a:gsLst>
                    <a:gs pos="92500">
                      <a:srgbClr val="FFC000"/>
                    </a:gs>
                    <a:gs pos="33000">
                      <a:srgbClr val="FFC00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14" name="Group 13"/>
            <p:cNvGrpSpPr/>
            <p:nvPr/>
          </p:nvGrpSpPr>
          <p:grpSpPr>
            <a:xfrm>
              <a:off x="249566" y="543029"/>
              <a:ext cx="11942434" cy="3795291"/>
              <a:chOff x="249566" y="543029"/>
              <a:chExt cx="11942434" cy="3795291"/>
            </a:xfrm>
          </p:grpSpPr>
          <p:grpSp>
            <p:nvGrpSpPr>
              <p:cNvPr id="343" name="Group 342"/>
              <p:cNvGrpSpPr/>
              <p:nvPr/>
            </p:nvGrpSpPr>
            <p:grpSpPr>
              <a:xfrm>
                <a:off x="2087227" y="543029"/>
                <a:ext cx="8372241" cy="3790160"/>
                <a:chOff x="2082009" y="543029"/>
                <a:chExt cx="8372241" cy="3790160"/>
              </a:xfrm>
            </p:grpSpPr>
            <p:grpSp>
              <p:nvGrpSpPr>
                <p:cNvPr id="344" name="Group 343"/>
                <p:cNvGrpSpPr/>
                <p:nvPr/>
              </p:nvGrpSpPr>
              <p:grpSpPr>
                <a:xfrm>
                  <a:off x="4343326" y="543029"/>
                  <a:ext cx="3736693" cy="1371600"/>
                  <a:chOff x="4336920" y="650979"/>
                  <a:chExt cx="3736693" cy="1371600"/>
                </a:xfrm>
              </p:grpSpPr>
              <p:sp>
                <p:nvSpPr>
                  <p:cNvPr id="439" name="Rectangle 438"/>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and mobile</a:t>
                    </a:r>
                  </a:p>
                </p:txBody>
              </p:sp>
              <p:grpSp>
                <p:nvGrpSpPr>
                  <p:cNvPr id="440" name="Group 439"/>
                  <p:cNvGrpSpPr/>
                  <p:nvPr/>
                </p:nvGrpSpPr>
                <p:grpSpPr>
                  <a:xfrm>
                    <a:off x="4516491" y="1046498"/>
                    <a:ext cx="1003842" cy="300037"/>
                    <a:chOff x="4516491" y="987018"/>
                    <a:chExt cx="1003842" cy="300037"/>
                  </a:xfrm>
                </p:grpSpPr>
                <p:sp>
                  <p:nvSpPr>
                    <p:cNvPr id="456" name="TextBox 455"/>
                    <p:cNvSpPr txBox="1"/>
                    <p:nvPr/>
                  </p:nvSpPr>
                  <p:spPr bwMode="auto">
                    <a:xfrm>
                      <a:off x="4861521" y="987018"/>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Web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7" name="Picture 151"/>
                    <p:cNvPicPr>
                      <a:picLocks noChangeAspect="1"/>
                    </p:cNvPicPr>
                    <p:nvPr/>
                  </p:nvPicPr>
                  <p:blipFill>
                    <a:blip r:embed="rId10">
                      <a:biLevel thresh="25000"/>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1" name="Group 440"/>
                  <p:cNvGrpSpPr/>
                  <p:nvPr/>
                </p:nvGrpSpPr>
                <p:grpSpPr>
                  <a:xfrm>
                    <a:off x="4516491" y="1617114"/>
                    <a:ext cx="1003842" cy="291190"/>
                    <a:chOff x="4516491" y="1514601"/>
                    <a:chExt cx="1003842" cy="291190"/>
                  </a:xfrm>
                </p:grpSpPr>
                <p:sp>
                  <p:nvSpPr>
                    <p:cNvPr id="454" name="TextBox 453"/>
                    <p:cNvSpPr txBox="1"/>
                    <p:nvPr/>
                  </p:nvSpPr>
                  <p:spPr bwMode="auto">
                    <a:xfrm>
                      <a:off x="4861521" y="1530021"/>
                      <a:ext cx="658812" cy="26035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5" name="Picture 153"/>
                    <p:cNvPicPr>
                      <a:picLocks noChangeAspect="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 name="Group 441"/>
                  <p:cNvGrpSpPr/>
                  <p:nvPr/>
                </p:nvGrpSpPr>
                <p:grpSpPr>
                  <a:xfrm>
                    <a:off x="6846369" y="1044910"/>
                    <a:ext cx="1017770" cy="301625"/>
                    <a:chOff x="6784198" y="987352"/>
                    <a:chExt cx="1017770" cy="301625"/>
                  </a:xfrm>
                </p:grpSpPr>
                <p:sp>
                  <p:nvSpPr>
                    <p:cNvPr id="452" name="TextBox 451"/>
                    <p:cNvSpPr txBox="1"/>
                    <p:nvPr/>
                  </p:nvSpPr>
                  <p:spPr bwMode="auto">
                    <a:xfrm>
                      <a:off x="7143156" y="98735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Management</a:t>
                      </a:r>
                    </a:p>
                  </p:txBody>
                </p:sp>
                <p:pic>
                  <p:nvPicPr>
                    <p:cNvPr id="453" name="Picture 155"/>
                    <p:cNvPicPr>
                      <a:picLocks noChangeAspect="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3" name="Group 442"/>
                  <p:cNvGrpSpPr/>
                  <p:nvPr/>
                </p:nvGrpSpPr>
                <p:grpSpPr>
                  <a:xfrm>
                    <a:off x="5673359" y="1051631"/>
                    <a:ext cx="1019983" cy="294904"/>
                    <a:chOff x="5648693" y="1000311"/>
                    <a:chExt cx="1019983" cy="294904"/>
                  </a:xfrm>
                </p:grpSpPr>
                <p:sp>
                  <p:nvSpPr>
                    <p:cNvPr id="450" name="TextBox 449"/>
                    <p:cNvSpPr txBox="1"/>
                    <p:nvPr/>
                  </p:nvSpPr>
                  <p:spPr bwMode="auto">
                    <a:xfrm>
                      <a:off x="6008276" y="1024727"/>
                      <a:ext cx="660400" cy="25717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API</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51" name="Picture 157"/>
                    <p:cNvPicPr>
                      <a:picLocks noChangeAspect="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443"/>
                  <p:cNvGrpSpPr/>
                  <p:nvPr/>
                </p:nvGrpSpPr>
                <p:grpSpPr>
                  <a:xfrm>
                    <a:off x="5673359" y="1617114"/>
                    <a:ext cx="1022642" cy="301625"/>
                    <a:chOff x="5646034" y="1516851"/>
                    <a:chExt cx="1022642" cy="301625"/>
                  </a:xfrm>
                </p:grpSpPr>
                <p:sp>
                  <p:nvSpPr>
                    <p:cNvPr id="448" name="TextBox 447"/>
                    <p:cNvSpPr txBox="1"/>
                    <p:nvPr/>
                  </p:nvSpPr>
                  <p:spPr bwMode="auto">
                    <a:xfrm>
                      <a:off x="6008276" y="151685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Logic</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Apps</a:t>
                      </a:r>
                    </a:p>
                  </p:txBody>
                </p:sp>
                <p:pic>
                  <p:nvPicPr>
                    <p:cNvPr id="449" name="Picture 159"/>
                    <p:cNvPicPr>
                      <a:picLocks noChangeAspect="1"/>
                    </p:cNvPicPr>
                    <p:nvPr/>
                  </p:nvPicPr>
                  <p:blipFill>
                    <a:blip r:embed="rId14">
                      <a:biLevel thresh="25000"/>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5" name="Group 444"/>
                  <p:cNvGrpSpPr/>
                  <p:nvPr/>
                </p:nvGrpSpPr>
                <p:grpSpPr>
                  <a:xfrm>
                    <a:off x="6846368" y="1617114"/>
                    <a:ext cx="1017771" cy="301625"/>
                    <a:chOff x="6784198" y="1512087"/>
                    <a:chExt cx="1017771" cy="301625"/>
                  </a:xfrm>
                </p:grpSpPr>
                <p:sp>
                  <p:nvSpPr>
                    <p:cNvPr id="446" name="TextBox 445"/>
                    <p:cNvSpPr txBox="1"/>
                    <p:nvPr/>
                  </p:nvSpPr>
                  <p:spPr bwMode="auto">
                    <a:xfrm>
                      <a:off x="7143156" y="1512087"/>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Notification</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47" name="Picture 161"/>
                    <p:cNvPicPr>
                      <a:picLocks noChangeAspect="1"/>
                    </p:cNvPicPr>
                    <p:nvPr/>
                  </p:nvPicPr>
                  <p:blipFill>
                    <a:blip r:embed="rId15">
                      <a:biLevel thresh="25000"/>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5" name="Group 344"/>
                <p:cNvGrpSpPr/>
                <p:nvPr/>
              </p:nvGrpSpPr>
              <p:grpSpPr>
                <a:xfrm>
                  <a:off x="2082009" y="3493402"/>
                  <a:ext cx="2491556" cy="839787"/>
                  <a:chOff x="2082009" y="3607702"/>
                  <a:chExt cx="2491556" cy="839787"/>
                </a:xfrm>
              </p:grpSpPr>
              <p:sp>
                <p:nvSpPr>
                  <p:cNvPr id="431" name="Rectangle 430"/>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Media and CDN</a:t>
                    </a:r>
                  </a:p>
                </p:txBody>
              </p:sp>
              <p:grpSp>
                <p:nvGrpSpPr>
                  <p:cNvPr id="432" name="Group 431"/>
                  <p:cNvGrpSpPr/>
                  <p:nvPr/>
                </p:nvGrpSpPr>
                <p:grpSpPr>
                  <a:xfrm>
                    <a:off x="2198592" y="4014101"/>
                    <a:ext cx="2079086" cy="300855"/>
                    <a:chOff x="2198592" y="4014101"/>
                    <a:chExt cx="2079086" cy="300855"/>
                  </a:xfrm>
                </p:grpSpPr>
                <p:grpSp>
                  <p:nvGrpSpPr>
                    <p:cNvPr id="433" name="Group 342"/>
                    <p:cNvGrpSpPr>
                      <a:grpSpLocks/>
                    </p:cNvGrpSpPr>
                    <p:nvPr/>
                  </p:nvGrpSpPr>
                  <p:grpSpPr bwMode="auto">
                    <a:xfrm>
                      <a:off x="3256056" y="4014101"/>
                      <a:ext cx="1021622" cy="300855"/>
                      <a:chOff x="3495416" y="3743131"/>
                      <a:chExt cx="1021282" cy="301105"/>
                    </a:xfrm>
                  </p:grpSpPr>
                  <p:sp>
                    <p:nvSpPr>
                      <p:cNvPr id="437" name="TextBox 162"/>
                      <p:cNvSpPr txBox="1">
                        <a:spLocks noChangeArrowheads="1"/>
                      </p:cNvSpPr>
                      <p:nvPr/>
                    </p:nvSpPr>
                    <p:spPr bwMode="auto">
                      <a:xfrm>
                        <a:off x="3857542" y="3743131"/>
                        <a:ext cx="659156" cy="301105"/>
                      </a:xfrm>
                      <a:prstGeom prst="rect">
                        <a:avLst/>
                      </a:prstGeom>
                      <a:noFill/>
                      <a:ln>
                        <a:noFill/>
                      </a:ln>
                      <a:extLst/>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Content Delivery</a:t>
                        </a:r>
                        <a:b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altLang="en-US" sz="9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Network (CDN)</a:t>
                        </a:r>
                      </a:p>
                    </p:txBody>
                  </p:sp>
                  <p:pic>
                    <p:nvPicPr>
                      <p:cNvPr id="438" name="Picture 163" descr="Content Delivery Network (CDN).png"/>
                      <p:cNvPicPr>
                        <a:picLocks noChangeAspect="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4" name="Group 341"/>
                    <p:cNvGrpSpPr>
                      <a:grpSpLocks/>
                    </p:cNvGrpSpPr>
                    <p:nvPr/>
                  </p:nvGrpSpPr>
                  <p:grpSpPr bwMode="auto">
                    <a:xfrm>
                      <a:off x="2198592" y="4014101"/>
                      <a:ext cx="1014521" cy="300036"/>
                      <a:chOff x="2682792" y="3748793"/>
                      <a:chExt cx="1014184" cy="300286"/>
                    </a:xfrm>
                  </p:grpSpPr>
                  <p:sp>
                    <p:nvSpPr>
                      <p:cNvPr id="435" name="TextBox 434"/>
                      <p:cNvSpPr txBox="1"/>
                      <p:nvPr/>
                    </p:nvSpPr>
                    <p:spPr>
                      <a:xfrm>
                        <a:off x="3038382" y="3748793"/>
                        <a:ext cx="658594" cy="300286"/>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Media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36" name="Picture 165" descr="Media Services.png"/>
                      <p:cNvPicPr>
                        <a:picLocks noChangeAspect="1"/>
                      </p:cNvPicPr>
                      <p:nvPr/>
                    </p:nvPicPr>
                    <p:blipFill>
                      <a:blip r:embed="rId17">
                        <a:biLevel thresh="25000"/>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6" name="Group 345"/>
                <p:cNvGrpSpPr/>
                <p:nvPr/>
              </p:nvGrpSpPr>
              <p:grpSpPr>
                <a:xfrm>
                  <a:off x="4695531" y="2024565"/>
                  <a:ext cx="2872932" cy="2304638"/>
                  <a:chOff x="4691833" y="2138865"/>
                  <a:chExt cx="2872932" cy="2304638"/>
                </a:xfrm>
              </p:grpSpPr>
              <p:sp>
                <p:nvSpPr>
                  <p:cNvPr id="411" name="Rectangle 410"/>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Analytics </a:t>
                    </a:r>
                    <a:r>
                      <a:rPr kumimoji="0" lang="en-US" sz="12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and </a:t>
                    </a:r>
                    <a:r>
                      <a:rPr kumimoji="0" lang="en-US" sz="1200" b="0" i="0" u="none" strike="noStrike" kern="0" cap="none" spc="0" normalizeH="0" baseline="0" noProof="0" dirty="0" err="1">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IoT</a:t>
                    </a:r>
                    <a:endPar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412" name="Group 411"/>
                  <p:cNvGrpSpPr/>
                  <p:nvPr/>
                </p:nvGrpSpPr>
                <p:grpSpPr>
                  <a:xfrm>
                    <a:off x="4948498" y="2556851"/>
                    <a:ext cx="2361121" cy="1587740"/>
                    <a:chOff x="4805017" y="2556851"/>
                    <a:chExt cx="2361121" cy="1587740"/>
                  </a:xfrm>
                </p:grpSpPr>
                <p:grpSp>
                  <p:nvGrpSpPr>
                    <p:cNvPr id="413" name="Group 412"/>
                    <p:cNvGrpSpPr/>
                    <p:nvPr/>
                  </p:nvGrpSpPr>
                  <p:grpSpPr>
                    <a:xfrm>
                      <a:off x="4811883" y="2556851"/>
                      <a:ext cx="1046240" cy="337079"/>
                      <a:chOff x="4811883" y="2556851"/>
                      <a:chExt cx="1046240" cy="337079"/>
                    </a:xfrm>
                  </p:grpSpPr>
                  <p:sp>
                    <p:nvSpPr>
                      <p:cNvPr id="429" name="TextBox 428"/>
                      <p:cNvSpPr txBox="1"/>
                      <p:nvPr/>
                    </p:nvSpPr>
                    <p:spPr bwMode="auto">
                      <a:xfrm>
                        <a:off x="5199310" y="2574578"/>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HDInsight</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430" name="Picture 181"/>
                      <p:cNvPicPr>
                        <a:picLocks noChangeAspect="1"/>
                      </p:cNvPicPr>
                      <p:nvPr/>
                    </p:nvPicPr>
                    <p:blipFill>
                      <a:blip r:embed="rId18">
                        <a:biLevel thresh="25000"/>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4" name="Group 413"/>
                    <p:cNvGrpSpPr/>
                    <p:nvPr/>
                  </p:nvGrpSpPr>
                  <p:grpSpPr>
                    <a:xfrm>
                      <a:off x="6162402" y="2574420"/>
                      <a:ext cx="1003736" cy="301625"/>
                      <a:chOff x="6162402" y="2574420"/>
                      <a:chExt cx="1003736" cy="301625"/>
                    </a:xfrm>
                  </p:grpSpPr>
                  <p:sp>
                    <p:nvSpPr>
                      <p:cNvPr id="427" name="TextBox 426"/>
                      <p:cNvSpPr txBox="1"/>
                      <p:nvPr/>
                    </p:nvSpPr>
                    <p:spPr bwMode="auto">
                      <a:xfrm>
                        <a:off x="6507325" y="25744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Machine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Learning</a:t>
                        </a:r>
                      </a:p>
                    </p:txBody>
                  </p:sp>
                  <p:pic>
                    <p:nvPicPr>
                      <p:cNvPr id="428" name="Picture 183"/>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5" name="Group 414"/>
                    <p:cNvGrpSpPr/>
                    <p:nvPr/>
                  </p:nvGrpSpPr>
                  <p:grpSpPr>
                    <a:xfrm>
                      <a:off x="4805017" y="3834139"/>
                      <a:ext cx="1053105" cy="310452"/>
                      <a:chOff x="4805017" y="3834139"/>
                      <a:chExt cx="1053105" cy="310452"/>
                    </a:xfrm>
                  </p:grpSpPr>
                  <p:sp>
                    <p:nvSpPr>
                      <p:cNvPr id="425" name="TextBox 424"/>
                      <p:cNvSpPr txBox="1"/>
                      <p:nvPr/>
                    </p:nvSpPr>
                    <p:spPr bwMode="auto">
                      <a:xfrm>
                        <a:off x="5199310" y="3838553"/>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Stream</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Analytics</a:t>
                        </a:r>
                      </a:p>
                    </p:txBody>
                  </p:sp>
                  <p:pic>
                    <p:nvPicPr>
                      <p:cNvPr id="426" name="Picture 185"/>
                      <p:cNvPicPr>
                        <a:picLocks noChangeAspect="1"/>
                      </p:cNvPicPr>
                      <p:nvPr/>
                    </p:nvPicPr>
                    <p:blipFill>
                      <a:blip r:embed="rId20">
                        <a:biLevel thresh="25000"/>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6" name="Group 415"/>
                    <p:cNvGrpSpPr/>
                    <p:nvPr/>
                  </p:nvGrpSpPr>
                  <p:grpSpPr>
                    <a:xfrm>
                      <a:off x="4809230" y="3192842"/>
                      <a:ext cx="1048893" cy="305501"/>
                      <a:chOff x="4809230" y="3192842"/>
                      <a:chExt cx="1048893" cy="305501"/>
                    </a:xfrm>
                  </p:grpSpPr>
                  <p:sp>
                    <p:nvSpPr>
                      <p:cNvPr id="423" name="TextBox 422"/>
                      <p:cNvSpPr txBox="1"/>
                      <p:nvPr/>
                    </p:nvSpPr>
                    <p:spPr bwMode="auto">
                      <a:xfrm>
                        <a:off x="5199310" y="3198305"/>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Factory</a:t>
                        </a:r>
                      </a:p>
                    </p:txBody>
                  </p:sp>
                  <p:pic>
                    <p:nvPicPr>
                      <p:cNvPr id="424" name="Picture 187"/>
                      <p:cNvPicPr>
                        <a:picLocks noChangeAspect="1"/>
                      </p:cNvPicPr>
                      <p:nvPr/>
                    </p:nvPicPr>
                    <p:blipFill>
                      <a:blip r:embed="rId21">
                        <a:biLevel thresh="25000"/>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416"/>
                    <p:cNvGrpSpPr/>
                    <p:nvPr/>
                  </p:nvGrpSpPr>
                  <p:grpSpPr>
                    <a:xfrm>
                      <a:off x="6159534" y="3198305"/>
                      <a:ext cx="1006604" cy="300037"/>
                      <a:chOff x="6159534" y="3198305"/>
                      <a:chExt cx="1006604" cy="300037"/>
                    </a:xfrm>
                  </p:grpSpPr>
                  <p:sp>
                    <p:nvSpPr>
                      <p:cNvPr id="421" name="TextBox 420"/>
                      <p:cNvSpPr txBox="1"/>
                      <p:nvPr/>
                    </p:nvSpPr>
                    <p:spPr bwMode="auto">
                      <a:xfrm>
                        <a:off x="6507325" y="3198305"/>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Event</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Hubs</a:t>
                        </a:r>
                      </a:p>
                    </p:txBody>
                  </p:sp>
                  <p:pic>
                    <p:nvPicPr>
                      <p:cNvPr id="422" name="Picture 189"/>
                      <p:cNvPicPr>
                        <a:picLocks noChangeAspect="1"/>
                      </p:cNvPicPr>
                      <p:nvPr/>
                    </p:nvPicPr>
                    <p:blipFill>
                      <a:blip r:embed="rId22">
                        <a:biLevel thresh="25000"/>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8" name="Group 417"/>
                    <p:cNvGrpSpPr/>
                    <p:nvPr/>
                  </p:nvGrpSpPr>
                  <p:grpSpPr>
                    <a:xfrm>
                      <a:off x="6165936" y="3834755"/>
                      <a:ext cx="1000202" cy="296566"/>
                      <a:chOff x="6165936" y="3834755"/>
                      <a:chExt cx="1000202" cy="296566"/>
                    </a:xfrm>
                  </p:grpSpPr>
                  <p:sp>
                    <p:nvSpPr>
                      <p:cNvPr id="419" name="TextBox 418"/>
                      <p:cNvSpPr txBox="1"/>
                      <p:nvPr/>
                    </p:nvSpPr>
                    <p:spPr bwMode="auto">
                      <a:xfrm>
                        <a:off x="6507325" y="3853657"/>
                        <a:ext cx="658813" cy="25876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Mobile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Engagement</a:t>
                        </a:r>
                      </a:p>
                    </p:txBody>
                  </p:sp>
                  <p:pic>
                    <p:nvPicPr>
                      <p:cNvPr id="420" name="Picture 191"/>
                      <p:cNvPicPr>
                        <a:picLocks noChangeAspect="1"/>
                      </p:cNvPicPr>
                      <p:nvPr/>
                    </p:nvPicPr>
                    <p:blipFill>
                      <a:blip r:embed="rId23">
                        <a:biLevel thresh="25000"/>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7" name="Group 346"/>
                <p:cNvGrpSpPr/>
                <p:nvPr/>
              </p:nvGrpSpPr>
              <p:grpSpPr>
                <a:xfrm>
                  <a:off x="2082009" y="2024566"/>
                  <a:ext cx="2498759" cy="1352550"/>
                  <a:chOff x="2082009" y="2138866"/>
                  <a:chExt cx="2498759" cy="1352550"/>
                </a:xfrm>
              </p:grpSpPr>
              <p:sp>
                <p:nvSpPr>
                  <p:cNvPr id="397" name="Rectangle 396"/>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Integration</a:t>
                    </a:r>
                  </a:p>
                </p:txBody>
              </p:sp>
              <p:grpSp>
                <p:nvGrpSpPr>
                  <p:cNvPr id="398" name="Group 397"/>
                  <p:cNvGrpSpPr/>
                  <p:nvPr/>
                </p:nvGrpSpPr>
                <p:grpSpPr>
                  <a:xfrm>
                    <a:off x="2198592" y="2559624"/>
                    <a:ext cx="2237004" cy="836418"/>
                    <a:chOff x="2198592" y="2559624"/>
                    <a:chExt cx="2237004" cy="836418"/>
                  </a:xfrm>
                </p:grpSpPr>
                <p:grpSp>
                  <p:nvGrpSpPr>
                    <p:cNvPr id="399" name="Group 398"/>
                    <p:cNvGrpSpPr/>
                    <p:nvPr/>
                  </p:nvGrpSpPr>
                  <p:grpSpPr>
                    <a:xfrm>
                      <a:off x="3513173" y="2559624"/>
                      <a:ext cx="922423" cy="301625"/>
                      <a:chOff x="3425188" y="2480831"/>
                      <a:chExt cx="922423" cy="301625"/>
                    </a:xfrm>
                  </p:grpSpPr>
                  <p:sp>
                    <p:nvSpPr>
                      <p:cNvPr id="409" name="TextBox 408"/>
                      <p:cNvSpPr txBox="1"/>
                      <p:nvPr/>
                    </p:nvSpPr>
                    <p:spPr bwMode="auto">
                      <a:xfrm>
                        <a:off x="3803029" y="2480831"/>
                        <a:ext cx="54458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BizTalk</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410" name="Picture 214" descr="BizTalk Services.png"/>
                      <p:cNvPicPr>
                        <a:picLocks noChangeAspect="1"/>
                      </p:cNvPicPr>
                      <p:nvPr/>
                    </p:nvPicPr>
                    <p:blipFill>
                      <a:blip r:embed="rId24">
                        <a:biLevel thresh="25000"/>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 name="Group 399"/>
                    <p:cNvGrpSpPr/>
                    <p:nvPr/>
                  </p:nvGrpSpPr>
                  <p:grpSpPr>
                    <a:xfrm>
                      <a:off x="2198592" y="3094417"/>
                      <a:ext cx="1020311" cy="301625"/>
                      <a:chOff x="2319949" y="3019151"/>
                      <a:chExt cx="1020311" cy="301625"/>
                    </a:xfrm>
                  </p:grpSpPr>
                  <p:sp>
                    <p:nvSpPr>
                      <p:cNvPr id="407" name="TextBox 406"/>
                      <p:cNvSpPr txBox="1"/>
                      <p:nvPr/>
                    </p:nvSpPr>
                    <p:spPr bwMode="auto">
                      <a:xfrm>
                        <a:off x="2681448" y="30191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Hybrid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Connections</a:t>
                        </a:r>
                      </a:p>
                    </p:txBody>
                  </p:sp>
                  <p:pic>
                    <p:nvPicPr>
                      <p:cNvPr id="408" name="Picture 216" descr="Hybrid Connections (BizTalk).png"/>
                      <p:cNvPicPr>
                        <a:picLocks noChangeAspect="1"/>
                      </p:cNvPicPr>
                      <p:nvPr/>
                    </p:nvPicPr>
                    <p:blipFill>
                      <a:blip r:embed="rId25">
                        <a:biLevel thresh="25000"/>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1" name="Group 400"/>
                    <p:cNvGrpSpPr/>
                    <p:nvPr/>
                  </p:nvGrpSpPr>
                  <p:grpSpPr>
                    <a:xfrm>
                      <a:off x="3521521" y="3094417"/>
                      <a:ext cx="869624" cy="301625"/>
                      <a:chOff x="3433536" y="3015624"/>
                      <a:chExt cx="869624" cy="301625"/>
                    </a:xfrm>
                  </p:grpSpPr>
                  <p:sp>
                    <p:nvSpPr>
                      <p:cNvPr id="405" name="TextBox 404"/>
                      <p:cNvSpPr txBox="1"/>
                      <p:nvPr/>
                    </p:nvSpPr>
                    <p:spPr bwMode="auto">
                      <a:xfrm>
                        <a:off x="3788740" y="3015624"/>
                        <a:ext cx="51442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Bus</a:t>
                        </a:r>
                      </a:p>
                    </p:txBody>
                  </p:sp>
                  <p:pic>
                    <p:nvPicPr>
                      <p:cNvPr id="406" name="Picture 218" descr="Service Bus.png"/>
                      <p:cNvPicPr>
                        <a:picLocks noChangeAspect="1"/>
                      </p:cNvPicPr>
                      <p:nvPr/>
                    </p:nvPicPr>
                    <p:blipFill>
                      <a:blip r:embed="rId26">
                        <a:biLevel thresh="25000"/>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2" name="Group 401"/>
                    <p:cNvGrpSpPr/>
                    <p:nvPr/>
                  </p:nvGrpSpPr>
                  <p:grpSpPr>
                    <a:xfrm>
                      <a:off x="2198592" y="2560418"/>
                      <a:ext cx="1020559" cy="300037"/>
                      <a:chOff x="2319701" y="2482223"/>
                      <a:chExt cx="1020559" cy="300037"/>
                    </a:xfrm>
                  </p:grpSpPr>
                  <p:sp>
                    <p:nvSpPr>
                      <p:cNvPr id="403" name="TextBox 402"/>
                      <p:cNvSpPr txBox="1"/>
                      <p:nvPr/>
                    </p:nvSpPr>
                    <p:spPr bwMode="auto">
                      <a:xfrm>
                        <a:off x="2681448" y="2482223"/>
                        <a:ext cx="658812"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Storage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Queues</a:t>
                        </a:r>
                      </a:p>
                    </p:txBody>
                  </p:sp>
                  <p:pic>
                    <p:nvPicPr>
                      <p:cNvPr id="404" name="Picture 220" descr="Storage queue.png"/>
                      <p:cNvPicPr>
                        <a:picLocks noChangeAspect="1"/>
                      </p:cNvPicPr>
                      <p:nvPr/>
                    </p:nvPicPr>
                    <p:blipFill>
                      <a:blip r:embed="rId27">
                        <a:biLevel thresh="25000"/>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348" name="Group 347"/>
                <p:cNvGrpSpPr/>
                <p:nvPr/>
              </p:nvGrpSpPr>
              <p:grpSpPr>
                <a:xfrm>
                  <a:off x="7683226" y="2024565"/>
                  <a:ext cx="2771024" cy="2304637"/>
                  <a:chOff x="7683226" y="2138865"/>
                  <a:chExt cx="2771024" cy="2304637"/>
                </a:xfrm>
              </p:grpSpPr>
              <p:sp>
                <p:nvSpPr>
                  <p:cNvPr id="377" name="Rectangle 376"/>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a:t>
                    </a:r>
                  </a:p>
                </p:txBody>
              </p:sp>
              <p:grpSp>
                <p:nvGrpSpPr>
                  <p:cNvPr id="378" name="Group 377"/>
                  <p:cNvGrpSpPr/>
                  <p:nvPr/>
                </p:nvGrpSpPr>
                <p:grpSpPr>
                  <a:xfrm>
                    <a:off x="7845950" y="2595968"/>
                    <a:ext cx="2445576" cy="1553509"/>
                    <a:chOff x="7799957" y="2595968"/>
                    <a:chExt cx="2445576" cy="1553509"/>
                  </a:xfrm>
                </p:grpSpPr>
                <p:grpSp>
                  <p:nvGrpSpPr>
                    <p:cNvPr id="379" name="Group 387"/>
                    <p:cNvGrpSpPr>
                      <a:grpSpLocks/>
                    </p:cNvGrpSpPr>
                    <p:nvPr/>
                  </p:nvGrpSpPr>
                  <p:grpSpPr bwMode="auto">
                    <a:xfrm>
                      <a:off x="7799957" y="2595969"/>
                      <a:ext cx="1016185" cy="301066"/>
                      <a:chOff x="8369631" y="3448242"/>
                      <a:chExt cx="1016411" cy="301033"/>
                    </a:xfrm>
                  </p:grpSpPr>
                  <p:sp>
                    <p:nvSpPr>
                      <p:cNvPr id="395" name="TextBox 394"/>
                      <p:cNvSpPr txBox="1"/>
                      <p:nvPr/>
                    </p:nvSpPr>
                    <p:spPr>
                      <a:xfrm>
                        <a:off x="8727084" y="3448242"/>
                        <a:ext cx="658958"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Database</a:t>
                        </a:r>
                      </a:p>
                    </p:txBody>
                  </p:sp>
                  <p:pic>
                    <p:nvPicPr>
                      <p:cNvPr id="396" name="Picture 171"/>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 name="Group 389"/>
                    <p:cNvGrpSpPr>
                      <a:grpSpLocks/>
                    </p:cNvGrpSpPr>
                    <p:nvPr/>
                  </p:nvGrpSpPr>
                  <p:grpSpPr bwMode="auto">
                    <a:xfrm>
                      <a:off x="7803051" y="3832282"/>
                      <a:ext cx="1013093" cy="300038"/>
                      <a:chOff x="8372726" y="4684418"/>
                      <a:chExt cx="1013318" cy="300005"/>
                    </a:xfrm>
                  </p:grpSpPr>
                  <p:sp>
                    <p:nvSpPr>
                      <p:cNvPr id="393" name="TextBox 392"/>
                      <p:cNvSpPr txBox="1"/>
                      <p:nvPr/>
                    </p:nvSpPr>
                    <p:spPr>
                      <a:xfrm>
                        <a:off x="8727084" y="4684418"/>
                        <a:ext cx="658960" cy="30000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DocumentDB</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394" name="Picture 173"/>
                      <p:cNvPicPr>
                        <a:picLocks noChangeAspect="1"/>
                      </p:cNvPicPr>
                      <p:nvPr/>
                    </p:nvPicPr>
                    <p:blipFill>
                      <a:blip r:embed="rId29">
                        <a:biLevel thresh="25000"/>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1" name="Group 390"/>
                    <p:cNvGrpSpPr>
                      <a:grpSpLocks/>
                    </p:cNvGrpSpPr>
                    <p:nvPr/>
                  </p:nvGrpSpPr>
                  <p:grpSpPr bwMode="auto">
                    <a:xfrm>
                      <a:off x="7803720" y="3204660"/>
                      <a:ext cx="1012423" cy="309349"/>
                      <a:chOff x="8373395" y="4056866"/>
                      <a:chExt cx="1012648" cy="309315"/>
                    </a:xfrm>
                  </p:grpSpPr>
                  <p:sp>
                    <p:nvSpPr>
                      <p:cNvPr id="391" name="TextBox 390"/>
                      <p:cNvSpPr txBox="1"/>
                      <p:nvPr/>
                    </p:nvSpPr>
                    <p:spPr>
                      <a:xfrm>
                        <a:off x="8727084" y="4056866"/>
                        <a:ext cx="658959"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Redis</a:t>
                        </a: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Cache</a:t>
                        </a:r>
                      </a:p>
                    </p:txBody>
                  </p:sp>
                  <p:pic>
                    <p:nvPicPr>
                      <p:cNvPr id="392" name="Picture 175"/>
                      <p:cNvPicPr>
                        <a:picLocks noChangeAspect="1"/>
                      </p:cNvPicPr>
                      <p:nvPr/>
                    </p:nvPicPr>
                    <p:blipFill>
                      <a:blip r:embed="rId30">
                        <a:biLevel thresh="25000"/>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2" name="Group 391"/>
                    <p:cNvGrpSpPr>
                      <a:grpSpLocks/>
                    </p:cNvGrpSpPr>
                    <p:nvPr/>
                  </p:nvGrpSpPr>
                  <p:grpSpPr bwMode="auto">
                    <a:xfrm>
                      <a:off x="9163663" y="3193851"/>
                      <a:ext cx="1081869" cy="331906"/>
                      <a:chOff x="9733640" y="4046058"/>
                      <a:chExt cx="1082109" cy="331869"/>
                    </a:xfrm>
                  </p:grpSpPr>
                  <p:sp>
                    <p:nvSpPr>
                      <p:cNvPr id="389" name="TextBox 388"/>
                      <p:cNvSpPr txBox="1"/>
                      <p:nvPr/>
                    </p:nvSpPr>
                    <p:spPr>
                      <a:xfrm>
                        <a:off x="10156790" y="4061991"/>
                        <a:ext cx="658959" cy="30000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Search</a:t>
                        </a:r>
                      </a:p>
                    </p:txBody>
                  </p:sp>
                  <p:pic>
                    <p:nvPicPr>
                      <p:cNvPr id="390" name="Picture 177"/>
                      <p:cNvPicPr>
                        <a:picLocks noChangeAspect="1"/>
                      </p:cNvPicPr>
                      <p:nvPr/>
                    </p:nvPicPr>
                    <p:blipFill>
                      <a:blip r:embed="rId31">
                        <a:biLevel thresh="25000"/>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3" name="Group 392"/>
                    <p:cNvGrpSpPr>
                      <a:grpSpLocks/>
                    </p:cNvGrpSpPr>
                    <p:nvPr/>
                  </p:nvGrpSpPr>
                  <p:grpSpPr bwMode="auto">
                    <a:xfrm>
                      <a:off x="9193207" y="3828827"/>
                      <a:ext cx="1052326" cy="320650"/>
                      <a:chOff x="9763191" y="4680964"/>
                      <a:chExt cx="1052560" cy="320615"/>
                    </a:xfrm>
                  </p:grpSpPr>
                  <p:sp>
                    <p:nvSpPr>
                      <p:cNvPr id="387" name="TextBox 386"/>
                      <p:cNvSpPr txBox="1"/>
                      <p:nvPr/>
                    </p:nvSpPr>
                    <p:spPr>
                      <a:xfrm>
                        <a:off x="10156791" y="4693638"/>
                        <a:ext cx="658960" cy="301592"/>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Tables</a:t>
                        </a:r>
                      </a:p>
                    </p:txBody>
                  </p:sp>
                  <p:pic>
                    <p:nvPicPr>
                      <p:cNvPr id="388" name="Picture 179" descr="Storage table.png"/>
                      <p:cNvPicPr>
                        <a:picLocks noChangeAspect="1"/>
                      </p:cNvPicPr>
                      <p:nvPr/>
                    </p:nvPicPr>
                    <p:blipFill>
                      <a:blip r:embed="rId32">
                        <a:biLevel thresh="25000"/>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4" name="Group 388"/>
                    <p:cNvGrpSpPr>
                      <a:grpSpLocks/>
                    </p:cNvGrpSpPr>
                    <p:nvPr/>
                  </p:nvGrpSpPr>
                  <p:grpSpPr bwMode="auto">
                    <a:xfrm>
                      <a:off x="9193207" y="2595968"/>
                      <a:ext cx="790386" cy="325437"/>
                      <a:chOff x="9763191" y="3448241"/>
                      <a:chExt cx="790562" cy="325401"/>
                    </a:xfrm>
                  </p:grpSpPr>
                  <p:pic>
                    <p:nvPicPr>
                      <p:cNvPr id="385" name="Picture 1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TextBox 385"/>
                      <p:cNvSpPr txBox="1"/>
                      <p:nvPr/>
                    </p:nvSpPr>
                    <p:spPr>
                      <a:xfrm>
                        <a:off x="10156790" y="3448241"/>
                        <a:ext cx="396963" cy="325401"/>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SQL Data</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Warehouse</a:t>
                        </a:r>
                      </a:p>
                    </p:txBody>
                  </p:sp>
                </p:grpSp>
              </p:grpSp>
            </p:grpSp>
            <p:grpSp>
              <p:nvGrpSpPr>
                <p:cNvPr id="349" name="Group 348"/>
                <p:cNvGrpSpPr/>
                <p:nvPr/>
              </p:nvGrpSpPr>
              <p:grpSpPr>
                <a:xfrm>
                  <a:off x="2082009" y="543029"/>
                  <a:ext cx="2144942" cy="1371600"/>
                  <a:chOff x="2082009" y="650979"/>
                  <a:chExt cx="2144942" cy="1371600"/>
                </a:xfrm>
              </p:grpSpPr>
              <p:sp>
                <p:nvSpPr>
                  <p:cNvPr id="364" name="Rectangle 363"/>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Compute</a:t>
                    </a:r>
                  </a:p>
                </p:txBody>
              </p:sp>
              <p:grpSp>
                <p:nvGrpSpPr>
                  <p:cNvPr id="365" name="Group 364"/>
                  <p:cNvGrpSpPr/>
                  <p:nvPr/>
                </p:nvGrpSpPr>
                <p:grpSpPr>
                  <a:xfrm>
                    <a:off x="2209151" y="1044910"/>
                    <a:ext cx="889842" cy="301625"/>
                    <a:chOff x="2315921" y="978921"/>
                    <a:chExt cx="889842" cy="301625"/>
                  </a:xfrm>
                </p:grpSpPr>
                <p:sp>
                  <p:nvSpPr>
                    <p:cNvPr id="375" name="TextBox 374"/>
                    <p:cNvSpPr txBox="1"/>
                    <p:nvPr/>
                  </p:nvSpPr>
                  <p:spPr bwMode="auto">
                    <a:xfrm>
                      <a:off x="2678517" y="978921"/>
                      <a:ext cx="527246"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Cloud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Services</a:t>
                      </a:r>
                    </a:p>
                  </p:txBody>
                </p:sp>
                <p:pic>
                  <p:nvPicPr>
                    <p:cNvPr id="376" name="Picture 145"/>
                    <p:cNvPicPr>
                      <a:picLocks noChangeAspect="1"/>
                    </p:cNvPicPr>
                    <p:nvPr/>
                  </p:nvPicPr>
                  <p:blipFill>
                    <a:blip r:embed="rId34">
                      <a:biLevel thresh="25000"/>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6" name="Group 365"/>
                  <p:cNvGrpSpPr/>
                  <p:nvPr/>
                </p:nvGrpSpPr>
                <p:grpSpPr>
                  <a:xfrm>
                    <a:off x="2209151" y="1617332"/>
                    <a:ext cx="751241" cy="303647"/>
                    <a:chOff x="2355344" y="1558000"/>
                    <a:chExt cx="751241" cy="303647"/>
                  </a:xfrm>
                </p:grpSpPr>
                <p:sp>
                  <p:nvSpPr>
                    <p:cNvPr id="373" name="TextBox 372"/>
                    <p:cNvSpPr txBox="1"/>
                    <p:nvPr/>
                  </p:nvSpPr>
                  <p:spPr bwMode="auto">
                    <a:xfrm>
                      <a:off x="2722967" y="1559012"/>
                      <a:ext cx="383618" cy="3016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Batch</a:t>
                      </a:r>
                    </a:p>
                  </p:txBody>
                </p:sp>
                <p:pic>
                  <p:nvPicPr>
                    <p:cNvPr id="374" name="Picture 147"/>
                    <p:cNvPicPr>
                      <a:picLocks noChangeAspect="1"/>
                    </p:cNvPicPr>
                    <p:nvPr/>
                  </p:nvPicPr>
                  <p:blipFill>
                    <a:blip r:embed="rId35">
                      <a:biLevel thresh="25000"/>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7" name="Group 366"/>
                  <p:cNvGrpSpPr/>
                  <p:nvPr/>
                </p:nvGrpSpPr>
                <p:grpSpPr>
                  <a:xfrm>
                    <a:off x="3226725" y="1617332"/>
                    <a:ext cx="865731" cy="301625"/>
                    <a:chOff x="3193533" y="1551343"/>
                    <a:chExt cx="865731" cy="301625"/>
                  </a:xfrm>
                </p:grpSpPr>
                <p:sp>
                  <p:nvSpPr>
                    <p:cNvPr id="371" name="TextBox 370"/>
                    <p:cNvSpPr txBox="1"/>
                    <p:nvPr/>
                  </p:nvSpPr>
                  <p:spPr bwMode="auto">
                    <a:xfrm>
                      <a:off x="3554337" y="1551343"/>
                      <a:ext cx="504927"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Remote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a:t>
                      </a:r>
                    </a:p>
                  </p:txBody>
                </p:sp>
                <p:pic>
                  <p:nvPicPr>
                    <p:cNvPr id="372" name="Picture 149"/>
                    <p:cNvPicPr>
                      <a:picLocks noChangeAspect="1"/>
                    </p:cNvPicPr>
                    <p:nvPr/>
                  </p:nvPicPr>
                  <p:blipFill>
                    <a:blip r:embed="rId36">
                      <a:biLevel thresh="25000"/>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 name="Group 367"/>
                  <p:cNvGrpSpPr/>
                  <p:nvPr/>
                </p:nvGrpSpPr>
                <p:grpSpPr>
                  <a:xfrm>
                    <a:off x="3226725" y="1046498"/>
                    <a:ext cx="873084" cy="300037"/>
                    <a:chOff x="3380111" y="980440"/>
                    <a:chExt cx="873084" cy="300037"/>
                  </a:xfrm>
                </p:grpSpPr>
                <p:sp>
                  <p:nvSpPr>
                    <p:cNvPr id="369" name="TextBox 368"/>
                    <p:cNvSpPr txBox="1"/>
                    <p:nvPr/>
                  </p:nvSpPr>
                  <p:spPr bwMode="auto">
                    <a:xfrm>
                      <a:off x="3723011" y="980440"/>
                      <a:ext cx="530184"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Service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Fabric</a:t>
                      </a:r>
                    </a:p>
                  </p:txBody>
                </p:sp>
                <p:sp>
                  <p:nvSpPr>
                    <p:cNvPr id="370" name="Freeform 369"/>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350" name="Group 349"/>
                <p:cNvGrpSpPr/>
                <p:nvPr/>
              </p:nvGrpSpPr>
              <p:grpSpPr>
                <a:xfrm>
                  <a:off x="8203323" y="543029"/>
                  <a:ext cx="2250927" cy="1371600"/>
                  <a:chOff x="8203323" y="650979"/>
                  <a:chExt cx="2250927" cy="1371600"/>
                </a:xfrm>
              </p:grpSpPr>
              <p:sp>
                <p:nvSpPr>
                  <p:cNvPr id="351" name="Rectangle 350"/>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9285"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352" name="Group 351"/>
                  <p:cNvGrpSpPr/>
                  <p:nvPr/>
                </p:nvGrpSpPr>
                <p:grpSpPr>
                  <a:xfrm>
                    <a:off x="8316462" y="1050815"/>
                    <a:ext cx="1048050" cy="290595"/>
                    <a:chOff x="8316462" y="1050815"/>
                    <a:chExt cx="1048050" cy="290595"/>
                  </a:xfrm>
                </p:grpSpPr>
                <p:sp>
                  <p:nvSpPr>
                    <p:cNvPr id="362" name="TextBox 361"/>
                    <p:cNvSpPr txBox="1"/>
                    <p:nvPr/>
                  </p:nvSpPr>
                  <p:spPr bwMode="auto">
                    <a:xfrm>
                      <a:off x="8694587" y="1065786"/>
                      <a:ext cx="669925" cy="2508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Visual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Studio</a:t>
                      </a:r>
                    </a:p>
                  </p:txBody>
                </p:sp>
                <p:pic>
                  <p:nvPicPr>
                    <p:cNvPr id="363" name="Picture 167" descr="Visual Studio Online.png"/>
                    <p:cNvPicPr>
                      <a:picLocks noChangeAspect="1"/>
                    </p:cNvPicPr>
                    <p:nvPr/>
                  </p:nvPicPr>
                  <p:blipFill>
                    <a:blip r:embed="rId37">
                      <a:biLevel thresh="25000"/>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3" name="Group 352"/>
                  <p:cNvGrpSpPr/>
                  <p:nvPr/>
                </p:nvGrpSpPr>
                <p:grpSpPr>
                  <a:xfrm>
                    <a:off x="9413978" y="1606382"/>
                    <a:ext cx="957567" cy="312845"/>
                    <a:chOff x="9413978" y="1606382"/>
                    <a:chExt cx="957567" cy="312845"/>
                  </a:xfrm>
                </p:grpSpPr>
                <p:sp>
                  <p:nvSpPr>
                    <p:cNvPr id="360" name="TextBox 359"/>
                    <p:cNvSpPr txBox="1"/>
                    <p:nvPr/>
                  </p:nvSpPr>
                  <p:spPr bwMode="auto">
                    <a:xfrm>
                      <a:off x="9712733" y="1617602"/>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Application</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61" name="Picture 169" descr="Application Insights.png"/>
                    <p:cNvPicPr>
                      <a:picLocks noChangeAspect="1"/>
                    </p:cNvPicPr>
                    <p:nvPr/>
                  </p:nvPicPr>
                  <p:blipFill>
                    <a:blip r:embed="rId38">
                      <a:biLevel thresh="25000"/>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4" name="Group 353"/>
                  <p:cNvGrpSpPr/>
                  <p:nvPr/>
                </p:nvGrpSpPr>
                <p:grpSpPr>
                  <a:xfrm>
                    <a:off x="9408787" y="1025699"/>
                    <a:ext cx="875200" cy="302765"/>
                    <a:chOff x="9408787" y="1025699"/>
                    <a:chExt cx="875200" cy="302765"/>
                  </a:xfrm>
                </p:grpSpPr>
                <p:pic>
                  <p:nvPicPr>
                    <p:cNvPr id="358" name="Picture 272"/>
                    <p:cNvPicPr>
                      <a:picLocks noChangeAspect="1"/>
                    </p:cNvPicPr>
                    <p:nvPr/>
                  </p:nvPicPr>
                  <p:blipFill>
                    <a:blip r:embed="rId39">
                      <a:biLevel thresh="25000"/>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TextBox 358"/>
                    <p:cNvSpPr txBox="1"/>
                    <p:nvPr/>
                  </p:nvSpPr>
                  <p:spPr bwMode="auto">
                    <a:xfrm>
                      <a:off x="9742651" y="1059753"/>
                      <a:ext cx="541336" cy="2492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SDK</a:t>
                      </a:r>
                    </a:p>
                  </p:txBody>
                </p:sp>
              </p:grpSp>
              <p:grpSp>
                <p:nvGrpSpPr>
                  <p:cNvPr id="355" name="Group 354"/>
                  <p:cNvGrpSpPr/>
                  <p:nvPr/>
                </p:nvGrpSpPr>
                <p:grpSpPr>
                  <a:xfrm>
                    <a:off x="8316496" y="1621631"/>
                    <a:ext cx="1048016" cy="280129"/>
                    <a:chOff x="8316496" y="1621631"/>
                    <a:chExt cx="1048016" cy="280129"/>
                  </a:xfrm>
                </p:grpSpPr>
                <p:sp>
                  <p:nvSpPr>
                    <p:cNvPr id="356" name="TextBox 355"/>
                    <p:cNvSpPr txBox="1"/>
                    <p:nvPr/>
                  </p:nvSpPr>
                  <p:spPr bwMode="auto">
                    <a:xfrm>
                      <a:off x="8704112" y="1650936"/>
                      <a:ext cx="660400" cy="250824"/>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Team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Project</a:t>
                      </a:r>
                    </a:p>
                  </p:txBody>
                </p:sp>
                <p:sp>
                  <p:nvSpPr>
                    <p:cNvPr id="357" name="Freeform 356"/>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4" name="Group 3"/>
              <p:cNvGrpSpPr/>
              <p:nvPr userDrawn="1"/>
            </p:nvGrpSpPr>
            <p:grpSpPr>
              <a:xfrm>
                <a:off x="249566" y="543029"/>
                <a:ext cx="1720893" cy="3795291"/>
                <a:chOff x="249566" y="543029"/>
                <a:chExt cx="1720893" cy="3795291"/>
              </a:xfrm>
            </p:grpSpPr>
            <p:sp>
              <p:nvSpPr>
                <p:cNvPr id="319" name="Rectangle 318"/>
                <p:cNvSpPr/>
                <p:nvPr/>
              </p:nvSpPr>
              <p:spPr bwMode="auto">
                <a:xfrm>
                  <a:off x="249566" y="543029"/>
                  <a:ext cx="1720893" cy="3795291"/>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Security </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and Management</a:t>
                  </a:r>
                  <a:endPar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3" name="Group 2"/>
                <p:cNvGrpSpPr/>
                <p:nvPr/>
              </p:nvGrpSpPr>
              <p:grpSpPr>
                <a:xfrm>
                  <a:off x="365563" y="1115018"/>
                  <a:ext cx="1458716" cy="3120525"/>
                  <a:chOff x="419554" y="1199688"/>
                  <a:chExt cx="1458716" cy="3120525"/>
                </a:xfrm>
              </p:grpSpPr>
              <p:grpSp>
                <p:nvGrpSpPr>
                  <p:cNvPr id="321" name="Group 320"/>
                  <p:cNvGrpSpPr/>
                  <p:nvPr/>
                </p:nvGrpSpPr>
                <p:grpSpPr>
                  <a:xfrm>
                    <a:off x="442574" y="1656149"/>
                    <a:ext cx="1027708" cy="303213"/>
                    <a:chOff x="368069" y="1313314"/>
                    <a:chExt cx="1027708" cy="303213"/>
                  </a:xfrm>
                </p:grpSpPr>
                <p:sp>
                  <p:nvSpPr>
                    <p:cNvPr id="340" name="TextBox 339"/>
                    <p:cNvSpPr txBox="1"/>
                    <p:nvPr/>
                  </p:nvSpPr>
                  <p:spPr bwMode="auto">
                    <a:xfrm>
                      <a:off x="736963" y="1314902"/>
                      <a:ext cx="658814"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Active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Directory</a:t>
                      </a:r>
                    </a:p>
                  </p:txBody>
                </p:sp>
                <p:pic>
                  <p:nvPicPr>
                    <p:cNvPr id="341" name="Picture 193" descr="Azure Active Directory.png"/>
                    <p:cNvPicPr>
                      <a:picLocks noChangeAspect="1"/>
                    </p:cNvPicPr>
                    <p:nvPr/>
                  </p:nvPicPr>
                  <p:blipFill>
                    <a:blip r:embed="rId40">
                      <a:biLevel thresh="25000"/>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2" name="Group 321"/>
                  <p:cNvGrpSpPr/>
                  <p:nvPr/>
                </p:nvGrpSpPr>
                <p:grpSpPr>
                  <a:xfrm>
                    <a:off x="466215" y="2129907"/>
                    <a:ext cx="1004066" cy="301625"/>
                    <a:chOff x="391710" y="1847920"/>
                    <a:chExt cx="1004066" cy="301625"/>
                  </a:xfrm>
                </p:grpSpPr>
                <p:sp>
                  <p:nvSpPr>
                    <p:cNvPr id="338" name="TextBox 337"/>
                    <p:cNvSpPr txBox="1"/>
                    <p:nvPr/>
                  </p:nvSpPr>
                  <p:spPr bwMode="auto">
                    <a:xfrm>
                      <a:off x="736963" y="1847920"/>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Multi-Factor</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Authentication</a:t>
                      </a:r>
                    </a:p>
                  </p:txBody>
                </p:sp>
                <p:pic>
                  <p:nvPicPr>
                    <p:cNvPr id="339" name="Picture 195" descr="Multi-Factor Authentication.png"/>
                    <p:cNvPicPr>
                      <a:picLocks noChangeAspect="1"/>
                    </p:cNvPicPr>
                    <p:nvPr/>
                  </p:nvPicPr>
                  <p:blipFill>
                    <a:blip r:embed="rId41">
                      <a:biLevel thresh="25000"/>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322"/>
                  <p:cNvGrpSpPr/>
                  <p:nvPr/>
                </p:nvGrpSpPr>
                <p:grpSpPr>
                  <a:xfrm>
                    <a:off x="442574" y="2602077"/>
                    <a:ext cx="1027706" cy="301625"/>
                    <a:chOff x="368069" y="2341251"/>
                    <a:chExt cx="1027706" cy="301625"/>
                  </a:xfrm>
                </p:grpSpPr>
                <p:sp>
                  <p:nvSpPr>
                    <p:cNvPr id="336" name="TextBox 335"/>
                    <p:cNvSpPr txBox="1"/>
                    <p:nvPr/>
                  </p:nvSpPr>
                  <p:spPr bwMode="auto">
                    <a:xfrm>
                      <a:off x="736963" y="234125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Automation</a:t>
                      </a:r>
                    </a:p>
                  </p:txBody>
                </p:sp>
                <p:pic>
                  <p:nvPicPr>
                    <p:cNvPr id="337" name="Picture 198" descr="Azure automation.png"/>
                    <p:cNvPicPr>
                      <a:picLocks noChangeAspect="1"/>
                    </p:cNvPicPr>
                    <p:nvPr/>
                  </p:nvPicPr>
                  <p:blipFill>
                    <a:blip r:embed="rId42">
                      <a:biLevel thresh="25000"/>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4" name="Group 323"/>
                  <p:cNvGrpSpPr/>
                  <p:nvPr/>
                </p:nvGrpSpPr>
                <p:grpSpPr>
                  <a:xfrm>
                    <a:off x="442574" y="1199688"/>
                    <a:ext cx="1027707" cy="285916"/>
                    <a:chOff x="368069" y="762503"/>
                    <a:chExt cx="1027707" cy="285916"/>
                  </a:xfrm>
                </p:grpSpPr>
                <p:sp>
                  <p:nvSpPr>
                    <p:cNvPr id="334" name="TextBox 333"/>
                    <p:cNvSpPr txBox="1"/>
                    <p:nvPr/>
                  </p:nvSpPr>
                  <p:spPr bwMode="auto">
                    <a:xfrm>
                      <a:off x="736963" y="789031"/>
                      <a:ext cx="658813" cy="232860"/>
                    </a:xfrm>
                    <a:prstGeom prst="rect">
                      <a:avLst/>
                    </a:prstGeom>
                    <a:noFill/>
                    <a:ln>
                      <a:noFill/>
                    </a:ln>
                  </p:spPr>
                  <p:txBody>
                    <a:bodyPr wrap="none" lIns="0" tIns="27971" rIns="0" bIns="0" anchor="ctr" anchorCtr="0"/>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a:ln>
                            <a:noFill/>
                          </a:ln>
                          <a:gradFill>
                            <a:gsLst>
                              <a:gs pos="76250">
                                <a:srgbClr val="FFFFFF"/>
                              </a:gs>
                              <a:gs pos="31000">
                                <a:srgbClr val="FFFFFF"/>
                              </a:gs>
                            </a:gsLst>
                            <a:lin ang="5400000" scaled="0"/>
                          </a:gradFill>
                          <a:effectLst/>
                          <a:uLnTx/>
                          <a:uFillTx/>
                          <a:ea typeface="Arial Unicode MS" panose="020B0604020202020204" pitchFamily="34" charset="-128"/>
                          <a:cs typeface="Segoe UI Light" panose="020B0502040204020203" pitchFamily="34" charset="0"/>
                        </a:rPr>
                        <a:t>Portal</a:t>
                      </a:r>
                    </a:p>
                  </p:txBody>
                </p:sp>
                <p:pic>
                  <p:nvPicPr>
                    <p:cNvPr id="335" name="Picture 200" descr="Azure subscription.png"/>
                    <p:cNvPicPr>
                      <a:picLocks noChangeAspect="1"/>
                    </p:cNvPicPr>
                    <p:nvPr/>
                  </p:nvPicPr>
                  <p:blipFill>
                    <a:blip r:embed="rId43">
                      <a:biLevel thresh="25000"/>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5" name="Group 324"/>
                  <p:cNvGrpSpPr/>
                  <p:nvPr/>
                </p:nvGrpSpPr>
                <p:grpSpPr>
                  <a:xfrm>
                    <a:off x="442574" y="3074247"/>
                    <a:ext cx="1027707" cy="301625"/>
                    <a:chOff x="368069" y="2835216"/>
                    <a:chExt cx="1027707" cy="301625"/>
                  </a:xfrm>
                </p:grpSpPr>
                <p:sp>
                  <p:nvSpPr>
                    <p:cNvPr id="332" name="TextBox 331"/>
                    <p:cNvSpPr txBox="1"/>
                    <p:nvPr/>
                  </p:nvSpPr>
                  <p:spPr bwMode="auto">
                    <a:xfrm>
                      <a:off x="736963" y="2835216"/>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Key Vault</a:t>
                      </a:r>
                    </a:p>
                  </p:txBody>
                </p:sp>
                <p:pic>
                  <p:nvPicPr>
                    <p:cNvPr id="333" name="Picture 204" descr="AzureKeyVault_icon_white.png"/>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6" name="Group 325"/>
                  <p:cNvGrpSpPr/>
                  <p:nvPr/>
                </p:nvGrpSpPr>
                <p:grpSpPr>
                  <a:xfrm>
                    <a:off x="419554" y="3546417"/>
                    <a:ext cx="1458716" cy="301625"/>
                    <a:chOff x="345049" y="3328988"/>
                    <a:chExt cx="1458716" cy="301625"/>
                  </a:xfrm>
                </p:grpSpPr>
                <p:sp>
                  <p:nvSpPr>
                    <p:cNvPr id="330" name="TextBox 329"/>
                    <p:cNvSpPr txBox="1"/>
                    <p:nvPr/>
                  </p:nvSpPr>
                  <p:spPr bwMode="auto">
                    <a:xfrm>
                      <a:off x="736963" y="3328988"/>
                      <a:ext cx="106680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Marketplace</a:t>
                      </a:r>
                    </a:p>
                  </p:txBody>
                </p:sp>
                <p:pic>
                  <p:nvPicPr>
                    <p:cNvPr id="331" name="Picture 230" descr="Azure Marketplace.png"/>
                    <p:cNvPicPr>
                      <a:picLocks noChangeAspect="1"/>
                    </p:cNvPicPr>
                    <p:nvPr/>
                  </p:nvPicPr>
                  <p:blipFill>
                    <a:blip r:embed="rId45">
                      <a:biLevel thresh="25000"/>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 name="Group 326"/>
                  <p:cNvGrpSpPr/>
                  <p:nvPr/>
                </p:nvGrpSpPr>
                <p:grpSpPr>
                  <a:xfrm>
                    <a:off x="442574" y="4018588"/>
                    <a:ext cx="1029294" cy="301625"/>
                    <a:chOff x="368069" y="3867931"/>
                    <a:chExt cx="1029294" cy="301625"/>
                  </a:xfrm>
                </p:grpSpPr>
                <p:pic>
                  <p:nvPicPr>
                    <p:cNvPr id="328" name="Picture 412"/>
                    <p:cNvPicPr>
                      <a:picLocks noChangeAspect="1"/>
                    </p:cNvPicPr>
                    <p:nvPr/>
                  </p:nvPicPr>
                  <p:blipFill>
                    <a:blip r:embed="rId46">
                      <a:biLevel thresh="25000"/>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TextBox 328"/>
                    <p:cNvSpPr txBox="1"/>
                    <p:nvPr/>
                  </p:nvSpPr>
                  <p:spPr bwMode="auto">
                    <a:xfrm>
                      <a:off x="736963" y="3867931"/>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VM Image Gallery</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and VM Depot</a:t>
                      </a:r>
                    </a:p>
                  </p:txBody>
                </p:sp>
              </p:grpSp>
            </p:grpSp>
          </p:grpSp>
          <p:grpSp>
            <p:nvGrpSpPr>
              <p:cNvPr id="13" name="Group 12"/>
              <p:cNvGrpSpPr/>
              <p:nvPr userDrawn="1"/>
            </p:nvGrpSpPr>
            <p:grpSpPr>
              <a:xfrm>
                <a:off x="10572607" y="543029"/>
                <a:ext cx="1619393" cy="3786173"/>
                <a:chOff x="10572607" y="543029"/>
                <a:chExt cx="1619393" cy="3786173"/>
              </a:xfrm>
            </p:grpSpPr>
            <p:sp>
              <p:nvSpPr>
                <p:cNvPr id="288" name="Rectangle 287"/>
                <p:cNvSpPr/>
                <p:nvPr/>
              </p:nvSpPr>
              <p:spPr bwMode="auto">
                <a:xfrm>
                  <a:off x="10572607" y="543029"/>
                  <a:ext cx="1619393" cy="3786173"/>
                </a:xfrm>
                <a:prstGeom prst="rect">
                  <a:avLst/>
                </a:prstGeom>
                <a:solidFill>
                  <a:srgbClr val="1B3C72"/>
                </a:solidFill>
                <a:ln w="6350" cap="flat" cmpd="sng" algn="ctr">
                  <a:noFill/>
                  <a:prstDash val="solid"/>
                  <a:miter lim="800000"/>
                  <a:headEnd type="none" w="med" len="med"/>
                  <a:tailEnd type="none" w="med" len="med"/>
                </a:ln>
                <a:effectLst/>
              </p:spPr>
              <p:txBody>
                <a:bodyPr lIns="265176" tIns="143428"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Hybrid</a:t>
                  </a:r>
                </a:p>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Operations</a:t>
                  </a:r>
                </a:p>
              </p:txBody>
            </p:sp>
            <p:grpSp>
              <p:nvGrpSpPr>
                <p:cNvPr id="12" name="Group 11"/>
                <p:cNvGrpSpPr/>
                <p:nvPr userDrawn="1"/>
              </p:nvGrpSpPr>
              <p:grpSpPr>
                <a:xfrm>
                  <a:off x="10757536" y="1170330"/>
                  <a:ext cx="1249535" cy="2996155"/>
                  <a:chOff x="10729741" y="1170330"/>
                  <a:chExt cx="1249535" cy="2996155"/>
                </a:xfrm>
              </p:grpSpPr>
              <p:grpSp>
                <p:nvGrpSpPr>
                  <p:cNvPr id="7" name="Group 6"/>
                  <p:cNvGrpSpPr/>
                  <p:nvPr userDrawn="1"/>
                </p:nvGrpSpPr>
                <p:grpSpPr>
                  <a:xfrm>
                    <a:off x="10729741" y="2078817"/>
                    <a:ext cx="1064688" cy="300038"/>
                    <a:chOff x="10729741" y="1826583"/>
                    <a:chExt cx="1064688" cy="300038"/>
                  </a:xfrm>
                </p:grpSpPr>
                <p:sp>
                  <p:nvSpPr>
                    <p:cNvPr id="317" name="TextBox 316"/>
                    <p:cNvSpPr txBox="1"/>
                    <p:nvPr/>
                  </p:nvSpPr>
                  <p:spPr bwMode="auto">
                    <a:xfrm>
                      <a:off x="11135616" y="1826583"/>
                      <a:ext cx="658813"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Backup</a:t>
                      </a:r>
                    </a:p>
                  </p:txBody>
                </p:sp>
                <p:pic>
                  <p:nvPicPr>
                    <p:cNvPr id="318" name="Picture 206" descr="Backup Service.png"/>
                    <p:cNvPicPr>
                      <a:picLocks noChangeAspect="1"/>
                    </p:cNvPicPr>
                    <p:nvPr/>
                  </p:nvPicPr>
                  <p:blipFill>
                    <a:blip r:embed="rId47">
                      <a:biLevel thresh="25000"/>
                      <a:extLst>
                        <a:ext uri="{28A0092B-C50C-407E-A947-70E740481C1C}">
                          <a14:useLocalDpi xmlns:a14="http://schemas.microsoft.com/office/drawing/2010/main" val="0"/>
                        </a:ext>
                      </a:extLst>
                    </a:blip>
                    <a:srcRect/>
                    <a:stretch>
                      <a:fillRect/>
                    </a:stretch>
                  </p:blipFill>
                  <p:spPr bwMode="auto">
                    <a:xfrm>
                      <a:off x="10729741" y="1828595"/>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userDrawn="1"/>
                </p:nvGrpSpPr>
                <p:grpSpPr>
                  <a:xfrm>
                    <a:off x="10735019" y="3417554"/>
                    <a:ext cx="1059409" cy="301625"/>
                    <a:chOff x="10735019" y="3369011"/>
                    <a:chExt cx="1059409" cy="301625"/>
                  </a:xfrm>
                </p:grpSpPr>
                <p:sp>
                  <p:nvSpPr>
                    <p:cNvPr id="315" name="TextBox 314"/>
                    <p:cNvSpPr txBox="1"/>
                    <p:nvPr/>
                  </p:nvSpPr>
                  <p:spPr bwMode="auto">
                    <a:xfrm>
                      <a:off x="11135616" y="3369011"/>
                      <a:ext cx="658812"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Site</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Recovery</a:t>
                      </a:r>
                    </a:p>
                  </p:txBody>
                </p:sp>
                <p:pic>
                  <p:nvPicPr>
                    <p:cNvPr id="316" name="Picture 210" descr="Site Recovery.png"/>
                    <p:cNvPicPr>
                      <a:picLocks noChangeAspect="1"/>
                    </p:cNvPicPr>
                    <p:nvPr/>
                  </p:nvPicPr>
                  <p:blipFill>
                    <a:blip r:embed="rId48">
                      <a:biLevel thresh="25000"/>
                      <a:extLst>
                        <a:ext uri="{28A0092B-C50C-407E-A947-70E740481C1C}">
                          <a14:useLocalDpi xmlns:a14="http://schemas.microsoft.com/office/drawing/2010/main" val="0"/>
                        </a:ext>
                      </a:extLst>
                    </a:blip>
                    <a:srcRect/>
                    <a:stretch>
                      <a:fillRect/>
                    </a:stretch>
                  </p:blipFill>
                  <p:spPr bwMode="auto">
                    <a:xfrm>
                      <a:off x="10735019" y="3369011"/>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userDrawn="1"/>
                </p:nvGrpSpPr>
                <p:grpSpPr>
                  <a:xfrm>
                    <a:off x="10734570" y="2971838"/>
                    <a:ext cx="1059859" cy="300037"/>
                    <a:chOff x="10734570" y="2856179"/>
                    <a:chExt cx="1059859" cy="300037"/>
                  </a:xfrm>
                </p:grpSpPr>
                <p:sp>
                  <p:nvSpPr>
                    <p:cNvPr id="313" name="TextBox 312"/>
                    <p:cNvSpPr txBox="1"/>
                    <p:nvPr/>
                  </p:nvSpPr>
                  <p:spPr bwMode="auto">
                    <a:xfrm>
                      <a:off x="11135616" y="2856179"/>
                      <a:ext cx="658813" cy="300037"/>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Import/Export</a:t>
                      </a:r>
                    </a:p>
                  </p:txBody>
                </p:sp>
                <p:pic>
                  <p:nvPicPr>
                    <p:cNvPr id="314" name="Picture 212" descr="Storage (Azure).png"/>
                    <p:cNvPicPr>
                      <a:picLocks noChangeAspect="1"/>
                    </p:cNvPicPr>
                    <p:nvPr/>
                  </p:nvPicPr>
                  <p:blipFill>
                    <a:blip r:embed="rId49">
                      <a:biLevel thresh="25000"/>
                      <a:extLst>
                        <a:ext uri="{28A0092B-C50C-407E-A947-70E740481C1C}">
                          <a14:useLocalDpi xmlns:a14="http://schemas.microsoft.com/office/drawing/2010/main" val="0"/>
                        </a:ext>
                      </a:extLst>
                    </a:blip>
                    <a:srcRect/>
                    <a:stretch>
                      <a:fillRect/>
                    </a:stretch>
                  </p:blipFill>
                  <p:spPr bwMode="auto">
                    <a:xfrm>
                      <a:off x="10734570" y="2856179"/>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4"/>
                  <p:cNvGrpSpPr/>
                  <p:nvPr userDrawn="1"/>
                </p:nvGrpSpPr>
                <p:grpSpPr>
                  <a:xfrm>
                    <a:off x="10755293" y="1616047"/>
                    <a:ext cx="1223983" cy="317091"/>
                    <a:chOff x="10755293" y="1282976"/>
                    <a:chExt cx="1223983" cy="317091"/>
                  </a:xfrm>
                </p:grpSpPr>
                <p:sp>
                  <p:nvSpPr>
                    <p:cNvPr id="311" name="TextBox 310"/>
                    <p:cNvSpPr txBox="1"/>
                    <p:nvPr/>
                  </p:nvSpPr>
                  <p:spPr bwMode="auto">
                    <a:xfrm>
                      <a:off x="11135616" y="1291503"/>
                      <a:ext cx="843660" cy="300230"/>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AD Privileged</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Identity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Management</a:t>
                      </a:r>
                    </a:p>
                  </p:txBody>
                </p:sp>
                <p:pic>
                  <p:nvPicPr>
                    <p:cNvPr id="312" name="Picture 271"/>
                    <p:cNvPicPr>
                      <a:picLocks noChangeAspect="1"/>
                    </p:cNvPicPr>
                    <p:nvPr/>
                  </p:nvPicPr>
                  <p:blipFill>
                    <a:blip r:embed="rId50">
                      <a:extLst>
                        <a:ext uri="{28A0092B-C50C-407E-A947-70E740481C1C}">
                          <a14:useLocalDpi xmlns:a14="http://schemas.microsoft.com/office/drawing/2010/main" val="0"/>
                        </a:ext>
                      </a:extLst>
                    </a:blip>
                    <a:srcRect/>
                    <a:stretch>
                      <a:fillRect/>
                    </a:stretch>
                  </p:blipFill>
                  <p:spPr bwMode="auto">
                    <a:xfrm>
                      <a:off x="10755293" y="1282976"/>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userDrawn="1"/>
                </p:nvGrpSpPr>
                <p:grpSpPr>
                  <a:xfrm>
                    <a:off x="10737716" y="2524534"/>
                    <a:ext cx="1058300" cy="301625"/>
                    <a:chOff x="10737716" y="2349114"/>
                    <a:chExt cx="1058300" cy="301625"/>
                  </a:xfrm>
                </p:grpSpPr>
                <p:sp>
                  <p:nvSpPr>
                    <p:cNvPr id="309" name="TextBox 308"/>
                    <p:cNvSpPr txBox="1"/>
                    <p:nvPr/>
                  </p:nvSpPr>
                  <p:spPr bwMode="auto">
                    <a:xfrm>
                      <a:off x="11135616" y="2349114"/>
                      <a:ext cx="660400"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Operational</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Insights</a:t>
                      </a:r>
                    </a:p>
                  </p:txBody>
                </p:sp>
                <p:pic>
                  <p:nvPicPr>
                    <p:cNvPr id="310" name="Picture 329" descr="Operational Insights.png"/>
                    <p:cNvPicPr>
                      <a:picLocks noChangeAspect="1"/>
                    </p:cNvPicPr>
                    <p:nvPr/>
                  </p:nvPicPr>
                  <p:blipFill>
                    <a:blip r:embed="rId51">
                      <a:biLevel thresh="25000"/>
                      <a:extLst>
                        <a:ext uri="{28A0092B-C50C-407E-A947-70E740481C1C}">
                          <a14:useLocalDpi xmlns:a14="http://schemas.microsoft.com/office/drawing/2010/main" val="0"/>
                        </a:ext>
                      </a:extLst>
                    </a:blip>
                    <a:srcRect/>
                    <a:stretch>
                      <a:fillRect/>
                    </a:stretch>
                  </p:blipFill>
                  <p:spPr bwMode="auto">
                    <a:xfrm>
                      <a:off x="10737716" y="2349114"/>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userDrawn="1"/>
                </p:nvGrpSpPr>
                <p:grpSpPr>
                  <a:xfrm>
                    <a:off x="10731079" y="1170330"/>
                    <a:ext cx="1063349" cy="300038"/>
                    <a:chOff x="10731079" y="777857"/>
                    <a:chExt cx="1063349" cy="300038"/>
                  </a:xfrm>
                </p:grpSpPr>
                <p:sp>
                  <p:nvSpPr>
                    <p:cNvPr id="299" name="TextBox 298"/>
                    <p:cNvSpPr txBox="1"/>
                    <p:nvPr/>
                  </p:nvSpPr>
                  <p:spPr bwMode="auto">
                    <a:xfrm>
                      <a:off x="11135616" y="777857"/>
                      <a:ext cx="658812" cy="300038"/>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Azure AD </a:t>
                      </a:r>
                      <a:b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br>
                      <a:r>
                        <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Connect Health</a:t>
                      </a:r>
                    </a:p>
                  </p:txBody>
                </p:sp>
                <p:grpSp>
                  <p:nvGrpSpPr>
                    <p:cNvPr id="300" name="Group 228"/>
                    <p:cNvGrpSpPr>
                      <a:grpSpLocks/>
                    </p:cNvGrpSpPr>
                    <p:nvPr/>
                  </p:nvGrpSpPr>
                  <p:grpSpPr bwMode="auto">
                    <a:xfrm>
                      <a:off x="10731079" y="777857"/>
                      <a:ext cx="293729" cy="278603"/>
                      <a:chOff x="10757647" y="1125048"/>
                      <a:chExt cx="293741" cy="279390"/>
                    </a:xfrm>
                  </p:grpSpPr>
                  <p:pic>
                    <p:nvPicPr>
                      <p:cNvPr id="301" name="Picture 221" descr="Azure Active Directory.png"/>
                      <p:cNvPicPr>
                        <a:picLocks noChangeAspect="1"/>
                      </p:cNvPicPr>
                      <p:nvPr/>
                    </p:nvPicPr>
                    <p:blipFill>
                      <a:blip r:embed="rId40">
                        <a:biLevel thresh="25000"/>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2" name="Heart 301"/>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82880" tIns="146304" rIns="182880" bIns="146304"/>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03" name="Group 21"/>
                      <p:cNvGrpSpPr>
                        <a:grpSpLocks/>
                      </p:cNvGrpSpPr>
                      <p:nvPr/>
                    </p:nvGrpSpPr>
                    <p:grpSpPr bwMode="auto">
                      <a:xfrm>
                        <a:off x="10911015" y="1312918"/>
                        <a:ext cx="107890" cy="50915"/>
                        <a:chOff x="11033154" y="1382736"/>
                        <a:chExt cx="155481" cy="72283"/>
                      </a:xfrm>
                    </p:grpSpPr>
                    <p:cxnSp>
                      <p:nvCxnSpPr>
                        <p:cNvPr id="304" name="Straight Connector 303"/>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305" name="Straight Connector 304"/>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306" name="Straight Connector 305"/>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307" name="Straight Connector 306"/>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308" name="Straight Connector 307"/>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11" name="Group 10"/>
                  <p:cNvGrpSpPr/>
                  <p:nvPr userDrawn="1"/>
                </p:nvGrpSpPr>
                <p:grpSpPr>
                  <a:xfrm>
                    <a:off x="10734275" y="3864860"/>
                    <a:ext cx="1060154" cy="301625"/>
                    <a:chOff x="10734275" y="3881794"/>
                    <a:chExt cx="1060154" cy="301625"/>
                  </a:xfrm>
                </p:grpSpPr>
                <p:sp>
                  <p:nvSpPr>
                    <p:cNvPr id="297" name="TextBox 296"/>
                    <p:cNvSpPr txBox="1"/>
                    <p:nvPr/>
                  </p:nvSpPr>
                  <p:spPr>
                    <a:xfrm>
                      <a:off x="11135616" y="3881794"/>
                      <a:ext cx="658813" cy="301625"/>
                    </a:xfrm>
                    <a:prstGeom prst="rect">
                      <a:avLst/>
                    </a:prstGeom>
                    <a:noFill/>
                    <a:ln>
                      <a:noFill/>
                    </a:ln>
                  </p:spPr>
                  <p:txBody>
                    <a:bodyPr wrap="none" lIns="0" tIns="2797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marL="0" marR="0" lvl="0" indent="0" defTabSz="932317" eaLnBrk="0" fontAlgn="base" latinLnBrk="0" hangingPunct="0">
                        <a:lnSpc>
                          <a:spcPct val="90000"/>
                        </a:lnSpc>
                        <a:spcBef>
                          <a:spcPts val="600"/>
                        </a:spcBef>
                        <a:spcAft>
                          <a:spcPct val="0"/>
                        </a:spcAft>
                        <a:buClrTx/>
                        <a:buSzTx/>
                        <a:buFontTx/>
                        <a:buNone/>
                        <a:tabLst/>
                        <a:defRPr/>
                      </a:pPr>
                      <a:r>
                        <a:rPr kumimoji="0" lang="en-US" sz="1000" b="0" i="0" u="none" strike="noStrike" kern="0" cap="none" spc="0" normalizeH="0" baseline="0" noProof="0" dirty="0" err="1"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rPr>
                        <a:t>StorSimple</a:t>
                      </a:r>
                      <a:endParaRPr kumimoji="0" lang="en-US" sz="10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a:ea typeface="Arial Unicode MS" panose="020B0604020202020204" pitchFamily="34" charset="-128"/>
                        <a:cs typeface="Segoe UI Light" panose="020B0502040204020203" pitchFamily="34" charset="0"/>
                      </a:endParaRPr>
                    </a:p>
                  </p:txBody>
                </p:sp>
                <p:pic>
                  <p:nvPicPr>
                    <p:cNvPr id="298" name="Picture 208" descr="StorSimple.png"/>
                    <p:cNvPicPr>
                      <a:picLocks noChangeAspect="1"/>
                    </p:cNvPicPr>
                    <p:nvPr/>
                  </p:nvPicPr>
                  <p:blipFill>
                    <a:blip r:embed="rId52">
                      <a:biLevel thresh="25000"/>
                      <a:extLst>
                        <a:ext uri="{28A0092B-C50C-407E-A947-70E740481C1C}">
                          <a14:useLocalDpi xmlns:a14="http://schemas.microsoft.com/office/drawing/2010/main" val="0"/>
                        </a:ext>
                      </a:extLst>
                    </a:blip>
                    <a:srcRect/>
                    <a:stretch>
                      <a:fillRect/>
                    </a:stretch>
                  </p:blipFill>
                  <p:spPr bwMode="auto">
                    <a:xfrm>
                      <a:off x="10734275" y="3881794"/>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
          <p:nvSpPr>
            <p:cNvPr id="265" name="Rectangle 264"/>
            <p:cNvSpPr/>
            <p:nvPr/>
          </p:nvSpPr>
          <p:spPr bwMode="auto">
            <a:xfrm>
              <a:off x="-102722" y="5682116"/>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9285" tIns="91440" rIns="179285" bIns="143428"/>
            <a:lstStyle/>
            <a:p>
              <a:pPr marL="0" marR="0" lvl="0" indent="0" algn="ctr" defTabSz="913927" eaLnBrk="1" fontAlgn="base"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Datacenter </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Infrastructure </a:t>
              </a:r>
              <a:r>
                <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(24 regions, 19 online</a:t>
              </a:r>
              <a:r>
                <a:rPr kumimoji="0" lang="en-US" sz="1400" b="0" i="0" u="none" strike="noStrike" kern="0" cap="none" spc="0" normalizeH="0" baseline="0" noProof="0" dirty="0" smtClean="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t>
              </a:r>
              <a:endParaRPr kumimoji="0" lang="en-US" sz="1400" b="0" i="0" u="none" strike="noStrike" kern="0" cap="none" spc="0" normalizeH="0" baseline="0" noProof="0" dirty="0">
                <a:ln>
                  <a:noFill/>
                </a:ln>
                <a:gradFill>
                  <a:gsLst>
                    <a:gs pos="76250">
                      <a:srgbClr val="FFFFFF"/>
                    </a:gs>
                    <a:gs pos="31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grpSp>
          <p:nvGrpSpPr>
            <p:cNvPr id="266" name="Group 265"/>
            <p:cNvGrpSpPr/>
            <p:nvPr/>
          </p:nvGrpSpPr>
          <p:grpSpPr>
            <a:xfrm>
              <a:off x="-237835" y="6137034"/>
              <a:ext cx="12912145" cy="841365"/>
              <a:chOff x="-19051" y="6476517"/>
              <a:chExt cx="12493626" cy="693589"/>
            </a:xfrm>
          </p:grpSpPr>
          <p:pic>
            <p:nvPicPr>
              <p:cNvPr id="267" name="Picture 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4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45"/>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4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4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4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Picture 4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 name="Picture 50"/>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51"/>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 name="Picture 52"/>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 name="Picture 53"/>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54"/>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Picture 56"/>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57"/>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 name="Picture 58"/>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59"/>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85711635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9670521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7158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56208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lvl1pPr>
              <a:defRPr sz="36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1604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lvl1pPr>
              <a:defRPr sz="36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25117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49246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86747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6308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3480055"/>
      </p:ext>
    </p:extLst>
  </p:cSld>
  <p:clrMap bg1="lt1" tx1="dk1" bg2="lt2" tx2="dk2" accent1="accent1" accent2="accent2" accent3="accent3" accent4="accent4" accent5="accent5" accent6="accent6" hlink="hlink" folHlink="folHlink"/>
  <p:sldLayoutIdLst>
    <p:sldLayoutId id="2147485688" r:id="rId1"/>
    <p:sldLayoutId id="2147485689" r:id="rId2"/>
    <p:sldLayoutId id="2147485690" r:id="rId3"/>
    <p:sldLayoutId id="2147485691" r:id="rId4"/>
    <p:sldLayoutId id="2147485692" r:id="rId5"/>
    <p:sldLayoutId id="2147485693" r:id="rId6"/>
    <p:sldLayoutId id="2147485694" r:id="rId7"/>
    <p:sldLayoutId id="2147485695" r:id="rId8"/>
    <p:sldLayoutId id="2147485696" r:id="rId9"/>
    <p:sldLayoutId id="2147485697" r:id="rId10"/>
    <p:sldLayoutId id="2147485698" r:id="rId11"/>
    <p:sldLayoutId id="2147485710" r:id="rId12"/>
    <p:sldLayoutId id="2147485699" r:id="rId13"/>
    <p:sldLayoutId id="2147485700" r:id="rId14"/>
    <p:sldLayoutId id="2147485701" r:id="rId15"/>
    <p:sldLayoutId id="2147485702" r:id="rId16"/>
    <p:sldLayoutId id="2147485703" r:id="rId17"/>
    <p:sldLayoutId id="2147485704" r:id="rId18"/>
    <p:sldLayoutId id="2147485708" r:id="rId19"/>
    <p:sldLayoutId id="2147485705" r:id="rId20"/>
    <p:sldLayoutId id="2147485706" r:id="rId21"/>
    <p:sldLayoutId id="2147485707" r:id="rId22"/>
    <p:sldLayoutId id="2147485709" r:id="rId23"/>
  </p:sldLayoutIdLst>
  <p:transition>
    <p:fade/>
  </p:transition>
  <p:timing>
    <p:tnLst>
      <p:par>
        <p:cTn id="1" dur="indefinite" restart="never" nodeType="tmRoot"/>
      </p:par>
    </p:tnLst>
  </p:timing>
  <p:txStyles>
    <p:titleStyle>
      <a:lvl1pPr algn="l" defTabSz="931863" rtl="0" eaLnBrk="1" fontAlgn="base" hangingPunct="1">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1" fontAlgn="base" hangingPunct="1">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eaLnBrk="1" fontAlgn="base" hangingPunct="1">
        <a:lnSpc>
          <a:spcPct val="90000"/>
        </a:lnSpc>
        <a:spcBef>
          <a:spcPct val="0"/>
        </a:spcBef>
        <a:spcAft>
          <a:spcPct val="0"/>
        </a:spcAft>
        <a:defRPr sz="4800">
          <a:solidFill>
            <a:schemeClr val="tx1"/>
          </a:solidFill>
          <a:latin typeface="Segoe UI Light" charset="0"/>
          <a:ea typeface="ＭＳ Ｐゴシック" charset="0"/>
        </a:defRPr>
      </a:lvl9pPr>
    </p:titleStyle>
    <p:bodyStyle>
      <a:lvl1pPr marL="342900" indent="-342900" algn="l" defTabSz="931863" rtl="0" eaLnBrk="1" fontAlgn="base" hangingPunct="1">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S PGothic"/>
        </a:defRPr>
      </a:lvl1pPr>
      <a:lvl2pPr marL="584200" indent="-241300" algn="l" defTabSz="931863" rtl="0" eaLnBrk="1" fontAlgn="base" hangingPunct="1">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S PGothic"/>
        </a:defRPr>
      </a:lvl2pPr>
      <a:lvl3pPr marL="8001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S PGothic"/>
        </a:defRPr>
      </a:lvl3pPr>
      <a:lvl4pPr marL="10287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S PGothic"/>
        </a:defRPr>
      </a:lvl4pPr>
      <a:lvl5pPr marL="1257300" indent="-228600" algn="l" defTabSz="931863" rtl="0" eaLnBrk="1" fontAlgn="base" hangingPunct="1">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S PGothic"/>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2.xml"/><Relationship Id="rId7" Type="http://schemas.openxmlformats.org/officeDocument/2006/relationships/image" Target="../media/image57.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56.png"/><Relationship Id="rId5" Type="http://schemas.openxmlformats.org/officeDocument/2006/relationships/image" Target="../media/image31.pn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3.xml"/><Relationship Id="rId7" Type="http://schemas.openxmlformats.org/officeDocument/2006/relationships/image" Target="../media/image57.pn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33588"/>
            <a:ext cx="10264775" cy="2566987"/>
          </a:xfrm>
        </p:spPr>
        <p:txBody>
          <a:bodyPr/>
          <a:lstStyle/>
          <a:p>
            <a:pPr defTabSz="932742" eaLnBrk="1" fontAlgn="auto" hangingPunct="1">
              <a:lnSpc>
                <a:spcPct val="100000"/>
              </a:lnSpc>
              <a:spcAft>
                <a:spcPts val="0"/>
              </a:spcAft>
              <a:defRPr/>
            </a:pPr>
            <a:r>
              <a:rPr sz="5400" dirty="0" smtClean="0">
                <a:solidFill>
                  <a:srgbClr val="FFFFFF"/>
                </a:solidFill>
                <a:ea typeface="+mn-ea"/>
              </a:rPr>
              <a:t>Building micro-service based applications using </a:t>
            </a:r>
            <a:br>
              <a:rPr sz="5400" dirty="0" smtClean="0">
                <a:solidFill>
                  <a:srgbClr val="FFFFFF"/>
                </a:solidFill>
                <a:ea typeface="+mn-ea"/>
              </a:rPr>
            </a:br>
            <a:r>
              <a:rPr sz="5400" dirty="0" smtClean="0">
                <a:solidFill>
                  <a:srgbClr val="FFFFFF"/>
                </a:solidFill>
                <a:ea typeface="+mn-ea"/>
              </a:rPr>
              <a:t>Azure Service Fabric</a:t>
            </a:r>
            <a:endParaRPr sz="5400" dirty="0">
              <a:solidFill>
                <a:srgbClr val="FFFFFF"/>
              </a:solidFill>
              <a:ea typeface="+mn-ea"/>
            </a:endParaRPr>
          </a:p>
        </p:txBody>
      </p:sp>
      <p:sp>
        <p:nvSpPr>
          <p:cNvPr id="180227" name="Text Placeholder 2"/>
          <p:cNvSpPr>
            <a:spLocks noGrp="1"/>
          </p:cNvSpPr>
          <p:nvPr>
            <p:ph type="body" sz="quarter" idx="4294967295"/>
          </p:nvPr>
        </p:nvSpPr>
        <p:spPr bwMode="auto">
          <a:xfrm>
            <a:off x="0" y="5326063"/>
            <a:ext cx="3565525" cy="984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pPr marL="0" indent="0" eaLnBrk="1" hangingPunct="1">
              <a:lnSpc>
                <a:spcPct val="100000"/>
              </a:lnSpc>
              <a:buFont typeface="Arial" panose="020B0604020202020204" pitchFamily="34" charset="0"/>
              <a:buNone/>
            </a:pPr>
            <a:r>
              <a:rPr lang="en-US" altLang="en-US" sz="2800" b="1" dirty="0" smtClean="0">
                <a:solidFill>
                  <a:srgbClr val="FFFFFF"/>
                </a:solidFill>
                <a:ea typeface="MS PGothic"/>
              </a:rPr>
              <a:t>Astrid Hackenberg</a:t>
            </a:r>
          </a:p>
          <a:p>
            <a:pPr marL="0" indent="0" eaLnBrk="1" hangingPunct="1">
              <a:lnSpc>
                <a:spcPct val="100000"/>
              </a:lnSpc>
              <a:buFont typeface="Arial" panose="020B0604020202020204" pitchFamily="34" charset="0"/>
              <a:buNone/>
            </a:pPr>
            <a:r>
              <a:rPr lang="en-US" altLang="en-US" sz="1800" b="1" dirty="0" smtClean="0">
                <a:solidFill>
                  <a:srgbClr val="FFFFFF"/>
                </a:solidFill>
                <a:ea typeface="MS PGothic"/>
              </a:rPr>
              <a:t>Senior Program Manager</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partitioning and failover</a:t>
            </a:r>
            <a:endParaRPr lang="en-US" dirty="0"/>
          </a:p>
        </p:txBody>
      </p:sp>
      <p:cxnSp>
        <p:nvCxnSpPr>
          <p:cNvPr id="251" name="Elbow Connector 250"/>
          <p:cNvCxnSpPr/>
          <p:nvPr/>
        </p:nvCxnSpPr>
        <p:spPr>
          <a:xfrm rot="10800000">
            <a:off x="4133334" y="2804403"/>
            <a:ext cx="532824" cy="2682"/>
          </a:xfrm>
          <a:prstGeom prst="bentConnector3">
            <a:avLst>
              <a:gd name="adj1" fmla="val 50000"/>
            </a:avLst>
          </a:prstGeom>
          <a:noFill/>
          <a:ln w="19050" cap="flat" cmpd="sng" algn="ctr">
            <a:solidFill>
              <a:schemeClr val="bg1"/>
            </a:solidFill>
            <a:prstDash val="solid"/>
            <a:headEnd type="arrow"/>
            <a:tailEnd type="arrow"/>
          </a:ln>
          <a:effectLst/>
        </p:spPr>
      </p:cxnSp>
      <p:cxnSp>
        <p:nvCxnSpPr>
          <p:cNvPr id="252" name="Elbow Connector 251"/>
          <p:cNvCxnSpPr/>
          <p:nvPr/>
        </p:nvCxnSpPr>
        <p:spPr>
          <a:xfrm rot="10800000">
            <a:off x="6007606" y="2807095"/>
            <a:ext cx="524888" cy="2682"/>
          </a:xfrm>
          <a:prstGeom prst="bentConnector3">
            <a:avLst>
              <a:gd name="adj1" fmla="val 50000"/>
            </a:avLst>
          </a:prstGeom>
          <a:noFill/>
          <a:ln w="19050" cap="flat" cmpd="sng" algn="ctr">
            <a:solidFill>
              <a:schemeClr val="bg1"/>
            </a:solidFill>
            <a:prstDash val="solid"/>
            <a:headEnd type="arrow"/>
            <a:tailEnd type="arrow"/>
          </a:ln>
          <a:effectLst/>
        </p:spPr>
      </p:cxnSp>
      <p:cxnSp>
        <p:nvCxnSpPr>
          <p:cNvPr id="253" name="Elbow Connector 252"/>
          <p:cNvCxnSpPr/>
          <p:nvPr/>
        </p:nvCxnSpPr>
        <p:spPr>
          <a:xfrm rot="10800000" flipV="1">
            <a:off x="7873944" y="2804403"/>
            <a:ext cx="524882" cy="2682"/>
          </a:xfrm>
          <a:prstGeom prst="bentConnector3">
            <a:avLst>
              <a:gd name="adj1" fmla="val 50000"/>
            </a:avLst>
          </a:prstGeom>
          <a:noFill/>
          <a:ln w="19050" cap="flat" cmpd="sng" algn="ctr">
            <a:solidFill>
              <a:schemeClr val="bg1"/>
            </a:solidFill>
            <a:prstDash val="solid"/>
            <a:headEnd type="arrow"/>
            <a:tailEnd type="arrow"/>
          </a:ln>
          <a:effectLst/>
        </p:spPr>
      </p:cxnSp>
      <p:sp>
        <p:nvSpPr>
          <p:cNvPr id="254" name="Rectangle 253"/>
          <p:cNvSpPr/>
          <p:nvPr/>
        </p:nvSpPr>
        <p:spPr>
          <a:xfrm>
            <a:off x="6532491" y="2331510"/>
            <a:ext cx="1341450" cy="2893370"/>
          </a:xfrm>
          <a:prstGeom prst="rect">
            <a:avLst/>
          </a:prstGeom>
          <a:solidFill>
            <a:schemeClr val="tx1">
              <a:lumMod val="60000"/>
              <a:lumOff val="40000"/>
            </a:schemeClr>
          </a:solidFill>
          <a:ln w="9525" cap="flat" cmpd="sng" algn="ctr">
            <a:noFill/>
            <a:prstDash val="solid"/>
          </a:ln>
          <a:effectLst/>
        </p:spPr>
        <p:txBody>
          <a:bodyPr rtlCol="0" anchor="t" anchorCtr="0"/>
          <a:lstStyle/>
          <a:p>
            <a:pPr algn="ctr" defTabSz="1243493">
              <a:defRPr/>
            </a:pPr>
            <a:r>
              <a:rPr lang="en-US" sz="1632" kern="0" dirty="0">
                <a:solidFill>
                  <a:schemeClr val="bg1"/>
                </a:solidFill>
                <a:latin typeface="Segoe UI Light"/>
              </a:rPr>
              <a:t>Node 103</a:t>
            </a:r>
          </a:p>
        </p:txBody>
      </p:sp>
      <p:sp>
        <p:nvSpPr>
          <p:cNvPr id="255" name="Rectangle 254"/>
          <p:cNvSpPr/>
          <p:nvPr/>
        </p:nvSpPr>
        <p:spPr>
          <a:xfrm>
            <a:off x="6777638" y="307200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56" name="Rectangle 255"/>
          <p:cNvSpPr/>
          <p:nvPr/>
        </p:nvSpPr>
        <p:spPr>
          <a:xfrm>
            <a:off x="6803339" y="3845300"/>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57" name="Rectangle 256"/>
          <p:cNvSpPr/>
          <p:nvPr/>
        </p:nvSpPr>
        <p:spPr>
          <a:xfrm>
            <a:off x="6792098" y="3458355"/>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58" name="Elbow Connector 257"/>
          <p:cNvCxnSpPr/>
          <p:nvPr/>
        </p:nvCxnSpPr>
        <p:spPr>
          <a:xfrm rot="10800000">
            <a:off x="9740279" y="2807084"/>
            <a:ext cx="524882" cy="11"/>
          </a:xfrm>
          <a:prstGeom prst="bentConnector3">
            <a:avLst>
              <a:gd name="adj1" fmla="val 50000"/>
            </a:avLst>
          </a:prstGeom>
          <a:noFill/>
          <a:ln w="19050" cap="flat" cmpd="sng" algn="ctr">
            <a:solidFill>
              <a:schemeClr val="bg1"/>
            </a:solidFill>
            <a:prstDash val="solid"/>
            <a:headEnd type="arrow"/>
            <a:tailEnd type="arrow"/>
          </a:ln>
          <a:effectLst/>
        </p:spPr>
      </p:cxnSp>
      <p:sp>
        <p:nvSpPr>
          <p:cNvPr id="259" name="Rectangle 258"/>
          <p:cNvSpPr/>
          <p:nvPr/>
        </p:nvSpPr>
        <p:spPr>
          <a:xfrm>
            <a:off x="8398826" y="2331510"/>
            <a:ext cx="1341450" cy="2893370"/>
          </a:xfrm>
          <a:prstGeom prst="rect">
            <a:avLst/>
          </a:prstGeom>
          <a:solidFill>
            <a:schemeClr val="tx1">
              <a:lumMod val="60000"/>
              <a:lumOff val="40000"/>
            </a:schemeClr>
          </a:solidFill>
          <a:ln w="9525" cap="flat" cmpd="sng" algn="ctr">
            <a:noFill/>
            <a:prstDash val="solid"/>
          </a:ln>
          <a:effectLst/>
        </p:spPr>
        <p:txBody>
          <a:bodyPr rtlCol="0" anchor="t" anchorCtr="0"/>
          <a:lstStyle/>
          <a:p>
            <a:pPr algn="ctr" defTabSz="1243493">
              <a:defRPr/>
            </a:pPr>
            <a:r>
              <a:rPr lang="en-US" sz="1632" kern="0" dirty="0">
                <a:solidFill>
                  <a:schemeClr val="bg1"/>
                </a:solidFill>
                <a:latin typeface="Segoe UI Light"/>
              </a:rPr>
              <a:t>Node 104</a:t>
            </a:r>
          </a:p>
        </p:txBody>
      </p:sp>
      <p:sp>
        <p:nvSpPr>
          <p:cNvPr id="260" name="Rectangle 259"/>
          <p:cNvSpPr/>
          <p:nvPr/>
        </p:nvSpPr>
        <p:spPr>
          <a:xfrm>
            <a:off x="8643974" y="3155685"/>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1" name="Rectangle 260"/>
          <p:cNvSpPr/>
          <p:nvPr/>
        </p:nvSpPr>
        <p:spPr>
          <a:xfrm>
            <a:off x="8643974" y="3550251"/>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scene3d>
            <a:camera prst="orthographicFront" fov="0">
              <a:rot lat="0" lon="0" rev="0"/>
            </a:camera>
            <a:lightRig rig="balanced" dir="t">
              <a:rot lat="0" lon="0" rev="0"/>
            </a:lightRig>
          </a:scene3d>
          <a:sp3d prstMaterial="matte">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262" name="Rectangle 261"/>
          <p:cNvSpPr/>
          <p:nvPr/>
        </p:nvSpPr>
        <p:spPr>
          <a:xfrm>
            <a:off x="4666156" y="2331510"/>
            <a:ext cx="1341450" cy="2893370"/>
          </a:xfrm>
          <a:prstGeom prst="rect">
            <a:avLst/>
          </a:prstGeom>
          <a:solidFill>
            <a:schemeClr val="tx1">
              <a:lumMod val="60000"/>
              <a:lumOff val="40000"/>
            </a:schemeClr>
          </a:solidFill>
          <a:ln w="9525" cap="flat" cmpd="sng" algn="ctr">
            <a:noFill/>
            <a:prstDash val="solid"/>
          </a:ln>
          <a:effectLst/>
        </p:spPr>
        <p:txBody>
          <a:bodyPr rtlCol="0" anchor="t" anchorCtr="0"/>
          <a:lstStyle/>
          <a:p>
            <a:pPr algn="ctr" defTabSz="1243493">
              <a:defRPr/>
            </a:pPr>
            <a:r>
              <a:rPr lang="en-US" sz="1632" kern="0" dirty="0">
                <a:solidFill>
                  <a:schemeClr val="bg1"/>
                </a:solidFill>
                <a:latin typeface="Segoe UI Light"/>
              </a:rPr>
              <a:t>Node 102</a:t>
            </a:r>
          </a:p>
        </p:txBody>
      </p:sp>
      <p:sp>
        <p:nvSpPr>
          <p:cNvPr id="263" name="Rectangle 262"/>
          <p:cNvSpPr/>
          <p:nvPr/>
        </p:nvSpPr>
        <p:spPr>
          <a:xfrm>
            <a:off x="4911303" y="307200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4" name="Rectangle 263"/>
          <p:cNvSpPr/>
          <p:nvPr/>
        </p:nvSpPr>
        <p:spPr>
          <a:xfrm>
            <a:off x="4908362" y="3838575"/>
            <a:ext cx="857038" cy="377397"/>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5" name="Rectangle 264"/>
          <p:cNvSpPr/>
          <p:nvPr/>
        </p:nvSpPr>
        <p:spPr>
          <a:xfrm>
            <a:off x="4911303" y="3453700"/>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66" name="Rectangle 265"/>
          <p:cNvSpPr/>
          <p:nvPr/>
        </p:nvSpPr>
        <p:spPr>
          <a:xfrm>
            <a:off x="4911303" y="4208308"/>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7" name="Rectangle 266"/>
          <p:cNvSpPr/>
          <p:nvPr/>
        </p:nvSpPr>
        <p:spPr>
          <a:xfrm>
            <a:off x="10265162" y="2331510"/>
            <a:ext cx="1341450" cy="2893370"/>
          </a:xfrm>
          <a:prstGeom prst="rect">
            <a:avLst/>
          </a:prstGeom>
          <a:solidFill>
            <a:schemeClr val="tx1">
              <a:lumMod val="60000"/>
              <a:lumOff val="40000"/>
            </a:schemeClr>
          </a:solidFill>
          <a:ln w="9525" cap="flat" cmpd="sng" algn="ctr">
            <a:noFill/>
            <a:prstDash val="solid"/>
          </a:ln>
          <a:effectLst/>
        </p:spPr>
        <p:txBody>
          <a:bodyPr rtlCol="0" anchor="t" anchorCtr="0"/>
          <a:lstStyle/>
          <a:p>
            <a:pPr algn="ctr" defTabSz="1243493">
              <a:defRPr/>
            </a:pPr>
            <a:r>
              <a:rPr lang="en-US" sz="1632" kern="0" dirty="0">
                <a:solidFill>
                  <a:schemeClr val="bg1"/>
                </a:solidFill>
                <a:latin typeface="Segoe UI Light"/>
              </a:rPr>
              <a:t>Node 105</a:t>
            </a:r>
          </a:p>
        </p:txBody>
      </p:sp>
      <p:sp>
        <p:nvSpPr>
          <p:cNvPr id="268" name="Rectangle 267"/>
          <p:cNvSpPr/>
          <p:nvPr/>
        </p:nvSpPr>
        <p:spPr>
          <a:xfrm>
            <a:off x="10510309" y="3072002"/>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9" name="Rectangle 268"/>
          <p:cNvSpPr/>
          <p:nvPr/>
        </p:nvSpPr>
        <p:spPr>
          <a:xfrm>
            <a:off x="10510309" y="3455467"/>
            <a:ext cx="851155" cy="370598"/>
          </a:xfrm>
          <a:prstGeom prst="rect">
            <a:avLst/>
          </a:prstGeom>
          <a:solidFill>
            <a:srgbClr val="4F81BD">
              <a:lumMod val="40000"/>
              <a:lumOff val="60000"/>
            </a:srgbClr>
          </a:solidFill>
          <a:ln w="9525" cap="flat" cmpd="sng" algn="ctr">
            <a:solidFill>
              <a:sysClr val="windowText" lastClr="000000"/>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70" name="Rectangle 269"/>
          <p:cNvSpPr/>
          <p:nvPr/>
        </p:nvSpPr>
        <p:spPr>
          <a:xfrm>
            <a:off x="10510309" y="3841121"/>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1" name="Rectangle 270"/>
          <p:cNvSpPr/>
          <p:nvPr/>
        </p:nvSpPr>
        <p:spPr>
          <a:xfrm>
            <a:off x="10510309" y="4224586"/>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chemeClr val="bg1"/>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2" name="Rectangle 271"/>
          <p:cNvSpPr/>
          <p:nvPr/>
        </p:nvSpPr>
        <p:spPr>
          <a:xfrm>
            <a:off x="2799820" y="2331510"/>
            <a:ext cx="1341450" cy="2893370"/>
          </a:xfrm>
          <a:prstGeom prst="rect">
            <a:avLst/>
          </a:prstGeom>
          <a:solidFill>
            <a:schemeClr val="tx1">
              <a:lumMod val="60000"/>
              <a:lumOff val="40000"/>
            </a:schemeClr>
          </a:solidFill>
          <a:ln w="9525" cap="flat" cmpd="sng" algn="ctr">
            <a:noFill/>
            <a:prstDash val="solid"/>
          </a:ln>
          <a:effectLst/>
        </p:spPr>
        <p:txBody>
          <a:bodyPr rtlCol="0" anchor="t" anchorCtr="0"/>
          <a:lstStyle/>
          <a:p>
            <a:pPr algn="ctr" defTabSz="1243493">
              <a:defRPr/>
            </a:pPr>
            <a:r>
              <a:rPr lang="en-US" sz="1632" kern="0" dirty="0">
                <a:solidFill>
                  <a:schemeClr val="bg1"/>
                </a:solidFill>
                <a:latin typeface="Segoe UI Light"/>
              </a:rPr>
              <a:t>Node 101</a:t>
            </a:r>
            <a:endParaRPr lang="en-US" sz="2448" kern="0" dirty="0">
              <a:solidFill>
                <a:schemeClr val="bg1"/>
              </a:solidFill>
              <a:latin typeface="Segoe UI Light"/>
            </a:endParaRPr>
          </a:p>
        </p:txBody>
      </p:sp>
      <p:sp>
        <p:nvSpPr>
          <p:cNvPr id="273" name="Rectangle 272"/>
          <p:cNvSpPr/>
          <p:nvPr/>
        </p:nvSpPr>
        <p:spPr>
          <a:xfrm>
            <a:off x="3042026" y="3562255"/>
            <a:ext cx="857038" cy="37739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4" name="Rectangle 273"/>
          <p:cNvSpPr/>
          <p:nvPr/>
        </p:nvSpPr>
        <p:spPr>
          <a:xfrm>
            <a:off x="3044968" y="3169728"/>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5" name="Rectangle 274"/>
          <p:cNvSpPr/>
          <p:nvPr/>
        </p:nvSpPr>
        <p:spPr>
          <a:xfrm>
            <a:off x="3042026" y="3918546"/>
            <a:ext cx="857038" cy="377397"/>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99066" y="3257302"/>
            <a:ext cx="1012239" cy="493653"/>
          </a:xfrm>
          <a:prstGeom prst="straightConnector1">
            <a:avLst/>
          </a:prstGeom>
          <a:noFill/>
          <a:ln w="19050" cap="flat" cmpd="sng" algn="ctr">
            <a:solidFill>
              <a:schemeClr val="bg1"/>
            </a:solidFill>
            <a:prstDash val="solid"/>
            <a:tailEnd type="arrow"/>
          </a:ln>
          <a:effectLst/>
        </p:spPr>
      </p:cxnSp>
      <p:cxnSp>
        <p:nvCxnSpPr>
          <p:cNvPr id="277" name="Straight Arrow Connector 276"/>
          <p:cNvCxnSpPr>
            <a:stCxn id="263" idx="3"/>
            <a:endCxn id="257" idx="1"/>
          </p:cNvCxnSpPr>
          <p:nvPr/>
        </p:nvCxnSpPr>
        <p:spPr>
          <a:xfrm>
            <a:off x="5762460" y="3257302"/>
            <a:ext cx="1029640" cy="386353"/>
          </a:xfrm>
          <a:prstGeom prst="straightConnector1">
            <a:avLst/>
          </a:prstGeom>
          <a:noFill/>
          <a:ln w="19050" cap="flat" cmpd="sng" algn="ctr">
            <a:solidFill>
              <a:schemeClr val="bg1"/>
            </a:solidFill>
            <a:prstDash val="solid"/>
            <a:tailEnd type="arrow"/>
          </a:ln>
          <a:effectLst/>
        </p:spPr>
      </p:cxnSp>
      <p:cxnSp>
        <p:nvCxnSpPr>
          <p:cNvPr id="278" name="Straight Arrow Connector 277"/>
          <p:cNvCxnSpPr>
            <a:stCxn id="268" idx="1"/>
            <a:endCxn id="260" idx="3"/>
          </p:cNvCxnSpPr>
          <p:nvPr/>
        </p:nvCxnSpPr>
        <p:spPr>
          <a:xfrm rot="10800000" flipV="1">
            <a:off x="9495129" y="3257301"/>
            <a:ext cx="1015180" cy="83683"/>
          </a:xfrm>
          <a:prstGeom prst="straightConnector1">
            <a:avLst/>
          </a:prstGeom>
          <a:noFill/>
          <a:ln w="19050" cap="flat" cmpd="sng" algn="ctr">
            <a:solidFill>
              <a:schemeClr val="bg1"/>
            </a:solidFill>
            <a:prstDash val="solid"/>
            <a:tailEnd type="arrow"/>
          </a:ln>
          <a:effectLst/>
        </p:spPr>
      </p:cxnSp>
      <p:cxnSp>
        <p:nvCxnSpPr>
          <p:cNvPr id="279" name="Straight Arrow Connector 278"/>
          <p:cNvCxnSpPr>
            <a:stCxn id="255" idx="1"/>
            <a:endCxn id="266" idx="3"/>
          </p:cNvCxnSpPr>
          <p:nvPr/>
        </p:nvCxnSpPr>
        <p:spPr>
          <a:xfrm flipH="1">
            <a:off x="5762458" y="3257300"/>
            <a:ext cx="1015180" cy="1136306"/>
          </a:xfrm>
          <a:prstGeom prst="straightConnector1">
            <a:avLst/>
          </a:prstGeom>
          <a:noFill/>
          <a:ln w="19050" cap="flat" cmpd="sng" algn="ctr">
            <a:solidFill>
              <a:schemeClr val="bg1"/>
            </a:solidFill>
            <a:prstDash val="solid"/>
            <a:tailEnd type="arrow"/>
          </a:ln>
          <a:effectLst/>
        </p:spPr>
      </p:cxnSp>
      <p:cxnSp>
        <p:nvCxnSpPr>
          <p:cNvPr id="280" name="Straight Arrow Connector 279"/>
          <p:cNvCxnSpPr>
            <a:stCxn id="255" idx="3"/>
            <a:endCxn id="261" idx="1"/>
          </p:cNvCxnSpPr>
          <p:nvPr/>
        </p:nvCxnSpPr>
        <p:spPr>
          <a:xfrm>
            <a:off x="7628794" y="3257299"/>
            <a:ext cx="1015180" cy="478250"/>
          </a:xfrm>
          <a:prstGeom prst="straightConnector1">
            <a:avLst/>
          </a:prstGeom>
          <a:noFill/>
          <a:ln w="19050" cap="flat" cmpd="sng" algn="ctr">
            <a:solidFill>
              <a:schemeClr val="bg1"/>
            </a:solidFill>
            <a:prstDash val="solid"/>
            <a:tailEnd type="arrow"/>
          </a:ln>
          <a:effectLst/>
        </p:spPr>
      </p:cxnSp>
      <p:cxnSp>
        <p:nvCxnSpPr>
          <p:cNvPr id="281" name="Straight Arrow Connector 280"/>
          <p:cNvCxnSpPr>
            <a:stCxn id="255" idx="3"/>
            <a:endCxn id="271" idx="1"/>
          </p:cNvCxnSpPr>
          <p:nvPr/>
        </p:nvCxnSpPr>
        <p:spPr>
          <a:xfrm>
            <a:off x="7628793" y="3257301"/>
            <a:ext cx="2881516" cy="1152584"/>
          </a:xfrm>
          <a:prstGeom prst="straightConnector1">
            <a:avLst/>
          </a:prstGeom>
          <a:noFill/>
          <a:ln w="19050" cap="flat" cmpd="sng" algn="ctr">
            <a:solidFill>
              <a:schemeClr val="bg1"/>
            </a:solidFill>
            <a:prstDash val="solid"/>
            <a:tailEnd type="arrow"/>
          </a:ln>
          <a:effectLst/>
        </p:spPr>
      </p:cxnSp>
      <p:sp>
        <p:nvSpPr>
          <p:cNvPr id="282" name="Rectangle 281"/>
          <p:cNvSpPr/>
          <p:nvPr/>
        </p:nvSpPr>
        <p:spPr>
          <a:xfrm>
            <a:off x="933485" y="2331510"/>
            <a:ext cx="1341450" cy="2893370"/>
          </a:xfrm>
          <a:prstGeom prst="rect">
            <a:avLst/>
          </a:prstGeom>
          <a:solidFill>
            <a:schemeClr val="tx1">
              <a:lumMod val="60000"/>
              <a:lumOff val="40000"/>
            </a:schemeClr>
          </a:solidFill>
          <a:ln w="9525" cap="flat" cmpd="sng" algn="ctr">
            <a:solidFill>
              <a:srgbClr val="C0504D"/>
            </a:solidFill>
            <a:prstDash val="solid"/>
          </a:ln>
          <a:effectLst/>
        </p:spPr>
        <p:txBody>
          <a:bodyPr rtlCol="0" anchor="t" anchorCtr="0"/>
          <a:lstStyle/>
          <a:p>
            <a:pPr algn="ctr" defTabSz="1243493">
              <a:defRPr/>
            </a:pPr>
            <a:r>
              <a:rPr lang="en-US" sz="1632" kern="0" dirty="0">
                <a:solidFill>
                  <a:schemeClr val="bg1"/>
                </a:solidFill>
                <a:latin typeface="Segoe UI Light"/>
              </a:rPr>
              <a:t>Node 100</a:t>
            </a:r>
          </a:p>
        </p:txBody>
      </p:sp>
      <p:cxnSp>
        <p:nvCxnSpPr>
          <p:cNvPr id="283" name="Straight Arrow Connector 282"/>
          <p:cNvCxnSpPr>
            <a:stCxn id="263" idx="1"/>
            <a:endCxn id="284" idx="3"/>
          </p:cNvCxnSpPr>
          <p:nvPr/>
        </p:nvCxnSpPr>
        <p:spPr>
          <a:xfrm flipH="1">
            <a:off x="2029787" y="3257301"/>
            <a:ext cx="2881516" cy="823230"/>
          </a:xfrm>
          <a:prstGeom prst="straightConnector1">
            <a:avLst/>
          </a:prstGeom>
          <a:noFill/>
          <a:ln w="19050" cap="flat" cmpd="sng" algn="ctr">
            <a:solidFill>
              <a:schemeClr val="bg1"/>
            </a:solidFill>
            <a:prstDash val="solid"/>
            <a:tailEnd type="arrow"/>
          </a:ln>
          <a:effectLst/>
        </p:spPr>
      </p:cxnSp>
      <p:sp>
        <p:nvSpPr>
          <p:cNvPr id="284" name="Rectangle 283"/>
          <p:cNvSpPr/>
          <p:nvPr/>
        </p:nvSpPr>
        <p:spPr>
          <a:xfrm>
            <a:off x="1178632" y="389523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85" name="Rectangle 284"/>
          <p:cNvSpPr/>
          <p:nvPr/>
        </p:nvSpPr>
        <p:spPr>
          <a:xfrm>
            <a:off x="1178632" y="3125876"/>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86" name="Elbow Connector 285"/>
          <p:cNvCxnSpPr/>
          <p:nvPr/>
        </p:nvCxnSpPr>
        <p:spPr>
          <a:xfrm rot="10800000" flipV="1">
            <a:off x="2274938" y="2805746"/>
            <a:ext cx="527375" cy="1349"/>
          </a:xfrm>
          <a:prstGeom prst="bentConnector3">
            <a:avLst>
              <a:gd name="adj1" fmla="val 50000"/>
            </a:avLst>
          </a:prstGeom>
          <a:noFill/>
          <a:ln w="19050" cap="flat" cmpd="sng" algn="ctr">
            <a:solidFill>
              <a:schemeClr val="bg1"/>
            </a:solidFill>
            <a:prstDash val="solid"/>
            <a:headEnd type="arrow"/>
            <a:tailEnd type="arrow"/>
          </a:ln>
          <a:effectLst/>
        </p:spPr>
      </p:cxnSp>
      <p:sp>
        <p:nvSpPr>
          <p:cNvPr id="287" name="Rectangle 286"/>
          <p:cNvSpPr/>
          <p:nvPr/>
        </p:nvSpPr>
        <p:spPr>
          <a:xfrm>
            <a:off x="1178632" y="3509319"/>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2029789" y="3694617"/>
            <a:ext cx="1012239" cy="412626"/>
          </a:xfrm>
          <a:prstGeom prst="straightConnector1">
            <a:avLst/>
          </a:prstGeom>
          <a:noFill/>
          <a:ln w="19050" cap="flat" cmpd="sng" algn="ctr">
            <a:solidFill>
              <a:schemeClr val="bg1"/>
            </a:solidFill>
            <a:prstDash val="solid"/>
            <a:tailEnd type="arrow"/>
          </a:ln>
          <a:effectLst/>
        </p:spPr>
      </p:cxnSp>
      <p:cxnSp>
        <p:nvCxnSpPr>
          <p:cNvPr id="289" name="Straight Arrow Connector 288"/>
          <p:cNvCxnSpPr>
            <a:stCxn id="275" idx="3"/>
            <a:endCxn id="265" idx="1"/>
          </p:cNvCxnSpPr>
          <p:nvPr/>
        </p:nvCxnSpPr>
        <p:spPr>
          <a:xfrm flipV="1">
            <a:off x="3899066" y="3639000"/>
            <a:ext cx="1012239" cy="468245"/>
          </a:xfrm>
          <a:prstGeom prst="straightConnector1">
            <a:avLst/>
          </a:prstGeom>
          <a:noFill/>
          <a:ln w="19050" cap="flat" cmpd="sng" algn="ctr">
            <a:solidFill>
              <a:schemeClr val="bg1"/>
            </a:solidFill>
            <a:prstDash val="solid"/>
            <a:tailEnd type="arrow"/>
          </a:ln>
          <a:effectLst/>
        </p:spPr>
      </p:cxnSp>
      <p:cxnSp>
        <p:nvCxnSpPr>
          <p:cNvPr id="290" name="Straight Arrow Connector 289"/>
          <p:cNvCxnSpPr>
            <a:stCxn id="275" idx="3"/>
          </p:cNvCxnSpPr>
          <p:nvPr/>
        </p:nvCxnSpPr>
        <p:spPr>
          <a:xfrm flipV="1">
            <a:off x="3899066" y="3570833"/>
            <a:ext cx="6585484" cy="536411"/>
          </a:xfrm>
          <a:prstGeom prst="straightConnector1">
            <a:avLst/>
          </a:prstGeom>
          <a:noFill/>
          <a:ln w="19050" cap="flat" cmpd="sng" algn="ctr">
            <a:solidFill>
              <a:schemeClr val="bg1"/>
            </a:solidFill>
            <a:prstDash val="solid"/>
            <a:tailEnd type="arrow"/>
          </a:ln>
          <a:effectLst/>
        </p:spPr>
      </p:cxnSp>
      <p:cxnSp>
        <p:nvCxnSpPr>
          <p:cNvPr id="291" name="Straight Arrow Connector 290"/>
          <p:cNvCxnSpPr>
            <a:stCxn id="285" idx="3"/>
            <a:endCxn id="274" idx="1"/>
          </p:cNvCxnSpPr>
          <p:nvPr/>
        </p:nvCxnSpPr>
        <p:spPr>
          <a:xfrm>
            <a:off x="2029788" y="3311175"/>
            <a:ext cx="1015180" cy="43851"/>
          </a:xfrm>
          <a:prstGeom prst="straightConnector1">
            <a:avLst/>
          </a:prstGeom>
          <a:noFill/>
          <a:ln w="19050" cap="flat" cmpd="sng" algn="ctr">
            <a:solidFill>
              <a:schemeClr val="bg1"/>
            </a:solidFill>
            <a:prstDash val="solid"/>
            <a:tailEnd type="arrow"/>
          </a:ln>
          <a:effectLst/>
        </p:spPr>
      </p:cxnSp>
      <p:cxnSp>
        <p:nvCxnSpPr>
          <p:cNvPr id="292" name="Straight Arrow Connector 291"/>
          <p:cNvCxnSpPr>
            <a:stCxn id="285" idx="3"/>
            <a:endCxn id="264" idx="1"/>
          </p:cNvCxnSpPr>
          <p:nvPr/>
        </p:nvCxnSpPr>
        <p:spPr>
          <a:xfrm>
            <a:off x="2029790" y="3311176"/>
            <a:ext cx="2878574" cy="716099"/>
          </a:xfrm>
          <a:prstGeom prst="straightConnector1">
            <a:avLst/>
          </a:prstGeom>
          <a:noFill/>
          <a:ln w="19050" cap="flat" cmpd="sng" algn="ctr">
            <a:solidFill>
              <a:schemeClr val="bg1"/>
            </a:solidFill>
            <a:prstDash val="solid"/>
            <a:tailEnd type="arrow"/>
          </a:ln>
          <a:effectLst/>
        </p:spPr>
      </p:cxnSp>
      <p:sp>
        <p:nvSpPr>
          <p:cNvPr id="293" name="Rectangle 292"/>
          <p:cNvSpPr/>
          <p:nvPr/>
        </p:nvSpPr>
        <p:spPr>
          <a:xfrm>
            <a:off x="1178632" y="4279638"/>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2029787" y="3257301"/>
            <a:ext cx="8480522" cy="1207636"/>
          </a:xfrm>
          <a:prstGeom prst="straightConnector1">
            <a:avLst/>
          </a:prstGeom>
          <a:noFill/>
          <a:ln w="19050" cap="flat" cmpd="sng" algn="ctr">
            <a:solidFill>
              <a:schemeClr val="bg1"/>
            </a:solidFill>
            <a:prstDash val="solid"/>
            <a:tailEnd type="arrow"/>
          </a:ln>
          <a:effectLst/>
        </p:spPr>
      </p:cxnSp>
      <p:cxnSp>
        <p:nvCxnSpPr>
          <p:cNvPr id="295" name="Straight Arrow Connector 294"/>
          <p:cNvCxnSpPr>
            <a:stCxn id="285" idx="3"/>
            <a:endCxn id="270" idx="1"/>
          </p:cNvCxnSpPr>
          <p:nvPr/>
        </p:nvCxnSpPr>
        <p:spPr>
          <a:xfrm>
            <a:off x="2029787" y="3311175"/>
            <a:ext cx="8480522" cy="715243"/>
          </a:xfrm>
          <a:prstGeom prst="straightConnector1">
            <a:avLst/>
          </a:prstGeom>
          <a:noFill/>
          <a:ln w="19050" cap="flat" cmpd="sng" algn="ctr">
            <a:solidFill>
              <a:schemeClr val="bg1"/>
            </a:solidFill>
            <a:prstDash val="solid"/>
            <a:tailEnd type="arrow"/>
          </a:ln>
          <a:effectLst/>
        </p:spPr>
      </p:cxnSp>
      <p:cxnSp>
        <p:nvCxnSpPr>
          <p:cNvPr id="296" name="Elbow Connector 295"/>
          <p:cNvCxnSpPr/>
          <p:nvPr/>
        </p:nvCxnSpPr>
        <p:spPr>
          <a:xfrm rot="10800000">
            <a:off x="6004767" y="2796697"/>
            <a:ext cx="2391221" cy="2950"/>
          </a:xfrm>
          <a:prstGeom prst="bentConnector3">
            <a:avLst>
              <a:gd name="adj1" fmla="val 50000"/>
            </a:avLst>
          </a:prstGeom>
          <a:noFill/>
          <a:ln w="19050" cap="flat" cmpd="sng" algn="ctr">
            <a:solidFill>
              <a:schemeClr val="bg1"/>
            </a:solidFill>
            <a:prstDash val="solid"/>
            <a:headEnd type="arrow"/>
            <a:tailEnd type="arrow"/>
          </a:ln>
          <a:effectLst/>
        </p:spPr>
      </p:cxnSp>
      <p:sp>
        <p:nvSpPr>
          <p:cNvPr id="297" name="Rectangle 296"/>
          <p:cNvSpPr/>
          <p:nvPr/>
        </p:nvSpPr>
        <p:spPr>
          <a:xfrm>
            <a:off x="8643972" y="3574979"/>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495129" y="3760279"/>
            <a:ext cx="1015182" cy="649606"/>
          </a:xfrm>
          <a:prstGeom prst="straightConnector1">
            <a:avLst/>
          </a:prstGeom>
          <a:noFill/>
          <a:ln w="19050" cap="flat" cmpd="sng" algn="ctr">
            <a:solidFill>
              <a:schemeClr val="bg1"/>
            </a:solidFill>
            <a:prstDash val="solid"/>
            <a:tailEnd type="arrow"/>
          </a:ln>
          <a:effectLst/>
        </p:spPr>
      </p:cxnSp>
      <p:cxnSp>
        <p:nvCxnSpPr>
          <p:cNvPr id="299" name="Straight Arrow Connector 298"/>
          <p:cNvCxnSpPr>
            <a:stCxn id="297" idx="1"/>
            <a:endCxn id="266" idx="3"/>
          </p:cNvCxnSpPr>
          <p:nvPr/>
        </p:nvCxnSpPr>
        <p:spPr>
          <a:xfrm flipH="1">
            <a:off x="5762460" y="3760278"/>
            <a:ext cx="2881514" cy="633329"/>
          </a:xfrm>
          <a:prstGeom prst="straightConnector1">
            <a:avLst/>
          </a:prstGeom>
          <a:noFill/>
          <a:ln w="19050" cap="flat" cmpd="sng" algn="ctr">
            <a:solidFill>
              <a:schemeClr val="bg1"/>
            </a:solidFill>
            <a:prstDash val="solid"/>
            <a:tailEnd type="arrow"/>
          </a:ln>
          <a:effectLst/>
        </p:spPr>
      </p:cxnSp>
      <p:sp>
        <p:nvSpPr>
          <p:cNvPr id="300" name="Rectangle 299"/>
          <p:cNvSpPr/>
          <p:nvPr/>
        </p:nvSpPr>
        <p:spPr>
          <a:xfrm>
            <a:off x="3042026" y="431274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301" name="Rectangle 300"/>
          <p:cNvSpPr/>
          <p:nvPr/>
        </p:nvSpPr>
        <p:spPr>
          <a:xfrm>
            <a:off x="4911303" y="4578904"/>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654496" y="3257302"/>
            <a:ext cx="2855816" cy="773298"/>
          </a:xfrm>
          <a:prstGeom prst="straightConnector1">
            <a:avLst/>
          </a:prstGeom>
          <a:noFill/>
          <a:ln w="19050" cap="flat" cmpd="sng" algn="ctr">
            <a:solidFill>
              <a:schemeClr val="bg1"/>
            </a:solidFill>
            <a:prstDash val="solid"/>
            <a:tailEnd type="arrow"/>
          </a:ln>
          <a:effectLst/>
        </p:spPr>
      </p:cxnSp>
      <p:sp>
        <p:nvSpPr>
          <p:cNvPr id="303" name="Rectangle 302"/>
          <p:cNvSpPr/>
          <p:nvPr/>
        </p:nvSpPr>
        <p:spPr>
          <a:xfrm>
            <a:off x="8643972" y="3938406"/>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93181" y="3760277"/>
            <a:ext cx="4750791" cy="737763"/>
          </a:xfrm>
          <a:prstGeom prst="straightConnector1">
            <a:avLst/>
          </a:prstGeom>
          <a:noFill/>
          <a:ln w="19050" cap="flat" cmpd="sng" algn="ctr">
            <a:solidFill>
              <a:schemeClr val="bg1"/>
            </a:solidFill>
            <a:prstDash val="solid"/>
            <a:tailEnd type="arrow"/>
          </a:ln>
          <a:effectLst/>
        </p:spPr>
      </p:cxnSp>
      <p:cxnSp>
        <p:nvCxnSpPr>
          <p:cNvPr id="305" name="Straight Arrow Connector 304"/>
          <p:cNvCxnSpPr>
            <a:stCxn id="268" idx="1"/>
            <a:endCxn id="301" idx="3"/>
          </p:cNvCxnSpPr>
          <p:nvPr/>
        </p:nvCxnSpPr>
        <p:spPr>
          <a:xfrm flipH="1">
            <a:off x="5762458" y="3257302"/>
            <a:ext cx="4747851" cy="1506902"/>
          </a:xfrm>
          <a:prstGeom prst="straightConnector1">
            <a:avLst/>
          </a:prstGeom>
          <a:noFill/>
          <a:ln w="19050" cap="flat" cmpd="sng" algn="ctr">
            <a:solidFill>
              <a:schemeClr val="bg1"/>
            </a:solidFill>
            <a:prstDash val="solid"/>
            <a:tailEnd type="arrow"/>
          </a:ln>
          <a:effectLst/>
        </p:spPr>
      </p:cxnSp>
      <p:cxnSp>
        <p:nvCxnSpPr>
          <p:cNvPr id="306" name="Straight Arrow Connector 305"/>
          <p:cNvCxnSpPr>
            <a:stCxn id="263" idx="3"/>
            <a:endCxn id="303" idx="1"/>
          </p:cNvCxnSpPr>
          <p:nvPr/>
        </p:nvCxnSpPr>
        <p:spPr>
          <a:xfrm>
            <a:off x="5762460" y="3257301"/>
            <a:ext cx="2881514" cy="866405"/>
          </a:xfrm>
          <a:prstGeom prst="straightConnector1">
            <a:avLst/>
          </a:prstGeom>
          <a:noFill/>
          <a:ln w="19050" cap="flat" cmpd="sng" algn="ctr">
            <a:solidFill>
              <a:schemeClr val="bg1"/>
            </a:solidFill>
            <a:prstDash val="solid"/>
            <a:tailEnd type="arrow"/>
          </a:ln>
          <a:effectLst/>
        </p:spPr>
      </p:cxnSp>
    </p:spTree>
    <p:custDataLst>
      <p:tags r:id="rId1"/>
    </p:custDataLst>
    <p:extLst>
      <p:ext uri="{BB962C8B-B14F-4D97-AF65-F5344CB8AC3E}">
        <p14:creationId xmlns:p14="http://schemas.microsoft.com/office/powerpoint/2010/main" val="1225033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3200" dirty="0" smtClean="0"/>
              <a:t>(</a:t>
            </a:r>
            <a:r>
              <a:rPr lang="en-US" sz="3200" i="1" dirty="0" smtClean="0"/>
              <a:t>Is logic + state that is</a:t>
            </a:r>
            <a:r>
              <a:rPr lang="en-US" sz="3200" dirty="0" smtClean="0"/>
              <a:t>) independently versioned, deployed, and scaled</a:t>
            </a:r>
          </a:p>
          <a:p>
            <a:r>
              <a:rPr lang="en-US" sz="3200" dirty="0" smtClean="0"/>
              <a:t>Has a unique name that can be resolved</a:t>
            </a:r>
          </a:p>
          <a:p>
            <a:pPr lvl="1"/>
            <a:r>
              <a:rPr lang="en-US" sz="1800" dirty="0" smtClean="0"/>
              <a:t>e.g.  fabric:/</a:t>
            </a:r>
            <a:r>
              <a:rPr lang="en-US" sz="1800" dirty="0" err="1" smtClean="0"/>
              <a:t>myapplication</a:t>
            </a:r>
            <a:r>
              <a:rPr lang="en-US" sz="1800" dirty="0" smtClean="0"/>
              <a:t>/</a:t>
            </a:r>
            <a:r>
              <a:rPr lang="en-US" sz="1800" dirty="0" err="1" smtClean="0"/>
              <a:t>myservice</a:t>
            </a:r>
            <a:endParaRPr lang="en-US" sz="1800" dirty="0" smtClean="0"/>
          </a:p>
          <a:p>
            <a:r>
              <a:rPr lang="en-US" sz="3200" dirty="0" smtClean="0"/>
              <a:t>Interacts with other </a:t>
            </a:r>
            <a:r>
              <a:rPr lang="en-US" sz="3200" dirty="0" err="1" smtClean="0"/>
              <a:t>microservices</a:t>
            </a:r>
            <a:r>
              <a:rPr lang="en-US" sz="3200" dirty="0" smtClean="0"/>
              <a:t> over well defined interfaces and protocols like REST</a:t>
            </a:r>
          </a:p>
          <a:p>
            <a:r>
              <a:rPr lang="en-US" sz="3200" dirty="0" smtClean="0"/>
              <a:t>Remains always logically consistent in the presence of failures</a:t>
            </a:r>
          </a:p>
          <a:p>
            <a:r>
              <a:rPr lang="en-US" sz="3200" dirty="0" smtClean="0"/>
              <a:t>Hosted inside a “container” (code + </a:t>
            </a:r>
            <a:r>
              <a:rPr lang="en-US" sz="3200" dirty="0" err="1" smtClean="0"/>
              <a:t>config</a:t>
            </a:r>
            <a:r>
              <a:rPr lang="en-US" sz="3200" dirty="0" smtClean="0"/>
              <a:t>)</a:t>
            </a:r>
          </a:p>
        </p:txBody>
      </p:sp>
      <p:sp>
        <p:nvSpPr>
          <p:cNvPr id="3" name="Title 2"/>
          <p:cNvSpPr>
            <a:spLocks noGrp="1"/>
          </p:cNvSpPr>
          <p:nvPr>
            <p:ph type="title"/>
          </p:nvPr>
        </p:nvSpPr>
        <p:spPr/>
        <p:txBody>
          <a:bodyPr/>
          <a:lstStyle/>
          <a:p>
            <a:r>
              <a:rPr lang="en-US" dirty="0" smtClean="0"/>
              <a:t>So…, what is a </a:t>
            </a:r>
            <a:r>
              <a:rPr lang="en-US" dirty="0" err="1" smtClean="0"/>
              <a:t>microservice</a:t>
            </a:r>
            <a:r>
              <a:rPr lang="en-US" dirty="0" smtClean="0"/>
              <a:t>?</a:t>
            </a:r>
            <a:endParaRPr lang="en-US" dirty="0"/>
          </a:p>
        </p:txBody>
      </p:sp>
    </p:spTree>
    <p:extLst>
      <p:ext uri="{BB962C8B-B14F-4D97-AF65-F5344CB8AC3E}">
        <p14:creationId xmlns:p14="http://schemas.microsoft.com/office/powerpoint/2010/main" val="25160368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Stateless applications</a:t>
            </a:r>
          </a:p>
          <a:p>
            <a:pPr lvl="1"/>
            <a:r>
              <a:rPr lang="en-US" smtClean="0"/>
              <a:t>A service that has state where the state is persisted to external storage, such as Azure databases or Azure storage</a:t>
            </a:r>
          </a:p>
          <a:p>
            <a:pPr lvl="2"/>
            <a:r>
              <a:rPr lang="en-US" smtClean="0"/>
              <a:t>e.g. Existing web (ASP.NET) and worker role applications</a:t>
            </a:r>
          </a:p>
          <a:p>
            <a:r>
              <a:rPr lang="en-US" smtClean="0"/>
              <a:t>Stateful applications</a:t>
            </a:r>
          </a:p>
          <a:p>
            <a:pPr lvl="1"/>
            <a:r>
              <a:rPr lang="en-US" smtClean="0"/>
              <a:t>Reliability of state through replication and local persistence</a:t>
            </a:r>
          </a:p>
          <a:p>
            <a:pPr lvl="1"/>
            <a:r>
              <a:rPr lang="en-US" smtClean="0"/>
              <a:t>Reduces latency</a:t>
            </a:r>
          </a:p>
          <a:p>
            <a:pPr lvl="1"/>
            <a:r>
              <a:rPr lang="en-US" smtClean="0"/>
              <a:t>Reduces the complexity and number of components in traditional three tier architecture </a:t>
            </a:r>
          </a:p>
          <a:p>
            <a:endParaRPr lang="nl-NL" dirty="0"/>
          </a:p>
        </p:txBody>
      </p:sp>
      <p:sp>
        <p:nvSpPr>
          <p:cNvPr id="4" name="Title 3"/>
          <p:cNvSpPr>
            <a:spLocks noGrp="1"/>
          </p:cNvSpPr>
          <p:nvPr>
            <p:ph type="title"/>
          </p:nvPr>
        </p:nvSpPr>
        <p:spPr/>
        <p:txBody>
          <a:bodyPr/>
          <a:lstStyle/>
          <a:p>
            <a:r>
              <a:rPr lang="en-US" smtClean="0"/>
              <a:t>What can you build with Service Fabric?</a:t>
            </a:r>
            <a:br>
              <a:rPr lang="en-US" smtClean="0"/>
            </a:br>
            <a:endParaRPr lang="nl-NL"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Group 99"/>
          <p:cNvGrpSpPr>
            <a:grpSpLocks/>
          </p:cNvGrpSpPr>
          <p:nvPr/>
        </p:nvGrpSpPr>
        <p:grpSpPr bwMode="auto">
          <a:xfrm>
            <a:off x="2128838" y="4092575"/>
            <a:ext cx="2303462" cy="2841625"/>
            <a:chOff x="2128279" y="4034335"/>
            <a:chExt cx="2303462" cy="2842522"/>
          </a:xfrm>
        </p:grpSpPr>
        <p:sp>
          <p:nvSpPr>
            <p:cNvPr id="101" name="TextBox 100"/>
            <p:cNvSpPr txBox="1"/>
            <p:nvPr/>
          </p:nvSpPr>
          <p:spPr>
            <a:xfrm>
              <a:off x="2637866" y="6249597"/>
              <a:ext cx="1284288" cy="627260"/>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Azure</a:t>
              </a:r>
            </a:p>
          </p:txBody>
        </p:sp>
        <p:sp>
          <p:nvSpPr>
            <p:cNvPr id="102" name="Pentagon 101"/>
            <p:cNvSpPr/>
            <p:nvPr/>
          </p:nvSpPr>
          <p:spPr bwMode="auto">
            <a:xfrm rot="5400000">
              <a:off x="2809970" y="4006694"/>
              <a:ext cx="884517" cy="93980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03" name="Freeform 102"/>
            <p:cNvSpPr>
              <a:spLocks/>
            </p:cNvSpPr>
            <p:nvPr/>
          </p:nvSpPr>
          <p:spPr bwMode="auto">
            <a:xfrm>
              <a:off x="2128279" y="5039540"/>
              <a:ext cx="2303462" cy="127516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nvGrpSpPr>
          <p:cNvPr id="197635" name="Group 103"/>
          <p:cNvGrpSpPr>
            <a:grpSpLocks/>
          </p:cNvGrpSpPr>
          <p:nvPr/>
        </p:nvGrpSpPr>
        <p:grpSpPr bwMode="auto">
          <a:xfrm>
            <a:off x="7958138" y="4092575"/>
            <a:ext cx="2303462" cy="2841625"/>
            <a:chOff x="7958844" y="4034334"/>
            <a:chExt cx="2303462" cy="2842523"/>
          </a:xfrm>
        </p:grpSpPr>
        <p:sp>
          <p:nvSpPr>
            <p:cNvPr id="105" name="TextBox 104"/>
            <p:cNvSpPr txBox="1"/>
            <p:nvPr/>
          </p:nvSpPr>
          <p:spPr>
            <a:xfrm>
              <a:off x="8035044" y="6249597"/>
              <a:ext cx="2151062" cy="627260"/>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Other clouds</a:t>
              </a:r>
            </a:p>
          </p:txBody>
        </p:sp>
        <p:sp>
          <p:nvSpPr>
            <p:cNvPr id="106" name="Pentagon 105"/>
            <p:cNvSpPr/>
            <p:nvPr/>
          </p:nvSpPr>
          <p:spPr bwMode="auto">
            <a:xfrm rot="5400000">
              <a:off x="8667522" y="4006693"/>
              <a:ext cx="884517" cy="93980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07" name="Freeform 106"/>
            <p:cNvSpPr>
              <a:spLocks/>
            </p:cNvSpPr>
            <p:nvPr/>
          </p:nvSpPr>
          <p:spPr bwMode="auto">
            <a:xfrm>
              <a:off x="7958844" y="5053831"/>
              <a:ext cx="2303462" cy="1275166"/>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nvGrpSpPr>
          <p:cNvPr id="197636" name="Group 107"/>
          <p:cNvGrpSpPr>
            <a:grpSpLocks/>
          </p:cNvGrpSpPr>
          <p:nvPr/>
        </p:nvGrpSpPr>
        <p:grpSpPr bwMode="auto">
          <a:xfrm>
            <a:off x="4935538" y="4092575"/>
            <a:ext cx="2565400" cy="2841625"/>
            <a:chOff x="4935683" y="4034334"/>
            <a:chExt cx="2564826" cy="2842523"/>
          </a:xfrm>
        </p:grpSpPr>
        <p:sp>
          <p:nvSpPr>
            <p:cNvPr id="109" name="TextBox 108"/>
            <p:cNvSpPr txBox="1"/>
            <p:nvPr/>
          </p:nvSpPr>
          <p:spPr>
            <a:xfrm>
              <a:off x="4935683" y="6249597"/>
              <a:ext cx="2564826" cy="627260"/>
            </a:xfrm>
            <a:prstGeom prst="rect">
              <a:avLst/>
            </a:prstGeom>
            <a:noFill/>
          </p:spPr>
          <p:txBody>
            <a:bodyPr lIns="182880" tIns="146304" rIns="182880" bIns="146304">
              <a:spAutoFit/>
            </a:bodyPr>
            <a:lstStyle/>
            <a:p>
              <a:pPr algn="ct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Private cloud</a:t>
              </a:r>
            </a:p>
          </p:txBody>
        </p:sp>
        <p:sp>
          <p:nvSpPr>
            <p:cNvPr id="110" name="Pentagon 109"/>
            <p:cNvSpPr/>
            <p:nvPr/>
          </p:nvSpPr>
          <p:spPr bwMode="auto">
            <a:xfrm rot="5400000">
              <a:off x="5791709" y="4006798"/>
              <a:ext cx="884517" cy="93959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grpSp>
          <p:nvGrpSpPr>
            <p:cNvPr id="197699" name="Group 8"/>
            <p:cNvGrpSpPr>
              <a:grpSpLocks noChangeAspect="1"/>
            </p:cNvGrpSpPr>
            <p:nvPr/>
          </p:nvGrpSpPr>
          <p:grpSpPr bwMode="auto">
            <a:xfrm>
              <a:off x="5313388" y="4831160"/>
              <a:ext cx="1809416" cy="1808295"/>
              <a:chOff x="4385" y="3099"/>
              <a:chExt cx="1613" cy="1612"/>
            </a:xfrm>
          </p:grpSpPr>
          <p:sp>
            <p:nvSpPr>
              <p:cNvPr id="11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3"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4"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5"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6" name="Rectangle 115"/>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7"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8"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19"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0"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1"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2"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3"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4"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25"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grpSp>
        <p:nvGrpSpPr>
          <p:cNvPr id="127" name="Group 126"/>
          <p:cNvGrpSpPr/>
          <p:nvPr/>
        </p:nvGrpSpPr>
        <p:grpSpPr>
          <a:xfrm>
            <a:off x="1018527" y="3219134"/>
            <a:ext cx="10430934" cy="1314592"/>
            <a:chOff x="1018527" y="3096683"/>
            <a:chExt cx="10430934" cy="1314592"/>
          </a:xfrm>
          <a:solidFill>
            <a:srgbClr val="44546A"/>
          </a:solidFill>
        </p:grpSpPr>
        <p:grpSp>
          <p:nvGrpSpPr>
            <p:cNvPr id="128" name="Group 127"/>
            <p:cNvGrpSpPr/>
            <p:nvPr/>
          </p:nvGrpSpPr>
          <p:grpSpPr>
            <a:xfrm>
              <a:off x="1018527" y="3096683"/>
              <a:ext cx="10430934" cy="1314592"/>
              <a:chOff x="1042161" y="3566576"/>
              <a:chExt cx="10430934" cy="1347584"/>
            </a:xfrm>
            <a:grpFill/>
          </p:grpSpPr>
          <p:sp>
            <p:nvSpPr>
              <p:cNvPr id="130" name="Hexagon 129"/>
              <p:cNvSpPr>
                <a:spLocks noChangeAspect="1"/>
              </p:cNvSpPr>
              <p:nvPr/>
            </p:nvSpPr>
            <p:spPr bwMode="auto">
              <a:xfrm>
                <a:off x="1464086" y="3566578"/>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1" name="Hexagon 130"/>
              <p:cNvSpPr>
                <a:spLocks noChangeAspect="1"/>
              </p:cNvSpPr>
              <p:nvPr/>
            </p:nvSpPr>
            <p:spPr bwMode="auto">
              <a:xfrm>
                <a:off x="3691642"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2" name="Hexagon 131"/>
              <p:cNvSpPr>
                <a:spLocks noChangeAspect="1"/>
              </p:cNvSpPr>
              <p:nvPr/>
            </p:nvSpPr>
            <p:spPr bwMode="auto">
              <a:xfrm>
                <a:off x="2580392" y="3566578"/>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3" name="Hexagon 132"/>
              <p:cNvSpPr>
                <a:spLocks noChangeAspect="1"/>
              </p:cNvSpPr>
              <p:nvPr/>
            </p:nvSpPr>
            <p:spPr bwMode="auto">
              <a:xfrm>
                <a:off x="5926019" y="3571287"/>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4" name="Hexagon 133"/>
              <p:cNvSpPr>
                <a:spLocks noChangeAspect="1"/>
              </p:cNvSpPr>
              <p:nvPr/>
            </p:nvSpPr>
            <p:spPr bwMode="auto">
              <a:xfrm>
                <a:off x="4813004" y="3568721"/>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5" name="Hexagon 134"/>
              <p:cNvSpPr>
                <a:spLocks noChangeAspect="1"/>
              </p:cNvSpPr>
              <p:nvPr/>
            </p:nvSpPr>
            <p:spPr bwMode="auto">
              <a:xfrm>
                <a:off x="8158631"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6" name="Hexagon 135"/>
              <p:cNvSpPr>
                <a:spLocks noChangeAspect="1"/>
              </p:cNvSpPr>
              <p:nvPr/>
            </p:nvSpPr>
            <p:spPr bwMode="auto">
              <a:xfrm>
                <a:off x="7037269" y="3566577"/>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7" name="Hexagon 136"/>
              <p:cNvSpPr>
                <a:spLocks noChangeAspect="1"/>
              </p:cNvSpPr>
              <p:nvPr/>
            </p:nvSpPr>
            <p:spPr bwMode="auto">
              <a:xfrm>
                <a:off x="10387953"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8" name="Hexagon 137"/>
              <p:cNvSpPr>
                <a:spLocks noChangeAspect="1"/>
              </p:cNvSpPr>
              <p:nvPr/>
            </p:nvSpPr>
            <p:spPr bwMode="auto">
              <a:xfrm>
                <a:off x="9271647" y="357128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139" name="Rectangle 138"/>
              <p:cNvSpPr/>
              <p:nvPr/>
            </p:nvSpPr>
            <p:spPr bwMode="auto">
              <a:xfrm>
                <a:off x="1042161" y="3873318"/>
                <a:ext cx="10430934" cy="1040842"/>
              </a:xfrm>
              <a:prstGeom prst="rect">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grpSp>
        <p:sp>
          <p:nvSpPr>
            <p:cNvPr id="129" name="TextBox 128"/>
            <p:cNvSpPr txBox="1"/>
            <p:nvPr/>
          </p:nvSpPr>
          <p:spPr>
            <a:xfrm>
              <a:off x="4737649" y="3534263"/>
              <a:ext cx="2963543" cy="738664"/>
            </a:xfrm>
            <a:prstGeom prst="rect">
              <a:avLst/>
            </a:prstGeom>
            <a:noFill/>
          </p:spPr>
          <p:txBody>
            <a:bodyPr lIns="182880" tIns="146304" rIns="182880" bIns="146304">
              <a:spAutoFit/>
            </a:bodyPr>
            <a:lstStyle/>
            <a:p>
              <a:pPr algn="ctr" defTabSz="932742" eaLnBrk="1" fontAlgn="auto" hangingPunct="1">
                <a:lnSpc>
                  <a:spcPct val="90000"/>
                </a:lnSpc>
                <a:spcBef>
                  <a:spcPts val="0"/>
                </a:spcBef>
                <a:spcAft>
                  <a:spcPts val="600"/>
                </a:spcAft>
                <a:defRPr/>
              </a:pPr>
              <a:r>
                <a:rPr lang="en-US" sz="3200" kern="0" dirty="0">
                  <a:solidFill>
                    <a:prstClr val="white"/>
                  </a:solidFill>
                  <a:latin typeface="Segoe UI"/>
                  <a:ea typeface="MS PGothic" pitchFamily="34" charset="-128"/>
                  <a:cs typeface="+mn-cs"/>
                </a:rPr>
                <a:t>Service Fabric</a:t>
              </a:r>
            </a:p>
          </p:txBody>
        </p:sp>
      </p:grpSp>
      <p:grpSp>
        <p:nvGrpSpPr>
          <p:cNvPr id="197639" name="Group 139"/>
          <p:cNvGrpSpPr>
            <a:grpSpLocks/>
          </p:cNvGrpSpPr>
          <p:nvPr/>
        </p:nvGrpSpPr>
        <p:grpSpPr bwMode="auto">
          <a:xfrm>
            <a:off x="881063" y="1671638"/>
            <a:ext cx="10706100" cy="1820862"/>
            <a:chOff x="880533" y="1549399"/>
            <a:chExt cx="10706923" cy="1821338"/>
          </a:xfrm>
        </p:grpSpPr>
        <p:sp>
          <p:nvSpPr>
            <p:cNvPr id="141" name="Hexagon 140"/>
            <p:cNvSpPr>
              <a:spLocks noChangeAspect="1"/>
            </p:cNvSpPr>
            <p:nvPr/>
          </p:nvSpPr>
          <p:spPr bwMode="auto">
            <a:xfrm>
              <a:off x="880533"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2" name="Hexagon 141"/>
            <p:cNvSpPr>
              <a:spLocks noChangeAspect="1"/>
            </p:cNvSpPr>
            <p:nvPr/>
          </p:nvSpPr>
          <p:spPr bwMode="auto">
            <a:xfrm>
              <a:off x="1439376"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3" name="Hexagon 142"/>
            <p:cNvSpPr>
              <a:spLocks noChangeAspect="1"/>
            </p:cNvSpPr>
            <p:nvPr/>
          </p:nvSpPr>
          <p:spPr bwMode="auto">
            <a:xfrm>
              <a:off x="1439376"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4" name="Hexagon 143"/>
            <p:cNvSpPr>
              <a:spLocks noChangeAspect="1"/>
            </p:cNvSpPr>
            <p:nvPr/>
          </p:nvSpPr>
          <p:spPr bwMode="auto">
            <a:xfrm>
              <a:off x="1996631" y="2176625"/>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5" name="Hexagon 144"/>
            <p:cNvSpPr>
              <a:spLocks noChangeAspect="1"/>
            </p:cNvSpPr>
            <p:nvPr/>
          </p:nvSpPr>
          <p:spPr bwMode="auto">
            <a:xfrm>
              <a:off x="1996631" y="1557338"/>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6" name="Hexagon 145"/>
            <p:cNvSpPr>
              <a:spLocks noChangeAspect="1"/>
            </p:cNvSpPr>
            <p:nvPr/>
          </p:nvSpPr>
          <p:spPr bwMode="auto">
            <a:xfrm>
              <a:off x="1996631" y="2794324"/>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7" name="Hexagon 146"/>
            <p:cNvSpPr>
              <a:spLocks noChangeAspect="1"/>
            </p:cNvSpPr>
            <p:nvPr/>
          </p:nvSpPr>
          <p:spPr bwMode="auto">
            <a:xfrm>
              <a:off x="880533"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8" name="Hexagon 147"/>
            <p:cNvSpPr>
              <a:spLocks noChangeAspect="1"/>
            </p:cNvSpPr>
            <p:nvPr/>
          </p:nvSpPr>
          <p:spPr bwMode="auto">
            <a:xfrm>
              <a:off x="880533"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49" name="Hexagon 148"/>
            <p:cNvSpPr>
              <a:spLocks noChangeAspect="1"/>
            </p:cNvSpPr>
            <p:nvPr/>
          </p:nvSpPr>
          <p:spPr bwMode="auto">
            <a:xfrm>
              <a:off x="2555474"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0" name="Hexagon 149"/>
            <p:cNvSpPr>
              <a:spLocks noChangeAspect="1"/>
            </p:cNvSpPr>
            <p:nvPr/>
          </p:nvSpPr>
          <p:spPr bwMode="auto">
            <a:xfrm>
              <a:off x="2555474"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1" name="Hexagon 150"/>
            <p:cNvSpPr>
              <a:spLocks noChangeAspect="1"/>
            </p:cNvSpPr>
            <p:nvPr/>
          </p:nvSpPr>
          <p:spPr bwMode="auto">
            <a:xfrm>
              <a:off x="3112730" y="2176625"/>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2" name="Hexagon 151"/>
            <p:cNvSpPr>
              <a:spLocks noChangeAspect="1"/>
            </p:cNvSpPr>
            <p:nvPr/>
          </p:nvSpPr>
          <p:spPr bwMode="auto">
            <a:xfrm>
              <a:off x="3671573" y="1866982"/>
              <a:ext cx="666801" cy="576413"/>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3" name="Hexagon 152"/>
            <p:cNvSpPr>
              <a:spLocks noChangeAspect="1"/>
            </p:cNvSpPr>
            <p:nvPr/>
          </p:nvSpPr>
          <p:spPr bwMode="auto">
            <a:xfrm>
              <a:off x="3671573" y="2484680"/>
              <a:ext cx="666801" cy="576414"/>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4" name="Hexagon 153"/>
            <p:cNvSpPr>
              <a:spLocks noChangeAspect="1"/>
            </p:cNvSpPr>
            <p:nvPr/>
          </p:nvSpPr>
          <p:spPr bwMode="auto">
            <a:xfrm>
              <a:off x="4228827"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5" name="Hexagon 154"/>
            <p:cNvSpPr>
              <a:spLocks noChangeAspect="1"/>
            </p:cNvSpPr>
            <p:nvPr/>
          </p:nvSpPr>
          <p:spPr bwMode="auto">
            <a:xfrm>
              <a:off x="4228827"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6" name="Hexagon 155"/>
            <p:cNvSpPr>
              <a:spLocks noChangeAspect="1"/>
            </p:cNvSpPr>
            <p:nvPr/>
          </p:nvSpPr>
          <p:spPr bwMode="auto">
            <a:xfrm>
              <a:off x="4228827"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7" name="Hexagon 156"/>
            <p:cNvSpPr>
              <a:spLocks noChangeAspect="1"/>
            </p:cNvSpPr>
            <p:nvPr/>
          </p:nvSpPr>
          <p:spPr bwMode="auto">
            <a:xfrm>
              <a:off x="3112730" y="2794324"/>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8" name="Hexagon 157"/>
            <p:cNvSpPr>
              <a:spLocks noChangeAspect="1"/>
            </p:cNvSpPr>
            <p:nvPr/>
          </p:nvSpPr>
          <p:spPr bwMode="auto">
            <a:xfrm>
              <a:off x="3112730" y="1557338"/>
              <a:ext cx="666801" cy="578001"/>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59" name="Hexagon 158"/>
            <p:cNvSpPr>
              <a:spLocks noChangeAspect="1"/>
            </p:cNvSpPr>
            <p:nvPr/>
          </p:nvSpPr>
          <p:spPr bwMode="auto">
            <a:xfrm>
              <a:off x="4787670"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0" name="Hexagon 159"/>
            <p:cNvSpPr>
              <a:spLocks noChangeAspect="1"/>
            </p:cNvSpPr>
            <p:nvPr/>
          </p:nvSpPr>
          <p:spPr bwMode="auto">
            <a:xfrm>
              <a:off x="4787670"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1" name="Hexagon 160"/>
            <p:cNvSpPr>
              <a:spLocks noChangeAspect="1"/>
            </p:cNvSpPr>
            <p:nvPr/>
          </p:nvSpPr>
          <p:spPr bwMode="auto">
            <a:xfrm>
              <a:off x="5341751" y="2167097"/>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2" name="Hexagon 161"/>
            <p:cNvSpPr>
              <a:spLocks noChangeAspect="1"/>
            </p:cNvSpPr>
            <p:nvPr/>
          </p:nvSpPr>
          <p:spPr bwMode="auto">
            <a:xfrm>
              <a:off x="5900594"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3" name="Hexagon 162"/>
            <p:cNvSpPr>
              <a:spLocks noChangeAspect="1"/>
            </p:cNvSpPr>
            <p:nvPr/>
          </p:nvSpPr>
          <p:spPr bwMode="auto">
            <a:xfrm>
              <a:off x="5900594"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4" name="Hexagon 163"/>
            <p:cNvSpPr>
              <a:spLocks noChangeAspect="1"/>
            </p:cNvSpPr>
            <p:nvPr/>
          </p:nvSpPr>
          <p:spPr bwMode="auto">
            <a:xfrm>
              <a:off x="6459437" y="2176625"/>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5" name="Hexagon 164"/>
            <p:cNvSpPr>
              <a:spLocks noChangeAspect="1"/>
            </p:cNvSpPr>
            <p:nvPr/>
          </p:nvSpPr>
          <p:spPr bwMode="auto">
            <a:xfrm>
              <a:off x="6459437" y="1557338"/>
              <a:ext cx="666801" cy="578001"/>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6" name="Hexagon 165"/>
            <p:cNvSpPr>
              <a:spLocks noChangeAspect="1"/>
            </p:cNvSpPr>
            <p:nvPr/>
          </p:nvSpPr>
          <p:spPr bwMode="auto">
            <a:xfrm>
              <a:off x="6459437" y="2794324"/>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7" name="Hexagon 166"/>
            <p:cNvSpPr>
              <a:spLocks noChangeAspect="1"/>
            </p:cNvSpPr>
            <p:nvPr/>
          </p:nvSpPr>
          <p:spPr bwMode="auto">
            <a:xfrm>
              <a:off x="5341751" y="2784797"/>
              <a:ext cx="666801" cy="578001"/>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8" name="Hexagon 167"/>
            <p:cNvSpPr>
              <a:spLocks noChangeAspect="1"/>
            </p:cNvSpPr>
            <p:nvPr/>
          </p:nvSpPr>
          <p:spPr bwMode="auto">
            <a:xfrm>
              <a:off x="5341751" y="1549399"/>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69" name="Hexagon 168"/>
            <p:cNvSpPr>
              <a:spLocks noChangeAspect="1"/>
            </p:cNvSpPr>
            <p:nvPr/>
          </p:nvSpPr>
          <p:spPr bwMode="auto">
            <a:xfrm>
              <a:off x="7016692" y="1866982"/>
              <a:ext cx="666801" cy="576413"/>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0" name="Hexagon 169"/>
            <p:cNvSpPr>
              <a:spLocks noChangeAspect="1"/>
            </p:cNvSpPr>
            <p:nvPr/>
          </p:nvSpPr>
          <p:spPr bwMode="auto">
            <a:xfrm>
              <a:off x="7016692" y="2484680"/>
              <a:ext cx="666801" cy="576414"/>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1" name="Hexagon 170"/>
            <p:cNvSpPr>
              <a:spLocks noChangeAspect="1"/>
            </p:cNvSpPr>
            <p:nvPr/>
          </p:nvSpPr>
          <p:spPr bwMode="auto">
            <a:xfrm>
              <a:off x="7575535"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2" name="Hexagon 171"/>
            <p:cNvSpPr>
              <a:spLocks noChangeAspect="1"/>
            </p:cNvSpPr>
            <p:nvPr/>
          </p:nvSpPr>
          <p:spPr bwMode="auto">
            <a:xfrm>
              <a:off x="8132790"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3" name="Hexagon 172"/>
            <p:cNvSpPr>
              <a:spLocks noChangeAspect="1"/>
            </p:cNvSpPr>
            <p:nvPr/>
          </p:nvSpPr>
          <p:spPr bwMode="auto">
            <a:xfrm>
              <a:off x="8132790"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4" name="Hexagon 173"/>
            <p:cNvSpPr>
              <a:spLocks noChangeAspect="1"/>
            </p:cNvSpPr>
            <p:nvPr/>
          </p:nvSpPr>
          <p:spPr bwMode="auto">
            <a:xfrm>
              <a:off x="8691633" y="2176625"/>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5" name="Hexagon 174"/>
            <p:cNvSpPr>
              <a:spLocks noChangeAspect="1"/>
            </p:cNvSpPr>
            <p:nvPr/>
          </p:nvSpPr>
          <p:spPr bwMode="auto">
            <a:xfrm>
              <a:off x="8691633" y="1557338"/>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6" name="Hexagon 175"/>
            <p:cNvSpPr>
              <a:spLocks noChangeAspect="1"/>
            </p:cNvSpPr>
            <p:nvPr/>
          </p:nvSpPr>
          <p:spPr bwMode="auto">
            <a:xfrm>
              <a:off x="8691633" y="2794324"/>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7" name="Hexagon 176"/>
            <p:cNvSpPr>
              <a:spLocks noChangeAspect="1"/>
            </p:cNvSpPr>
            <p:nvPr/>
          </p:nvSpPr>
          <p:spPr bwMode="auto">
            <a:xfrm>
              <a:off x="7575535"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8" name="Hexagon 177"/>
            <p:cNvSpPr>
              <a:spLocks noChangeAspect="1"/>
            </p:cNvSpPr>
            <p:nvPr/>
          </p:nvSpPr>
          <p:spPr bwMode="auto">
            <a:xfrm>
              <a:off x="7575535"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79" name="Hexagon 178"/>
            <p:cNvSpPr>
              <a:spLocks noChangeAspect="1"/>
            </p:cNvSpPr>
            <p:nvPr/>
          </p:nvSpPr>
          <p:spPr bwMode="auto">
            <a:xfrm>
              <a:off x="9248888"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0" name="Hexagon 179"/>
            <p:cNvSpPr>
              <a:spLocks noChangeAspect="1"/>
            </p:cNvSpPr>
            <p:nvPr/>
          </p:nvSpPr>
          <p:spPr bwMode="auto">
            <a:xfrm>
              <a:off x="9248888"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1" name="Hexagon 180"/>
            <p:cNvSpPr>
              <a:spLocks noChangeAspect="1"/>
            </p:cNvSpPr>
            <p:nvPr/>
          </p:nvSpPr>
          <p:spPr bwMode="auto">
            <a:xfrm>
              <a:off x="9804556" y="2167097"/>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2" name="Hexagon 181"/>
            <p:cNvSpPr>
              <a:spLocks noChangeAspect="1"/>
            </p:cNvSpPr>
            <p:nvPr/>
          </p:nvSpPr>
          <p:spPr bwMode="auto">
            <a:xfrm>
              <a:off x="10361812" y="1857455"/>
              <a:ext cx="666801" cy="578001"/>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3" name="Hexagon 182"/>
            <p:cNvSpPr>
              <a:spLocks noChangeAspect="1"/>
            </p:cNvSpPr>
            <p:nvPr/>
          </p:nvSpPr>
          <p:spPr bwMode="auto">
            <a:xfrm>
              <a:off x="10361812" y="2476741"/>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4" name="Hexagon 183"/>
            <p:cNvSpPr>
              <a:spLocks noChangeAspect="1"/>
            </p:cNvSpPr>
            <p:nvPr/>
          </p:nvSpPr>
          <p:spPr bwMode="auto">
            <a:xfrm>
              <a:off x="10920655" y="2167097"/>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5" name="Hexagon 184"/>
            <p:cNvSpPr>
              <a:spLocks noChangeAspect="1"/>
            </p:cNvSpPr>
            <p:nvPr/>
          </p:nvSpPr>
          <p:spPr bwMode="auto">
            <a:xfrm>
              <a:off x="10920655" y="1549399"/>
              <a:ext cx="666801" cy="576413"/>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6" name="Hexagon 185"/>
            <p:cNvSpPr>
              <a:spLocks noChangeAspect="1"/>
            </p:cNvSpPr>
            <p:nvPr/>
          </p:nvSpPr>
          <p:spPr bwMode="auto">
            <a:xfrm>
              <a:off x="10920655" y="2784797"/>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7" name="Hexagon 186"/>
            <p:cNvSpPr>
              <a:spLocks noChangeAspect="1"/>
            </p:cNvSpPr>
            <p:nvPr/>
          </p:nvSpPr>
          <p:spPr bwMode="auto">
            <a:xfrm>
              <a:off x="9804556" y="2784797"/>
              <a:ext cx="666801" cy="578001"/>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188" name="Hexagon 187"/>
            <p:cNvSpPr>
              <a:spLocks noChangeAspect="1"/>
            </p:cNvSpPr>
            <p:nvPr/>
          </p:nvSpPr>
          <p:spPr bwMode="auto">
            <a:xfrm>
              <a:off x="9804556" y="1549399"/>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grpSp>
      <p:grpSp>
        <p:nvGrpSpPr>
          <p:cNvPr id="197640" name="Group 188"/>
          <p:cNvGrpSpPr>
            <a:grpSpLocks/>
          </p:cNvGrpSpPr>
          <p:nvPr/>
        </p:nvGrpSpPr>
        <p:grpSpPr bwMode="auto">
          <a:xfrm>
            <a:off x="1004888" y="3713163"/>
            <a:ext cx="10390187" cy="628650"/>
            <a:chOff x="1004881" y="3591355"/>
            <a:chExt cx="10390601" cy="627864"/>
          </a:xfrm>
        </p:grpSpPr>
        <p:sp>
          <p:nvSpPr>
            <p:cNvPr id="197643" name="TextBox 189"/>
            <p:cNvSpPr txBox="1">
              <a:spLocks noChangeArrowheads="1"/>
            </p:cNvSpPr>
            <p:nvPr/>
          </p:nvSpPr>
          <p:spPr bwMode="auto">
            <a:xfrm>
              <a:off x="1004881" y="3642317"/>
              <a:ext cx="1054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Scalability</a:t>
              </a:r>
            </a:p>
          </p:txBody>
        </p:sp>
        <p:sp>
          <p:nvSpPr>
            <p:cNvPr id="197644" name="TextBox 190"/>
            <p:cNvSpPr txBox="1">
              <a:spLocks noChangeArrowheads="1"/>
            </p:cNvSpPr>
            <p:nvPr/>
          </p:nvSpPr>
          <p:spPr bwMode="auto">
            <a:xfrm>
              <a:off x="2183528" y="3658964"/>
              <a:ext cx="113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Availability</a:t>
              </a:r>
            </a:p>
          </p:txBody>
        </p:sp>
        <p:sp>
          <p:nvSpPr>
            <p:cNvPr id="197645" name="TextBox 191"/>
            <p:cNvSpPr txBox="1">
              <a:spLocks noChangeArrowheads="1"/>
            </p:cNvSpPr>
            <p:nvPr/>
          </p:nvSpPr>
          <p:spPr bwMode="auto">
            <a:xfrm>
              <a:off x="3402899" y="3667876"/>
              <a:ext cx="1257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Performance</a:t>
              </a:r>
            </a:p>
          </p:txBody>
        </p:sp>
        <p:sp>
          <p:nvSpPr>
            <p:cNvPr id="197646" name="TextBox 192"/>
            <p:cNvSpPr txBox="1">
              <a:spLocks noChangeArrowheads="1"/>
            </p:cNvSpPr>
            <p:nvPr/>
          </p:nvSpPr>
          <p:spPr bwMode="auto">
            <a:xfrm>
              <a:off x="7566166" y="3591355"/>
              <a:ext cx="1312106"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Lifecycle management</a:t>
              </a:r>
            </a:p>
          </p:txBody>
        </p:sp>
        <p:sp>
          <p:nvSpPr>
            <p:cNvPr id="197647" name="TextBox 193"/>
            <p:cNvSpPr txBox="1">
              <a:spLocks noChangeArrowheads="1"/>
            </p:cNvSpPr>
            <p:nvPr/>
          </p:nvSpPr>
          <p:spPr bwMode="auto">
            <a:xfrm>
              <a:off x="8771756" y="3674444"/>
              <a:ext cx="1312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Portability</a:t>
              </a:r>
            </a:p>
          </p:txBody>
        </p:sp>
        <p:sp>
          <p:nvSpPr>
            <p:cNvPr id="197648" name="TextBox 194"/>
            <p:cNvSpPr txBox="1">
              <a:spLocks noChangeArrowheads="1"/>
            </p:cNvSpPr>
            <p:nvPr/>
          </p:nvSpPr>
          <p:spPr bwMode="auto">
            <a:xfrm>
              <a:off x="10083376" y="3674444"/>
              <a:ext cx="1312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Monitoring</a:t>
              </a:r>
            </a:p>
          </p:txBody>
        </p:sp>
      </p:grpSp>
      <p:sp>
        <p:nvSpPr>
          <p:cNvPr id="196" name="Rectangle 195"/>
          <p:cNvSpPr/>
          <p:nvPr/>
        </p:nvSpPr>
        <p:spPr bwMode="auto">
          <a:xfrm>
            <a:off x="6586945" y="2754487"/>
            <a:ext cx="4850197" cy="754117"/>
          </a:xfrm>
          <a:prstGeom prst="rect">
            <a:avLst/>
          </a:prstGeom>
          <a:solidFill>
            <a:srgbClr val="FFB900"/>
          </a:solidFill>
          <a:ln w="6350" cap="flat" cmpd="sng" algn="ctr">
            <a:noFill/>
            <a:prstDash val="solid"/>
            <a:miter lim="800000"/>
            <a:headEnd type="none" w="med" len="med"/>
            <a:tailEnd type="none" w="med" len="med"/>
          </a:ln>
          <a:effectLst/>
        </p:spPr>
        <p:txBody>
          <a:bodyPr tIns="91440" rIns="34294" bIns="34294" anchor="ctr"/>
          <a:lstStyle/>
          <a:p>
            <a:pPr algn="ctr" defTabSz="932406" eaLnBrk="1" fontAlgn="auto" hangingPunct="1">
              <a:spcBef>
                <a:spcPts val="0"/>
              </a:spcBef>
              <a:spcAft>
                <a:spcPts val="0"/>
              </a:spcAft>
              <a:defRPr/>
            </a:pPr>
            <a:r>
              <a:rPr lang="en-US" sz="2400"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 API</a:t>
            </a:r>
            <a:endPar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97" name="Rectangle 196"/>
          <p:cNvSpPr/>
          <p:nvPr/>
        </p:nvSpPr>
        <p:spPr bwMode="auto">
          <a:xfrm>
            <a:off x="1040812" y="2743334"/>
            <a:ext cx="4850197" cy="754117"/>
          </a:xfrm>
          <a:prstGeom prst="rect">
            <a:avLst/>
          </a:prstGeom>
          <a:solidFill>
            <a:srgbClr val="FFB900"/>
          </a:solidFill>
          <a:ln w="6350" cap="flat" cmpd="sng" algn="ctr">
            <a:noFill/>
            <a:prstDash val="solid"/>
            <a:miter lim="800000"/>
            <a:headEnd type="none" w="med" len="med"/>
            <a:tailEnd type="none" w="med" len="med"/>
          </a:ln>
          <a:effectLst/>
        </p:spPr>
        <p:txBody>
          <a:bodyPr tIns="91440" rIns="34294" bIns="34294" anchor="ctr"/>
          <a:lstStyle/>
          <a:p>
            <a:pPr algn="ctr" defTabSz="932406" eaLnBrk="1" fontAlgn="auto" hangingPunct="1">
              <a:spcBef>
                <a:spcPts val="0"/>
              </a:spcBef>
              <a:spcAft>
                <a:spcPts val="0"/>
              </a:spcAft>
              <a:defRPr/>
            </a:pPr>
            <a:r>
              <a:rPr lang="en-US" sz="24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 API</a:t>
            </a:r>
          </a:p>
        </p:txBody>
      </p:sp>
      <p:sp>
        <p:nvSpPr>
          <p:cNvPr id="2" name="Title 1"/>
          <p:cNvSpPr>
            <a:spLocks noGrp="1"/>
          </p:cNvSpPr>
          <p:nvPr>
            <p:ph type="title"/>
          </p:nvPr>
        </p:nvSpPr>
        <p:spPr/>
        <p:txBody>
          <a:bodyPr/>
          <a:lstStyle/>
          <a:p>
            <a:r>
              <a:rPr lang="en-US" smtClean="0"/>
              <a:t>Service Fabric Programming Models</a:t>
            </a:r>
            <a:br>
              <a:rPr lang="en-US" smtClean="0"/>
            </a:br>
            <a:endParaRPr lang="nl-NL"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08100" y="1299195"/>
            <a:ext cx="9890125" cy="3478213"/>
          </a:xfrm>
          <a:prstGeom prst="rect">
            <a:avLst/>
          </a:prstGeom>
          <a:noFill/>
        </p:spPr>
        <p:txBody>
          <a:bodyPr>
            <a:spAutoFit/>
          </a:bodyPr>
          <a:lstStyle/>
          <a:p>
            <a:pPr defTabSz="932742" eaLnBrk="1" fontAlgn="auto" hangingPunct="1">
              <a:spcBef>
                <a:spcPts val="0"/>
              </a:spcBef>
              <a:spcAft>
                <a:spcPts val="2400"/>
              </a:spcAft>
              <a:defRPr/>
            </a:pPr>
            <a:r>
              <a:rPr lang="en-US" sz="3200" dirty="0">
                <a:solidFill>
                  <a:srgbClr val="FFFFFF"/>
                </a:solidFill>
                <a:latin typeface="+mj-lt"/>
                <a:ea typeface="+mn-ea"/>
                <a:cs typeface="+mn-cs"/>
              </a:rPr>
              <a:t>Service Fabric enables you to build highly available and scalable</a:t>
            </a:r>
            <a:r>
              <a:rPr lang="en-US" sz="3200" dirty="0">
                <a:solidFill>
                  <a:srgbClr val="FFFFFF"/>
                </a:solidFill>
                <a:ea typeface="MS PGothic" pitchFamily="34" charset="-128"/>
                <a:cs typeface="+mn-cs"/>
              </a:rPr>
              <a:t> </a:t>
            </a:r>
            <a:r>
              <a:rPr lang="en-US" sz="3200" dirty="0">
                <a:solidFill>
                  <a:srgbClr val="FFFFFF"/>
                </a:solidFill>
                <a:latin typeface="+mj-lt"/>
                <a:ea typeface="+mn-ea"/>
                <a:cs typeface="+mn-cs"/>
              </a:rPr>
              <a:t>services that you can run on multiple clouds</a:t>
            </a:r>
          </a:p>
          <a:p>
            <a:pPr defTabSz="932742" eaLnBrk="1" fontAlgn="auto" hangingPunct="1">
              <a:spcBef>
                <a:spcPts val="0"/>
              </a:spcBef>
              <a:spcAft>
                <a:spcPts val="2400"/>
              </a:spcAft>
              <a:defRPr/>
            </a:pPr>
            <a:r>
              <a:rPr lang="en-US" sz="3200" dirty="0">
                <a:solidFill>
                  <a:srgbClr val="FFFFFF"/>
                </a:solidFill>
                <a:latin typeface="+mj-lt"/>
                <a:ea typeface="+mn-ea"/>
                <a:cs typeface="+mn-cs"/>
              </a:rPr>
              <a:t>Private preview service and SDK available today</a:t>
            </a:r>
          </a:p>
          <a:p>
            <a:pPr defTabSz="932742" eaLnBrk="1" fontAlgn="auto" hangingPunct="1">
              <a:spcBef>
                <a:spcPts val="0"/>
              </a:spcBef>
              <a:spcAft>
                <a:spcPts val="2400"/>
              </a:spcAft>
              <a:defRPr/>
            </a:pPr>
            <a:r>
              <a:rPr lang="en-US" sz="3200" dirty="0">
                <a:solidFill>
                  <a:srgbClr val="FFFFFF"/>
                </a:solidFill>
                <a:latin typeface="+mj-lt"/>
                <a:ea typeface="+mn-ea"/>
                <a:cs typeface="+mn-cs"/>
              </a:rPr>
              <a:t>Public preview service launching later this year</a:t>
            </a:r>
          </a:p>
          <a:p>
            <a:pPr defTabSz="932742" eaLnBrk="1" fontAlgn="auto" hangingPunct="1">
              <a:spcBef>
                <a:spcPts val="0"/>
              </a:spcBef>
              <a:spcAft>
                <a:spcPts val="2400"/>
              </a:spcAft>
              <a:defRPr/>
            </a:pPr>
            <a:r>
              <a:rPr lang="en-US" sz="3200" dirty="0">
                <a:solidFill>
                  <a:srgbClr val="FFFFFF"/>
                </a:solidFill>
                <a:latin typeface="+mj-lt"/>
                <a:ea typeface="+mn-ea"/>
                <a:cs typeface="+mn-cs"/>
              </a:rPr>
              <a:t>Post feedback on Azure MSDN forum</a:t>
            </a:r>
          </a:p>
        </p:txBody>
      </p:sp>
      <p:grpSp>
        <p:nvGrpSpPr>
          <p:cNvPr id="8" name="Group 7"/>
          <p:cNvGrpSpPr/>
          <p:nvPr/>
        </p:nvGrpSpPr>
        <p:grpSpPr>
          <a:xfrm rot="18900000">
            <a:off x="440303" y="1480807"/>
            <a:ext cx="523057" cy="303567"/>
            <a:chOff x="8913812" y="1031876"/>
            <a:chExt cx="1524000" cy="1025524"/>
          </a:xfrm>
          <a:solidFill>
            <a:srgbClr val="BAD80A"/>
          </a:solidFill>
        </p:grpSpPr>
        <p:sp>
          <p:nvSpPr>
            <p:cNvPr id="18" name="Rectangle 1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19" name="Rectangle 1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sp>
        <p:nvSpPr>
          <p:cNvPr id="21" name="Rectangle 20"/>
          <p:cNvSpPr/>
          <p:nvPr/>
        </p:nvSpPr>
        <p:spPr>
          <a:xfrm>
            <a:off x="1588" y="5326063"/>
            <a:ext cx="12434887" cy="1662112"/>
          </a:xfrm>
          <a:prstGeom prst="rect">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23" name="TextBox 22"/>
          <p:cNvSpPr txBox="1"/>
          <p:nvPr/>
        </p:nvSpPr>
        <p:spPr>
          <a:xfrm>
            <a:off x="1676400" y="5807075"/>
            <a:ext cx="11064875" cy="646113"/>
          </a:xfrm>
          <a:prstGeom prst="rect">
            <a:avLst/>
          </a:prstGeom>
          <a:noFill/>
          <a:ln>
            <a:noFill/>
          </a:ln>
        </p:spPr>
        <p:txBody>
          <a:bodyPr anchor="ctr">
            <a:spAutoFit/>
          </a:bodyPr>
          <a:lstStyle/>
          <a:p>
            <a:pPr defTabSz="932742" eaLnBrk="1" fontAlgn="auto" hangingPunct="1">
              <a:spcBef>
                <a:spcPts val="0"/>
              </a:spcBef>
              <a:spcAft>
                <a:spcPts val="0"/>
              </a:spcAft>
              <a:defRPr/>
            </a:pPr>
            <a:r>
              <a:rPr lang="en-US" sz="3600" b="1" u="sng" dirty="0">
                <a:latin typeface="+mj-lt"/>
                <a:ea typeface="+mn-ea"/>
                <a:cs typeface="+mn-cs"/>
              </a:rPr>
              <a:t>Find out more at http://aka.ms/servicefabric</a:t>
            </a:r>
          </a:p>
        </p:txBody>
      </p:sp>
      <p:grpSp>
        <p:nvGrpSpPr>
          <p:cNvPr id="24" name="Group 23"/>
          <p:cNvGrpSpPr/>
          <p:nvPr/>
        </p:nvGrpSpPr>
        <p:grpSpPr>
          <a:xfrm rot="18900000">
            <a:off x="470308" y="2540467"/>
            <a:ext cx="523057" cy="303567"/>
            <a:chOff x="8913812" y="1031876"/>
            <a:chExt cx="1524000" cy="1025524"/>
          </a:xfrm>
          <a:solidFill>
            <a:srgbClr val="BAD80A"/>
          </a:solidFill>
        </p:grpSpPr>
        <p:sp>
          <p:nvSpPr>
            <p:cNvPr id="25" name="Rectangle 24"/>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26" name="Rectangle 25"/>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27" name="Group 26"/>
          <p:cNvGrpSpPr/>
          <p:nvPr/>
        </p:nvGrpSpPr>
        <p:grpSpPr>
          <a:xfrm rot="18900000">
            <a:off x="470308" y="3368066"/>
            <a:ext cx="523057" cy="303567"/>
            <a:chOff x="8913812" y="1031876"/>
            <a:chExt cx="1524000" cy="1025524"/>
          </a:xfrm>
          <a:solidFill>
            <a:srgbClr val="BAD80A"/>
          </a:solidFill>
        </p:grpSpPr>
        <p:sp>
          <p:nvSpPr>
            <p:cNvPr id="28" name="Rectangle 2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29" name="Rectangle 2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grpSp>
        <p:nvGrpSpPr>
          <p:cNvPr id="30" name="Group 29"/>
          <p:cNvGrpSpPr/>
          <p:nvPr/>
        </p:nvGrpSpPr>
        <p:grpSpPr>
          <a:xfrm rot="18900000">
            <a:off x="470308" y="4186368"/>
            <a:ext cx="523057" cy="303567"/>
            <a:chOff x="8913812" y="1031876"/>
            <a:chExt cx="1524000" cy="1025524"/>
          </a:xfrm>
          <a:solidFill>
            <a:srgbClr val="BAD80A"/>
          </a:solidFill>
        </p:grpSpPr>
        <p:sp>
          <p:nvSpPr>
            <p:cNvPr id="31" name="Rectangle 30"/>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sp>
          <p:nvSpPr>
            <p:cNvPr id="32" name="Rectangle 31"/>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32742" eaLnBrk="1" fontAlgn="auto" hangingPunct="1">
                <a:spcBef>
                  <a:spcPts val="0"/>
                </a:spcBef>
                <a:spcAft>
                  <a:spcPts val="0"/>
                </a:spcAft>
                <a:defRPr/>
              </a:pPr>
              <a:endParaRPr lang="en-US"/>
            </a:p>
          </p:txBody>
        </p:sp>
      </p:grpSp>
      <p:sp>
        <p:nvSpPr>
          <p:cNvPr id="33" name="Freeform 99"/>
          <p:cNvSpPr>
            <a:spLocks noChangeAspect="1"/>
          </p:cNvSpPr>
          <p:nvPr/>
        </p:nvSpPr>
        <p:spPr bwMode="black">
          <a:xfrm>
            <a:off x="731838" y="5934075"/>
            <a:ext cx="576262" cy="422275"/>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chemeClr val="tx1"/>
          </a:solidFill>
          <a:ln>
            <a:noFill/>
          </a:ln>
          <a:extLst/>
        </p:spPr>
        <p:txBody>
          <a:bodyPr lIns="69953" tIns="34976" rIns="69953" bIns="34976"/>
          <a:lstStyle/>
          <a:p>
            <a:pPr defTabSz="932742" eaLnBrk="1" fontAlgn="auto" hangingPunct="1">
              <a:spcBef>
                <a:spcPts val="0"/>
              </a:spcBef>
              <a:spcAft>
                <a:spcPts val="0"/>
              </a:spcAft>
              <a:defRPr/>
            </a:pPr>
            <a:endParaRPr lang="en-US" sz="1350" dirty="0">
              <a:solidFill>
                <a:srgbClr val="000000"/>
              </a:solidFill>
              <a:latin typeface="+mn-lt"/>
              <a:ea typeface="+mn-ea"/>
              <a:cs typeface="+mn-cs"/>
            </a:endParaRPr>
          </a:p>
        </p:txBody>
      </p:sp>
      <p:grpSp>
        <p:nvGrpSpPr>
          <p:cNvPr id="34" name="Group 33"/>
          <p:cNvGrpSpPr>
            <a:grpSpLocks/>
          </p:cNvGrpSpPr>
          <p:nvPr/>
        </p:nvGrpSpPr>
        <p:grpSpPr bwMode="auto">
          <a:xfrm flipH="1">
            <a:off x="7940675" y="1981200"/>
            <a:ext cx="4313238" cy="3409950"/>
            <a:chOff x="2348247" y="1709773"/>
            <a:chExt cx="7397345" cy="5322534"/>
          </a:xfrm>
        </p:grpSpPr>
        <p:pic>
          <p:nvPicPr>
            <p:cNvPr id="200716"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17" name="Picture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nl-NL" smtClean="0"/>
              <a:t>Service Fabric Availability </a:t>
            </a:r>
            <a:endParaRPr lang="nl-NL"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200750" y="844907"/>
            <a:ext cx="833437" cy="549258"/>
          </a:xfrm>
          <a:prstGeom prst="roundRect">
            <a:avLst/>
          </a:prstGeom>
          <a:noFill/>
          <a:ln w="50800">
            <a:solidFill>
              <a:srgbClr val="FFFF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182880" tIns="146304" rIns="182880" bIns="146304"/>
          <a:lstStyle/>
          <a:p>
            <a:pPr algn="ctr" defTabSz="932472">
              <a:lnSpc>
                <a:spcPct val="90000"/>
              </a:lnSpc>
              <a:defRPr/>
            </a:pPr>
            <a:endParaRPr lang="en-US" sz="2000" b="1"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2304191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128838" y="4092575"/>
            <a:ext cx="2303462" cy="2841625"/>
            <a:chOff x="2128279" y="4034335"/>
            <a:chExt cx="2303462" cy="2842522"/>
          </a:xfrm>
        </p:grpSpPr>
        <p:sp>
          <p:nvSpPr>
            <p:cNvPr id="3" name="TextBox 2"/>
            <p:cNvSpPr txBox="1"/>
            <p:nvPr/>
          </p:nvSpPr>
          <p:spPr>
            <a:xfrm>
              <a:off x="2637866" y="6249597"/>
              <a:ext cx="1284288" cy="627260"/>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Azure</a:t>
              </a:r>
            </a:p>
          </p:txBody>
        </p:sp>
        <p:sp>
          <p:nvSpPr>
            <p:cNvPr id="4" name="Pentagon 3"/>
            <p:cNvSpPr/>
            <p:nvPr/>
          </p:nvSpPr>
          <p:spPr bwMode="auto">
            <a:xfrm rot="5400000">
              <a:off x="2809970" y="4006694"/>
              <a:ext cx="884517" cy="93980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 name="Freeform 4"/>
            <p:cNvSpPr>
              <a:spLocks/>
            </p:cNvSpPr>
            <p:nvPr/>
          </p:nvSpPr>
          <p:spPr bwMode="auto">
            <a:xfrm>
              <a:off x="2128279" y="5039540"/>
              <a:ext cx="2303462" cy="127516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nvGrpSpPr>
          <p:cNvPr id="6" name="Group 5"/>
          <p:cNvGrpSpPr>
            <a:grpSpLocks/>
          </p:cNvGrpSpPr>
          <p:nvPr/>
        </p:nvGrpSpPr>
        <p:grpSpPr bwMode="auto">
          <a:xfrm>
            <a:off x="7958138" y="4092575"/>
            <a:ext cx="2303462" cy="2841625"/>
            <a:chOff x="7958844" y="4034334"/>
            <a:chExt cx="2303462" cy="2842523"/>
          </a:xfrm>
        </p:grpSpPr>
        <p:sp>
          <p:nvSpPr>
            <p:cNvPr id="7" name="TextBox 6"/>
            <p:cNvSpPr txBox="1"/>
            <p:nvPr/>
          </p:nvSpPr>
          <p:spPr>
            <a:xfrm>
              <a:off x="8035044" y="6249597"/>
              <a:ext cx="2151062" cy="627260"/>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Other clouds</a:t>
              </a:r>
            </a:p>
          </p:txBody>
        </p:sp>
        <p:sp>
          <p:nvSpPr>
            <p:cNvPr id="8" name="Pentagon 7"/>
            <p:cNvSpPr/>
            <p:nvPr/>
          </p:nvSpPr>
          <p:spPr bwMode="auto">
            <a:xfrm rot="5400000">
              <a:off x="8667522" y="4006693"/>
              <a:ext cx="884517" cy="93980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9" name="Freeform 8"/>
            <p:cNvSpPr>
              <a:spLocks/>
            </p:cNvSpPr>
            <p:nvPr/>
          </p:nvSpPr>
          <p:spPr bwMode="auto">
            <a:xfrm>
              <a:off x="7958844" y="5053831"/>
              <a:ext cx="2303462" cy="1275166"/>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nvGrpSpPr>
          <p:cNvPr id="10" name="Group 9"/>
          <p:cNvGrpSpPr>
            <a:grpSpLocks/>
          </p:cNvGrpSpPr>
          <p:nvPr/>
        </p:nvGrpSpPr>
        <p:grpSpPr bwMode="auto">
          <a:xfrm>
            <a:off x="4935538" y="4092575"/>
            <a:ext cx="2565400" cy="2841625"/>
            <a:chOff x="4935683" y="4034334"/>
            <a:chExt cx="2564826" cy="2842523"/>
          </a:xfrm>
        </p:grpSpPr>
        <p:sp>
          <p:nvSpPr>
            <p:cNvPr id="11" name="TextBox 10"/>
            <p:cNvSpPr txBox="1"/>
            <p:nvPr/>
          </p:nvSpPr>
          <p:spPr>
            <a:xfrm>
              <a:off x="4935683" y="6249597"/>
              <a:ext cx="2564826" cy="627260"/>
            </a:xfrm>
            <a:prstGeom prst="rect">
              <a:avLst/>
            </a:prstGeom>
            <a:noFill/>
          </p:spPr>
          <p:txBody>
            <a:bodyPr lIns="182880" tIns="146304" rIns="182880" bIns="146304">
              <a:spAutoFit/>
            </a:bodyPr>
            <a:lstStyle/>
            <a:p>
              <a:pPr algn="ct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Private cloud</a:t>
              </a:r>
            </a:p>
          </p:txBody>
        </p:sp>
        <p:sp>
          <p:nvSpPr>
            <p:cNvPr id="12" name="Pentagon 11"/>
            <p:cNvSpPr/>
            <p:nvPr/>
          </p:nvSpPr>
          <p:spPr bwMode="auto">
            <a:xfrm rot="5400000">
              <a:off x="5791709" y="4006798"/>
              <a:ext cx="884517" cy="939590"/>
            </a:xfrm>
            <a:prstGeom prst="homePlate">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grpSp>
          <p:nvGrpSpPr>
            <p:cNvPr id="186433" name="Group 8"/>
            <p:cNvGrpSpPr>
              <a:grpSpLocks noChangeAspect="1"/>
            </p:cNvGrpSpPr>
            <p:nvPr/>
          </p:nvGrpSpPr>
          <p:grpSpPr bwMode="auto">
            <a:xfrm>
              <a:off x="5313388" y="4831160"/>
              <a:ext cx="1809416" cy="1808295"/>
              <a:chOff x="4385" y="3099"/>
              <a:chExt cx="1613" cy="1612"/>
            </a:xfrm>
          </p:grpSpPr>
          <p:sp>
            <p:nvSpPr>
              <p:cNvPr id="14"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5"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6"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7"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8" name="Rectangle 17"/>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19"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0"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1"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2"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3"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4"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5"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6"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27"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grpSp>
        <p:nvGrpSpPr>
          <p:cNvPr id="29" name="Group 28"/>
          <p:cNvGrpSpPr/>
          <p:nvPr/>
        </p:nvGrpSpPr>
        <p:grpSpPr>
          <a:xfrm>
            <a:off x="1018527" y="3219134"/>
            <a:ext cx="10430934" cy="1314592"/>
            <a:chOff x="1018527" y="3096683"/>
            <a:chExt cx="10430934" cy="1314592"/>
          </a:xfrm>
          <a:solidFill>
            <a:srgbClr val="44546A"/>
          </a:solidFill>
        </p:grpSpPr>
        <p:grpSp>
          <p:nvGrpSpPr>
            <p:cNvPr id="30" name="Group 29"/>
            <p:cNvGrpSpPr/>
            <p:nvPr/>
          </p:nvGrpSpPr>
          <p:grpSpPr>
            <a:xfrm>
              <a:off x="1018527" y="3096683"/>
              <a:ext cx="10430934" cy="1314592"/>
              <a:chOff x="1042161" y="3566576"/>
              <a:chExt cx="10430934" cy="1347584"/>
            </a:xfrm>
            <a:grpFill/>
          </p:grpSpPr>
          <p:sp>
            <p:nvSpPr>
              <p:cNvPr id="32" name="Hexagon 31"/>
              <p:cNvSpPr>
                <a:spLocks noChangeAspect="1"/>
              </p:cNvSpPr>
              <p:nvPr/>
            </p:nvSpPr>
            <p:spPr bwMode="auto">
              <a:xfrm>
                <a:off x="1464086" y="3566578"/>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3" name="Hexagon 32"/>
              <p:cNvSpPr>
                <a:spLocks noChangeAspect="1"/>
              </p:cNvSpPr>
              <p:nvPr/>
            </p:nvSpPr>
            <p:spPr bwMode="auto">
              <a:xfrm>
                <a:off x="3691642"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4" name="Hexagon 33"/>
              <p:cNvSpPr>
                <a:spLocks noChangeAspect="1"/>
              </p:cNvSpPr>
              <p:nvPr/>
            </p:nvSpPr>
            <p:spPr bwMode="auto">
              <a:xfrm>
                <a:off x="2580392" y="3566578"/>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5" name="Hexagon 34"/>
              <p:cNvSpPr>
                <a:spLocks noChangeAspect="1"/>
              </p:cNvSpPr>
              <p:nvPr/>
            </p:nvSpPr>
            <p:spPr bwMode="auto">
              <a:xfrm>
                <a:off x="5926019" y="3571287"/>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6" name="Hexagon 35"/>
              <p:cNvSpPr>
                <a:spLocks noChangeAspect="1"/>
              </p:cNvSpPr>
              <p:nvPr/>
            </p:nvSpPr>
            <p:spPr bwMode="auto">
              <a:xfrm>
                <a:off x="4813004" y="3568721"/>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7" name="Hexagon 36"/>
              <p:cNvSpPr>
                <a:spLocks noChangeAspect="1"/>
              </p:cNvSpPr>
              <p:nvPr/>
            </p:nvSpPr>
            <p:spPr bwMode="auto">
              <a:xfrm>
                <a:off x="8158631"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8" name="Hexagon 37"/>
              <p:cNvSpPr>
                <a:spLocks noChangeAspect="1"/>
              </p:cNvSpPr>
              <p:nvPr/>
            </p:nvSpPr>
            <p:spPr bwMode="auto">
              <a:xfrm>
                <a:off x="7037269" y="3566577"/>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39" name="Hexagon 38"/>
              <p:cNvSpPr>
                <a:spLocks noChangeAspect="1"/>
              </p:cNvSpPr>
              <p:nvPr/>
            </p:nvSpPr>
            <p:spPr bwMode="auto">
              <a:xfrm>
                <a:off x="10387953" y="356657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40" name="Hexagon 39"/>
              <p:cNvSpPr>
                <a:spLocks noChangeAspect="1"/>
              </p:cNvSpPr>
              <p:nvPr/>
            </p:nvSpPr>
            <p:spPr bwMode="auto">
              <a:xfrm>
                <a:off x="9271647" y="3571286"/>
                <a:ext cx="666750" cy="576739"/>
              </a:xfrm>
              <a:prstGeom prst="hexagon">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sp>
            <p:nvSpPr>
              <p:cNvPr id="41" name="Rectangle 40"/>
              <p:cNvSpPr/>
              <p:nvPr/>
            </p:nvSpPr>
            <p:spPr bwMode="auto">
              <a:xfrm>
                <a:off x="1042161" y="3873318"/>
                <a:ext cx="10430934" cy="1040842"/>
              </a:xfrm>
              <a:prstGeom prst="rect">
                <a:avLst/>
              </a:prstGeom>
              <a:grp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white"/>
                  </a:solidFill>
                  <a:latin typeface="Calibri" panose="020F0502020204030204"/>
                  <a:ea typeface="Segoe UI" pitchFamily="34" charset="0"/>
                  <a:cs typeface="Segoe UI" pitchFamily="34" charset="0"/>
                </a:endParaRPr>
              </a:p>
            </p:txBody>
          </p:sp>
        </p:grpSp>
        <p:sp>
          <p:nvSpPr>
            <p:cNvPr id="31" name="TextBox 30"/>
            <p:cNvSpPr txBox="1"/>
            <p:nvPr/>
          </p:nvSpPr>
          <p:spPr>
            <a:xfrm>
              <a:off x="4737649" y="3534263"/>
              <a:ext cx="2963543" cy="738664"/>
            </a:xfrm>
            <a:prstGeom prst="rect">
              <a:avLst/>
            </a:prstGeom>
            <a:noFill/>
          </p:spPr>
          <p:txBody>
            <a:bodyPr lIns="182880" tIns="146304" rIns="182880" bIns="146304">
              <a:spAutoFit/>
            </a:bodyPr>
            <a:lstStyle/>
            <a:p>
              <a:pPr algn="ctr" defTabSz="932742" eaLnBrk="1" fontAlgn="auto" hangingPunct="1">
                <a:lnSpc>
                  <a:spcPct val="90000"/>
                </a:lnSpc>
                <a:spcBef>
                  <a:spcPts val="0"/>
                </a:spcBef>
                <a:spcAft>
                  <a:spcPts val="600"/>
                </a:spcAft>
                <a:defRPr/>
              </a:pPr>
              <a:r>
                <a:rPr lang="en-US" sz="3200" kern="0" dirty="0">
                  <a:solidFill>
                    <a:prstClr val="white"/>
                  </a:solidFill>
                  <a:latin typeface="Segoe UI"/>
                  <a:ea typeface="MS PGothic" pitchFamily="34" charset="-128"/>
                  <a:cs typeface="+mn-cs"/>
                </a:rPr>
                <a:t>Service Fabric</a:t>
              </a:r>
            </a:p>
          </p:txBody>
        </p:sp>
      </p:grpSp>
      <p:grpSp>
        <p:nvGrpSpPr>
          <p:cNvPr id="186375" name="Group 41"/>
          <p:cNvGrpSpPr>
            <a:grpSpLocks/>
          </p:cNvGrpSpPr>
          <p:nvPr/>
        </p:nvGrpSpPr>
        <p:grpSpPr bwMode="auto">
          <a:xfrm>
            <a:off x="881063" y="1671638"/>
            <a:ext cx="10706100" cy="1820862"/>
            <a:chOff x="880533" y="1549399"/>
            <a:chExt cx="10706923" cy="1821338"/>
          </a:xfrm>
        </p:grpSpPr>
        <p:sp>
          <p:nvSpPr>
            <p:cNvPr id="43" name="Hexagon 42"/>
            <p:cNvSpPr>
              <a:spLocks noChangeAspect="1"/>
            </p:cNvSpPr>
            <p:nvPr/>
          </p:nvSpPr>
          <p:spPr bwMode="auto">
            <a:xfrm>
              <a:off x="880533"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4" name="Hexagon 43"/>
            <p:cNvSpPr>
              <a:spLocks noChangeAspect="1"/>
            </p:cNvSpPr>
            <p:nvPr/>
          </p:nvSpPr>
          <p:spPr bwMode="auto">
            <a:xfrm>
              <a:off x="1439376"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5" name="Hexagon 44"/>
            <p:cNvSpPr>
              <a:spLocks noChangeAspect="1"/>
            </p:cNvSpPr>
            <p:nvPr/>
          </p:nvSpPr>
          <p:spPr bwMode="auto">
            <a:xfrm>
              <a:off x="1439376"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6" name="Hexagon 45"/>
            <p:cNvSpPr>
              <a:spLocks noChangeAspect="1"/>
            </p:cNvSpPr>
            <p:nvPr/>
          </p:nvSpPr>
          <p:spPr bwMode="auto">
            <a:xfrm>
              <a:off x="1996631" y="2176625"/>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7" name="Hexagon 46"/>
            <p:cNvSpPr>
              <a:spLocks noChangeAspect="1"/>
            </p:cNvSpPr>
            <p:nvPr/>
          </p:nvSpPr>
          <p:spPr bwMode="auto">
            <a:xfrm>
              <a:off x="1996631" y="1557338"/>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8" name="Hexagon 47"/>
            <p:cNvSpPr>
              <a:spLocks noChangeAspect="1"/>
            </p:cNvSpPr>
            <p:nvPr/>
          </p:nvSpPr>
          <p:spPr bwMode="auto">
            <a:xfrm>
              <a:off x="1996631" y="2794324"/>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49" name="Hexagon 48"/>
            <p:cNvSpPr>
              <a:spLocks noChangeAspect="1"/>
            </p:cNvSpPr>
            <p:nvPr/>
          </p:nvSpPr>
          <p:spPr bwMode="auto">
            <a:xfrm>
              <a:off x="880533"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0" name="Hexagon 49"/>
            <p:cNvSpPr>
              <a:spLocks noChangeAspect="1"/>
            </p:cNvSpPr>
            <p:nvPr/>
          </p:nvSpPr>
          <p:spPr bwMode="auto">
            <a:xfrm>
              <a:off x="880533"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1" name="Hexagon 50"/>
            <p:cNvSpPr>
              <a:spLocks noChangeAspect="1"/>
            </p:cNvSpPr>
            <p:nvPr/>
          </p:nvSpPr>
          <p:spPr bwMode="auto">
            <a:xfrm>
              <a:off x="2555474"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2" name="Hexagon 51"/>
            <p:cNvSpPr>
              <a:spLocks noChangeAspect="1"/>
            </p:cNvSpPr>
            <p:nvPr/>
          </p:nvSpPr>
          <p:spPr bwMode="auto">
            <a:xfrm>
              <a:off x="2555474"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3" name="Hexagon 52"/>
            <p:cNvSpPr>
              <a:spLocks noChangeAspect="1"/>
            </p:cNvSpPr>
            <p:nvPr/>
          </p:nvSpPr>
          <p:spPr bwMode="auto">
            <a:xfrm>
              <a:off x="3112730" y="2176625"/>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4" name="Hexagon 53"/>
            <p:cNvSpPr>
              <a:spLocks noChangeAspect="1"/>
            </p:cNvSpPr>
            <p:nvPr/>
          </p:nvSpPr>
          <p:spPr bwMode="auto">
            <a:xfrm>
              <a:off x="3671573" y="1866982"/>
              <a:ext cx="666801" cy="576413"/>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5" name="Hexagon 54"/>
            <p:cNvSpPr>
              <a:spLocks noChangeAspect="1"/>
            </p:cNvSpPr>
            <p:nvPr/>
          </p:nvSpPr>
          <p:spPr bwMode="auto">
            <a:xfrm>
              <a:off x="3671573" y="2484680"/>
              <a:ext cx="666801" cy="576414"/>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6" name="Hexagon 55"/>
            <p:cNvSpPr>
              <a:spLocks noChangeAspect="1"/>
            </p:cNvSpPr>
            <p:nvPr/>
          </p:nvSpPr>
          <p:spPr bwMode="auto">
            <a:xfrm>
              <a:off x="4228827"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7" name="Hexagon 56"/>
            <p:cNvSpPr>
              <a:spLocks noChangeAspect="1"/>
            </p:cNvSpPr>
            <p:nvPr/>
          </p:nvSpPr>
          <p:spPr bwMode="auto">
            <a:xfrm>
              <a:off x="4228827"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8" name="Hexagon 57"/>
            <p:cNvSpPr>
              <a:spLocks noChangeAspect="1"/>
            </p:cNvSpPr>
            <p:nvPr/>
          </p:nvSpPr>
          <p:spPr bwMode="auto">
            <a:xfrm>
              <a:off x="4228827"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59" name="Hexagon 58"/>
            <p:cNvSpPr>
              <a:spLocks noChangeAspect="1"/>
            </p:cNvSpPr>
            <p:nvPr/>
          </p:nvSpPr>
          <p:spPr bwMode="auto">
            <a:xfrm>
              <a:off x="3112730" y="2794324"/>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0" name="Hexagon 59"/>
            <p:cNvSpPr>
              <a:spLocks noChangeAspect="1"/>
            </p:cNvSpPr>
            <p:nvPr/>
          </p:nvSpPr>
          <p:spPr bwMode="auto">
            <a:xfrm>
              <a:off x="3112730" y="1557338"/>
              <a:ext cx="666801" cy="578001"/>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1" name="Hexagon 60"/>
            <p:cNvSpPr>
              <a:spLocks noChangeAspect="1"/>
            </p:cNvSpPr>
            <p:nvPr/>
          </p:nvSpPr>
          <p:spPr bwMode="auto">
            <a:xfrm>
              <a:off x="4787670"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2" name="Hexagon 61"/>
            <p:cNvSpPr>
              <a:spLocks noChangeAspect="1"/>
            </p:cNvSpPr>
            <p:nvPr/>
          </p:nvSpPr>
          <p:spPr bwMode="auto">
            <a:xfrm>
              <a:off x="4787670"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3" name="Hexagon 62"/>
            <p:cNvSpPr>
              <a:spLocks noChangeAspect="1"/>
            </p:cNvSpPr>
            <p:nvPr/>
          </p:nvSpPr>
          <p:spPr bwMode="auto">
            <a:xfrm>
              <a:off x="5341751" y="2167097"/>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4" name="Hexagon 63"/>
            <p:cNvSpPr>
              <a:spLocks noChangeAspect="1"/>
            </p:cNvSpPr>
            <p:nvPr/>
          </p:nvSpPr>
          <p:spPr bwMode="auto">
            <a:xfrm>
              <a:off x="5900594"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5" name="Hexagon 64"/>
            <p:cNvSpPr>
              <a:spLocks noChangeAspect="1"/>
            </p:cNvSpPr>
            <p:nvPr/>
          </p:nvSpPr>
          <p:spPr bwMode="auto">
            <a:xfrm>
              <a:off x="5900594"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6" name="Hexagon 65"/>
            <p:cNvSpPr>
              <a:spLocks noChangeAspect="1"/>
            </p:cNvSpPr>
            <p:nvPr/>
          </p:nvSpPr>
          <p:spPr bwMode="auto">
            <a:xfrm>
              <a:off x="6459437" y="2176625"/>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7" name="Hexagon 66"/>
            <p:cNvSpPr>
              <a:spLocks noChangeAspect="1"/>
            </p:cNvSpPr>
            <p:nvPr/>
          </p:nvSpPr>
          <p:spPr bwMode="auto">
            <a:xfrm>
              <a:off x="6459437" y="1557338"/>
              <a:ext cx="666801" cy="578001"/>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8" name="Hexagon 67"/>
            <p:cNvSpPr>
              <a:spLocks noChangeAspect="1"/>
            </p:cNvSpPr>
            <p:nvPr/>
          </p:nvSpPr>
          <p:spPr bwMode="auto">
            <a:xfrm>
              <a:off x="6459437" y="2794324"/>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69" name="Hexagon 68"/>
            <p:cNvSpPr>
              <a:spLocks noChangeAspect="1"/>
            </p:cNvSpPr>
            <p:nvPr/>
          </p:nvSpPr>
          <p:spPr bwMode="auto">
            <a:xfrm>
              <a:off x="5341751" y="2784797"/>
              <a:ext cx="666801" cy="578001"/>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0" name="Hexagon 69"/>
            <p:cNvSpPr>
              <a:spLocks noChangeAspect="1"/>
            </p:cNvSpPr>
            <p:nvPr/>
          </p:nvSpPr>
          <p:spPr bwMode="auto">
            <a:xfrm>
              <a:off x="5341751" y="1549399"/>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1" name="Hexagon 70"/>
            <p:cNvSpPr>
              <a:spLocks noChangeAspect="1"/>
            </p:cNvSpPr>
            <p:nvPr/>
          </p:nvSpPr>
          <p:spPr bwMode="auto">
            <a:xfrm>
              <a:off x="7016692" y="1866982"/>
              <a:ext cx="666801" cy="576413"/>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2" name="Hexagon 71"/>
            <p:cNvSpPr>
              <a:spLocks noChangeAspect="1"/>
            </p:cNvSpPr>
            <p:nvPr/>
          </p:nvSpPr>
          <p:spPr bwMode="auto">
            <a:xfrm>
              <a:off x="7016692" y="2484680"/>
              <a:ext cx="666801" cy="576414"/>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3" name="Hexagon 72"/>
            <p:cNvSpPr>
              <a:spLocks noChangeAspect="1"/>
            </p:cNvSpPr>
            <p:nvPr/>
          </p:nvSpPr>
          <p:spPr bwMode="auto">
            <a:xfrm>
              <a:off x="7575535" y="2176625"/>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4" name="Hexagon 73"/>
            <p:cNvSpPr>
              <a:spLocks noChangeAspect="1"/>
            </p:cNvSpPr>
            <p:nvPr/>
          </p:nvSpPr>
          <p:spPr bwMode="auto">
            <a:xfrm>
              <a:off x="8132790" y="1866982"/>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5" name="Hexagon 74"/>
            <p:cNvSpPr>
              <a:spLocks noChangeAspect="1"/>
            </p:cNvSpPr>
            <p:nvPr/>
          </p:nvSpPr>
          <p:spPr bwMode="auto">
            <a:xfrm>
              <a:off x="8132790" y="2484680"/>
              <a:ext cx="666801" cy="576414"/>
            </a:xfrm>
            <a:prstGeom prst="hexagon">
              <a:avLst/>
            </a:prstGeom>
            <a:solidFill>
              <a:srgbClr val="70AD47">
                <a:lumMod val="85000"/>
                <a:lumOff val="1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6" name="Hexagon 75"/>
            <p:cNvSpPr>
              <a:spLocks noChangeAspect="1"/>
            </p:cNvSpPr>
            <p:nvPr/>
          </p:nvSpPr>
          <p:spPr bwMode="auto">
            <a:xfrm>
              <a:off x="8691633" y="2176625"/>
              <a:ext cx="666801" cy="576414"/>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7" name="Hexagon 76"/>
            <p:cNvSpPr>
              <a:spLocks noChangeAspect="1"/>
            </p:cNvSpPr>
            <p:nvPr/>
          </p:nvSpPr>
          <p:spPr bwMode="auto">
            <a:xfrm>
              <a:off x="8691633" y="1557338"/>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8" name="Hexagon 77"/>
            <p:cNvSpPr>
              <a:spLocks noChangeAspect="1"/>
            </p:cNvSpPr>
            <p:nvPr/>
          </p:nvSpPr>
          <p:spPr bwMode="auto">
            <a:xfrm>
              <a:off x="8691633" y="2794324"/>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79" name="Hexagon 78"/>
            <p:cNvSpPr>
              <a:spLocks noChangeAspect="1"/>
            </p:cNvSpPr>
            <p:nvPr/>
          </p:nvSpPr>
          <p:spPr bwMode="auto">
            <a:xfrm>
              <a:off x="7575535" y="2794324"/>
              <a:ext cx="666801" cy="576413"/>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0" name="Hexagon 79"/>
            <p:cNvSpPr>
              <a:spLocks noChangeAspect="1"/>
            </p:cNvSpPr>
            <p:nvPr/>
          </p:nvSpPr>
          <p:spPr bwMode="auto">
            <a:xfrm>
              <a:off x="7575535" y="1557338"/>
              <a:ext cx="666801" cy="578001"/>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1" name="Hexagon 80"/>
            <p:cNvSpPr>
              <a:spLocks noChangeAspect="1"/>
            </p:cNvSpPr>
            <p:nvPr/>
          </p:nvSpPr>
          <p:spPr bwMode="auto">
            <a:xfrm>
              <a:off x="9248888" y="1866982"/>
              <a:ext cx="666801" cy="576413"/>
            </a:xfrm>
            <a:prstGeom prst="hexagon">
              <a:avLst/>
            </a:prstGeom>
            <a:solidFill>
              <a:srgbClr val="A5A5A5">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2" name="Hexagon 81"/>
            <p:cNvSpPr>
              <a:spLocks noChangeAspect="1"/>
            </p:cNvSpPr>
            <p:nvPr/>
          </p:nvSpPr>
          <p:spPr bwMode="auto">
            <a:xfrm>
              <a:off x="9248888" y="2484680"/>
              <a:ext cx="666801" cy="576414"/>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3" name="Hexagon 82"/>
            <p:cNvSpPr>
              <a:spLocks noChangeAspect="1"/>
            </p:cNvSpPr>
            <p:nvPr/>
          </p:nvSpPr>
          <p:spPr bwMode="auto">
            <a:xfrm>
              <a:off x="9804556" y="2167097"/>
              <a:ext cx="666801" cy="576414"/>
            </a:xfrm>
            <a:prstGeom prst="hexagon">
              <a:avLst/>
            </a:prstGeom>
            <a:solidFill>
              <a:sysClr val="window" lastClr="FFFFFF">
                <a:lumMod val="75000"/>
              </a:sys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4" name="Hexagon 83"/>
            <p:cNvSpPr>
              <a:spLocks noChangeAspect="1"/>
            </p:cNvSpPr>
            <p:nvPr/>
          </p:nvSpPr>
          <p:spPr bwMode="auto">
            <a:xfrm>
              <a:off x="10361812" y="1857455"/>
              <a:ext cx="666801" cy="578001"/>
            </a:xfrm>
            <a:prstGeom prst="hexagon">
              <a:avLst/>
            </a:prstGeom>
            <a:solidFill>
              <a:srgbClr val="4472C4"/>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5" name="Hexagon 84"/>
            <p:cNvSpPr>
              <a:spLocks noChangeAspect="1"/>
            </p:cNvSpPr>
            <p:nvPr/>
          </p:nvSpPr>
          <p:spPr bwMode="auto">
            <a:xfrm>
              <a:off x="10361812" y="2476741"/>
              <a:ext cx="666801" cy="576413"/>
            </a:xfrm>
            <a:prstGeom prst="hexagon">
              <a:avLst/>
            </a:prstGeom>
            <a:solidFill>
              <a:srgbClr val="ED7D31">
                <a:lumMod val="75000"/>
                <a:lumOff val="25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6" name="Hexagon 85"/>
            <p:cNvSpPr>
              <a:spLocks noChangeAspect="1"/>
            </p:cNvSpPr>
            <p:nvPr/>
          </p:nvSpPr>
          <p:spPr bwMode="auto">
            <a:xfrm>
              <a:off x="10920655" y="2167097"/>
              <a:ext cx="666801" cy="576414"/>
            </a:xfrm>
            <a:prstGeom prst="hexagon">
              <a:avLst/>
            </a:prstGeom>
            <a:solidFill>
              <a:srgbClr val="44546A">
                <a:lumMod val="60000"/>
                <a:lumOff val="40000"/>
              </a:srgbClr>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7" name="Hexagon 86"/>
            <p:cNvSpPr>
              <a:spLocks noChangeAspect="1"/>
            </p:cNvSpPr>
            <p:nvPr/>
          </p:nvSpPr>
          <p:spPr bwMode="auto">
            <a:xfrm>
              <a:off x="10920655" y="1549399"/>
              <a:ext cx="666801" cy="576413"/>
            </a:xfrm>
            <a:prstGeom prst="hexagon">
              <a:avLst/>
            </a:prstGeom>
            <a:solidFill>
              <a:srgbClr val="44546A"/>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8" name="Hexagon 87"/>
            <p:cNvSpPr>
              <a:spLocks noChangeAspect="1"/>
            </p:cNvSpPr>
            <p:nvPr/>
          </p:nvSpPr>
          <p:spPr bwMode="auto">
            <a:xfrm>
              <a:off x="10920655" y="2784797"/>
              <a:ext cx="666801" cy="578001"/>
            </a:xfrm>
            <a:prstGeom prst="hexagon">
              <a:avLst/>
            </a:prstGeom>
            <a:solidFill>
              <a:srgbClr val="ED7D31"/>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89" name="Hexagon 88"/>
            <p:cNvSpPr>
              <a:spLocks noChangeAspect="1"/>
            </p:cNvSpPr>
            <p:nvPr/>
          </p:nvSpPr>
          <p:spPr bwMode="auto">
            <a:xfrm>
              <a:off x="9804556" y="2784797"/>
              <a:ext cx="666801" cy="578001"/>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sp>
          <p:nvSpPr>
            <p:cNvPr id="90" name="Hexagon 89"/>
            <p:cNvSpPr>
              <a:spLocks noChangeAspect="1"/>
            </p:cNvSpPr>
            <p:nvPr/>
          </p:nvSpPr>
          <p:spPr bwMode="auto">
            <a:xfrm>
              <a:off x="9804556" y="1549399"/>
              <a:ext cx="666801" cy="576413"/>
            </a:xfrm>
            <a:prstGeom prst="hexagon">
              <a:avLst/>
            </a:prstGeom>
            <a:solidFill>
              <a:srgbClr val="5B9BD5"/>
            </a:solidFill>
            <a:ln w="6350" cap="flat" cmpd="sng" algn="ctr">
              <a:noFill/>
              <a:prstDash val="solid"/>
              <a:miter lim="800000"/>
              <a:headEnd type="none" w="med" len="med"/>
              <a:tailEnd type="none" w="med" len="med"/>
            </a:ln>
            <a:effectLst/>
          </p:spPr>
          <p:txBody>
            <a:bodyPr lIns="182880" tIns="146304" rIns="182880" bIns="146304"/>
            <a:lstStyle/>
            <a:p>
              <a:pPr algn="ctr" defTabSz="932472" eaLnBrk="1" fontAlgn="auto" hangingPunct="1">
                <a:lnSpc>
                  <a:spcPct val="90000"/>
                </a:lnSpc>
                <a:spcBef>
                  <a:spcPts val="0"/>
                </a:spcBef>
                <a:spcAft>
                  <a:spcPts val="0"/>
                </a:spcAft>
                <a:defRPr/>
              </a:pPr>
              <a:endParaRPr lang="en-US" sz="2400" kern="0" dirty="0" err="1">
                <a:solidFill>
                  <a:prstClr val="black"/>
                </a:solidFill>
                <a:latin typeface="Calibri" panose="020F0502020204030204"/>
                <a:ea typeface="Segoe UI" pitchFamily="34" charset="0"/>
                <a:cs typeface="Segoe UI" pitchFamily="34" charset="0"/>
              </a:endParaRPr>
            </a:p>
          </p:txBody>
        </p:sp>
      </p:grpSp>
      <p:grpSp>
        <p:nvGrpSpPr>
          <p:cNvPr id="91" name="Group 90"/>
          <p:cNvGrpSpPr>
            <a:grpSpLocks/>
          </p:cNvGrpSpPr>
          <p:nvPr/>
        </p:nvGrpSpPr>
        <p:grpSpPr bwMode="auto">
          <a:xfrm>
            <a:off x="1004888" y="3713163"/>
            <a:ext cx="10390187" cy="628650"/>
            <a:chOff x="1004881" y="3591355"/>
            <a:chExt cx="10390601" cy="627864"/>
          </a:xfrm>
        </p:grpSpPr>
        <p:sp>
          <p:nvSpPr>
            <p:cNvPr id="186377" name="TextBox 91"/>
            <p:cNvSpPr txBox="1">
              <a:spLocks noChangeArrowheads="1"/>
            </p:cNvSpPr>
            <p:nvPr/>
          </p:nvSpPr>
          <p:spPr bwMode="auto">
            <a:xfrm>
              <a:off x="1004881" y="3642317"/>
              <a:ext cx="1054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Scalability</a:t>
              </a:r>
            </a:p>
          </p:txBody>
        </p:sp>
        <p:sp>
          <p:nvSpPr>
            <p:cNvPr id="186378" name="TextBox 92"/>
            <p:cNvSpPr txBox="1">
              <a:spLocks noChangeArrowheads="1"/>
            </p:cNvSpPr>
            <p:nvPr/>
          </p:nvSpPr>
          <p:spPr bwMode="auto">
            <a:xfrm>
              <a:off x="2183528" y="3658964"/>
              <a:ext cx="113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Availability</a:t>
              </a:r>
            </a:p>
          </p:txBody>
        </p:sp>
        <p:sp>
          <p:nvSpPr>
            <p:cNvPr id="186379" name="TextBox 93"/>
            <p:cNvSpPr txBox="1">
              <a:spLocks noChangeArrowheads="1"/>
            </p:cNvSpPr>
            <p:nvPr/>
          </p:nvSpPr>
          <p:spPr bwMode="auto">
            <a:xfrm>
              <a:off x="3402899" y="3667876"/>
              <a:ext cx="1257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eaLnBrk="1" hangingPunct="1">
                <a:lnSpc>
                  <a:spcPct val="90000"/>
                </a:lnSpc>
                <a:spcAft>
                  <a:spcPts val="600"/>
                </a:spcAft>
              </a:pPr>
              <a:r>
                <a:rPr lang="en-US" altLang="en-US" sz="1200">
                  <a:solidFill>
                    <a:srgbClr val="FFFFFF"/>
                  </a:solidFill>
                </a:rPr>
                <a:t>Performance</a:t>
              </a:r>
            </a:p>
          </p:txBody>
        </p:sp>
        <p:sp>
          <p:nvSpPr>
            <p:cNvPr id="186380" name="TextBox 94"/>
            <p:cNvSpPr txBox="1">
              <a:spLocks noChangeArrowheads="1"/>
            </p:cNvSpPr>
            <p:nvPr/>
          </p:nvSpPr>
          <p:spPr bwMode="auto">
            <a:xfrm>
              <a:off x="7566166" y="3591355"/>
              <a:ext cx="1312106"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Lifecycle management</a:t>
              </a:r>
            </a:p>
          </p:txBody>
        </p:sp>
        <p:sp>
          <p:nvSpPr>
            <p:cNvPr id="186381" name="TextBox 95"/>
            <p:cNvSpPr txBox="1">
              <a:spLocks noChangeArrowheads="1"/>
            </p:cNvSpPr>
            <p:nvPr/>
          </p:nvSpPr>
          <p:spPr bwMode="auto">
            <a:xfrm>
              <a:off x="8771756" y="3674444"/>
              <a:ext cx="1312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Portability</a:t>
              </a:r>
            </a:p>
          </p:txBody>
        </p:sp>
        <p:sp>
          <p:nvSpPr>
            <p:cNvPr id="186382" name="TextBox 96"/>
            <p:cNvSpPr txBox="1">
              <a:spLocks noChangeArrowheads="1"/>
            </p:cNvSpPr>
            <p:nvPr/>
          </p:nvSpPr>
          <p:spPr bwMode="auto">
            <a:xfrm>
              <a:off x="10083376" y="3674444"/>
              <a:ext cx="1312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spAutoFit/>
            </a:bodyPr>
            <a:lstStyle/>
            <a:p>
              <a:pPr algn="ctr" eaLnBrk="1" hangingPunct="1">
                <a:lnSpc>
                  <a:spcPct val="90000"/>
                </a:lnSpc>
                <a:spcAft>
                  <a:spcPts val="600"/>
                </a:spcAft>
              </a:pPr>
              <a:r>
                <a:rPr lang="en-US" altLang="en-US" sz="1200">
                  <a:solidFill>
                    <a:srgbClr val="FFFFFF"/>
                  </a:solidFill>
                </a:rPr>
                <a:t>Monitoring</a:t>
              </a:r>
            </a:p>
          </p:txBody>
        </p:sp>
      </p:grpSp>
      <p:sp>
        <p:nvSpPr>
          <p:cNvPr id="13" name="Title 12"/>
          <p:cNvSpPr>
            <a:spLocks noGrp="1"/>
          </p:cNvSpPr>
          <p:nvPr>
            <p:ph type="title"/>
          </p:nvPr>
        </p:nvSpPr>
        <p:spPr/>
        <p:txBody>
          <a:bodyPr/>
          <a:lstStyle/>
          <a:p>
            <a:r>
              <a:rPr lang="en-US" smtClean="0"/>
              <a:t>Azure Service Fabric</a:t>
            </a:r>
            <a:br>
              <a:rPr lang="en-US" smtClean="0"/>
            </a:br>
            <a:endParaRPr lang="nl-NL"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600"/>
                                        <p:tgtEl>
                                          <p:spTgt spid="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nodeType="afterGroup">
                            <p:stCondLst>
                              <p:cond delay="1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6037" y="295274"/>
            <a:ext cx="11889564" cy="917575"/>
          </a:xfrm>
          <a:prstGeom prst="rect">
            <a:avLst/>
          </a:prstGeom>
        </p:spPr>
        <p:txBody>
          <a:bodyPr/>
          <a:lstStyle>
            <a:lvl1pPr algn="l" defTabSz="931863" rtl="0" eaLnBrk="0" fontAlgn="base" hangingPunct="0">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a:lstStyle>
          <a:p>
            <a:pPr>
              <a:defRPr/>
            </a:pPr>
            <a:endParaRPr sz="4400" dirty="0"/>
          </a:p>
        </p:txBody>
      </p:sp>
      <p:sp>
        <p:nvSpPr>
          <p:cNvPr id="6" name="Hexagon 5"/>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dirty="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7" name="Hexagon 6"/>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nchor="ctr"/>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8" name="Hexagon 7"/>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Intune</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9" name="Hexagon 8"/>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dirty="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10" name="Hexagon 9"/>
          <p:cNvSpPr/>
          <p:nvPr/>
        </p:nvSpPr>
        <p:spPr bwMode="auto">
          <a:xfrm>
            <a:off x="5715250" y="3521264"/>
            <a:ext cx="3014466" cy="2545617"/>
          </a:xfrm>
          <a:prstGeom prst="hexagon">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Bing Cortana</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dirty="0">
                <a:gradFill>
                  <a:gsLst>
                    <a:gs pos="0">
                      <a:srgbClr val="FFFFFF"/>
                    </a:gs>
                    <a:gs pos="100000">
                      <a:srgbClr val="FFFFFF"/>
                    </a:gs>
                  </a:gsLst>
                  <a:lin ang="5400000" scaled="0"/>
                </a:gradFill>
                <a:ea typeface="Segoe UI" pitchFamily="34" charset="0"/>
                <a:cs typeface="Segoe UI" pitchFamily="34" charset="0"/>
              </a:rPr>
              <a:t>500m </a:t>
            </a:r>
            <a:r>
              <a:rPr lang="en-US" sz="2400" dirty="0" err="1">
                <a:gradFill>
                  <a:gsLst>
                    <a:gs pos="0">
                      <a:srgbClr val="FFFFFF"/>
                    </a:gs>
                    <a:gs pos="100000">
                      <a:srgbClr val="FFFFFF"/>
                    </a:gs>
                  </a:gsLst>
                  <a:lin ang="5400000" scaled="0"/>
                </a:gradFill>
                <a:ea typeface="Segoe UI" pitchFamily="34" charset="0"/>
                <a:cs typeface="Segoe UI" pitchFamily="34" charset="0"/>
              </a:rPr>
              <a:t>evals</a:t>
            </a:r>
            <a:r>
              <a:rPr lang="en-US" sz="2400" dirty="0">
                <a:gradFill>
                  <a:gsLst>
                    <a:gs pos="0">
                      <a:srgbClr val="FFFFFF"/>
                    </a:gs>
                    <a:gs pos="100000">
                      <a:srgbClr val="FFFFFF"/>
                    </a:gs>
                  </a:gsLst>
                  <a:lin ang="5400000" scaled="0"/>
                </a:gradFill>
                <a:ea typeface="Segoe UI" pitchFamily="34" charset="0"/>
                <a:cs typeface="Segoe UI" pitchFamily="34" charset="0"/>
              </a:rPr>
              <a:t>/sec</a:t>
            </a:r>
          </a:p>
        </p:txBody>
      </p:sp>
      <p:sp>
        <p:nvSpPr>
          <p:cNvPr id="11" name="Hexagon 10"/>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nchor="ctr"/>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a:lnSpc>
                <a:spcPct val="90000"/>
              </a:lnSpc>
              <a:defRPr/>
            </a:pPr>
            <a:endParaRPr lang="en-US" sz="2400" b="1"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12" name="Hexagon 11"/>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3" name="Hexagon 12"/>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nchor="ctr"/>
          <a:lstStyle/>
          <a:p>
            <a:pPr algn="ctr" defTabSz="932472">
              <a:lnSpc>
                <a:spcPct val="90000"/>
              </a:lnSpc>
              <a:defRPr/>
            </a:pPr>
            <a:endParaRPr lang="en-US" sz="2400" b="1"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400" b="1" dirty="0">
                <a:gradFill>
                  <a:gsLst>
                    <a:gs pos="0">
                      <a:srgbClr val="FFFFFF"/>
                    </a:gs>
                    <a:gs pos="100000">
                      <a:srgbClr val="FFFFFF"/>
                    </a:gs>
                  </a:gsLst>
                  <a:lin ang="5400000" scaled="0"/>
                </a:gradFill>
                <a:ea typeface="Segoe UI" pitchFamily="34" charset="0"/>
                <a:cs typeface="Segoe UI" pitchFamily="34" charset="0"/>
              </a:rPr>
              <a:t>Event Hubs</a:t>
            </a:r>
          </a:p>
          <a:p>
            <a:pPr algn="ctr" defTabSz="932472">
              <a:lnSpc>
                <a:spcPct val="90000"/>
              </a:lnSpc>
              <a:defRPr/>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a:lnSpc>
                <a:spcPct val="90000"/>
              </a:lnSpc>
              <a:defRPr/>
            </a:pPr>
            <a:r>
              <a:rPr lang="en-US" sz="2000" dirty="0">
                <a:gradFill>
                  <a:gsLst>
                    <a:gs pos="0">
                      <a:srgbClr val="FFFFFF"/>
                    </a:gs>
                    <a:gs pos="100000">
                      <a:srgbClr val="FFFFFF"/>
                    </a:gs>
                  </a:gsLst>
                  <a:lin ang="5400000" scaled="0"/>
                </a:gradFill>
                <a:ea typeface="Segoe UI" pitchFamily="34" charset="0"/>
                <a:cs typeface="Segoe UI" pitchFamily="34" charset="0"/>
              </a:rPr>
              <a:t>20bn events/day</a:t>
            </a:r>
          </a:p>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000" dirty="0" smtClean="0"/>
              <a:t>Microsoft services built with Service Fabric</a:t>
            </a:r>
            <a:endParaRPr lang="nl-NL" sz="4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 based application architecture</a:t>
            </a:r>
            <a:endParaRPr lang="en-US" dirty="0"/>
          </a:p>
        </p:txBody>
      </p:sp>
      <p:sp>
        <p:nvSpPr>
          <p:cNvPr id="11" name="Rectangle 10"/>
          <p:cNvSpPr/>
          <p:nvPr/>
        </p:nvSpPr>
        <p:spPr bwMode="auto">
          <a:xfrm>
            <a:off x="3246437" y="2500292"/>
            <a:ext cx="9190038" cy="1175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Front end</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a:t>
            </a:r>
            <a:r>
              <a:rPr kumimoji="0" lang="en-US" sz="14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Stateless web)</a:t>
            </a:r>
            <a:endParaRPr kumimoji="0" lang="en-US" sz="14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cxnSp>
        <p:nvCxnSpPr>
          <p:cNvPr id="14" name="Straight Arrow Connector 13"/>
          <p:cNvCxnSpPr/>
          <p:nvPr/>
        </p:nvCxnSpPr>
        <p:spPr>
          <a:xfrm flipH="1">
            <a:off x="6317008" y="2286613"/>
            <a:ext cx="1302915" cy="5298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3246437" y="3849015"/>
            <a:ext cx="9190038" cy="11726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Stateless</a:t>
            </a: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Middle-tier</a:t>
            </a: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Compute</a:t>
            </a:r>
          </a:p>
        </p:txBody>
      </p:sp>
      <p:cxnSp>
        <p:nvCxnSpPr>
          <p:cNvPr id="28" name="Straight Arrow Connector 27"/>
          <p:cNvCxnSpPr/>
          <p:nvPr/>
        </p:nvCxnSpPr>
        <p:spPr>
          <a:xfrm>
            <a:off x="7911172" y="2299036"/>
            <a:ext cx="1300258" cy="5174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a:off x="7752588" y="2274869"/>
            <a:ext cx="2656" cy="36885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6" name="Picture 7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26654" y="5798553"/>
            <a:ext cx="780290" cy="780290"/>
          </a:xfrm>
          <a:prstGeom prst="rect">
            <a:avLst/>
          </a:prstGeom>
        </p:spPr>
      </p:pic>
      <p:pic>
        <p:nvPicPr>
          <p:cNvPr id="77" name="Picture 76"/>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99486" y="5798553"/>
            <a:ext cx="780290" cy="780290"/>
          </a:xfrm>
          <a:prstGeom prst="rect">
            <a:avLst/>
          </a:prstGeom>
        </p:spPr>
      </p:pic>
      <p:pic>
        <p:nvPicPr>
          <p:cNvPr id="78" name="Picture 7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72318" y="5798553"/>
            <a:ext cx="780290" cy="780290"/>
          </a:xfrm>
          <a:prstGeom prst="rect">
            <a:avLst/>
          </a:prstGeom>
        </p:spPr>
      </p:pic>
      <p:cxnSp>
        <p:nvCxnSpPr>
          <p:cNvPr id="79" name="Straight Arrow Connector 78"/>
          <p:cNvCxnSpPr/>
          <p:nvPr/>
        </p:nvCxnSpPr>
        <p:spPr>
          <a:xfrm flipH="1">
            <a:off x="7183500" y="4761064"/>
            <a:ext cx="526068" cy="93923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832313" y="4761064"/>
            <a:ext cx="580460" cy="138792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bwMode="auto">
          <a:xfrm>
            <a:off x="7658768" y="6258715"/>
            <a:ext cx="844349" cy="4389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Cache</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pic>
        <p:nvPicPr>
          <p:cNvPr id="4" name="Picture 3"/>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8546887" y="5798553"/>
            <a:ext cx="780291" cy="780291"/>
          </a:xfrm>
          <a:prstGeom prst="rect">
            <a:avLst/>
          </a:prstGeom>
        </p:spPr>
      </p:pic>
      <p:cxnSp>
        <p:nvCxnSpPr>
          <p:cNvPr id="48" name="Straight Arrow Connector 47"/>
          <p:cNvCxnSpPr/>
          <p:nvPr/>
        </p:nvCxnSpPr>
        <p:spPr>
          <a:xfrm flipH="1">
            <a:off x="5760185" y="4783932"/>
            <a:ext cx="66424" cy="83366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315388" y="1325562"/>
            <a:ext cx="874399" cy="949307"/>
            <a:chOff x="6283476" y="1325562"/>
            <a:chExt cx="874399" cy="949307"/>
          </a:xfrm>
        </p:grpSpPr>
        <p:pic>
          <p:nvPicPr>
            <p:cNvPr id="10" name="Picture 9"/>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6300333" y="1434184"/>
              <a:ext cx="840685" cy="840685"/>
            </a:xfrm>
            <a:prstGeom prst="rect">
              <a:avLst/>
            </a:prstGeom>
          </p:spPr>
        </p:pic>
        <p:sp>
          <p:nvSpPr>
            <p:cNvPr id="44" name="TextBox 43"/>
            <p:cNvSpPr txBox="1"/>
            <p:nvPr/>
          </p:nvSpPr>
          <p:spPr>
            <a:xfrm>
              <a:off x="6283476" y="1325562"/>
              <a:ext cx="874399" cy="253361"/>
            </a:xfrm>
            <a:prstGeom prst="rect">
              <a:avLst/>
            </a:prstGeom>
            <a:noFill/>
            <a:ln>
              <a:noFill/>
            </a:ln>
          </p:spPr>
          <p:txBody>
            <a:bodyPr wrap="none" lIns="0" tIns="27432" rIns="0" bIns="0" rtlCol="0">
              <a:noAutofit/>
            </a:bodyPr>
            <a:lstStyle/>
            <a:p>
              <a:pPr marL="0" marR="0" lvl="0" indent="0" algn="ctr" defTabSz="932742" rtl="0" eaLnBrk="1" fontAlgn="auto" latinLnBrk="0" hangingPunct="1">
                <a:lnSpc>
                  <a:spcPts val="8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Arial Unicode MS" panose="020B0604020202020204" pitchFamily="34" charset="-128"/>
                  <a:cs typeface="Segoe UI" panose="020B0502040204020203" pitchFamily="34" charset="0"/>
                </a:rPr>
                <a:t>Load balancer</a:t>
              </a:r>
            </a:p>
          </p:txBody>
        </p:sp>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47139" y="5672884"/>
            <a:ext cx="1394243" cy="55230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2672" y="6301617"/>
            <a:ext cx="285177" cy="276264"/>
          </a:xfrm>
          <a:prstGeom prst="rect">
            <a:avLst/>
          </a:prstGeom>
        </p:spPr>
      </p:pic>
      <p:sp>
        <p:nvSpPr>
          <p:cNvPr id="16" name="Rectangle 15"/>
          <p:cNvSpPr/>
          <p:nvPr/>
        </p:nvSpPr>
        <p:spPr>
          <a:xfrm>
            <a:off x="1646287" y="6313950"/>
            <a:ext cx="1595095" cy="276999"/>
          </a:xfrm>
          <a:prstGeom prst="rect">
            <a:avLst/>
          </a:prstGeom>
        </p:spPr>
        <p:txBody>
          <a:bodyPr wrap="square">
            <a:spAutoFit/>
          </a:bodyPr>
          <a:lstStyle/>
          <a:p>
            <a:pPr marL="0" marR="0" lvl="0" indent="0" algn="r" defTabSz="93186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MS PGothic" panose="020B0600070205080204" pitchFamily="34" charset="-128"/>
                <a:cs typeface="Segoe UI" panose="020B0502040204020203" pitchFamily="34" charset="0"/>
              </a:rPr>
              <a:t>Machine Learning</a:t>
            </a:r>
          </a:p>
        </p:txBody>
      </p:sp>
      <p:sp>
        <p:nvSpPr>
          <p:cNvPr id="47" name="TextBox 46"/>
          <p:cNvSpPr txBox="1"/>
          <p:nvPr/>
        </p:nvSpPr>
        <p:spPr>
          <a:xfrm>
            <a:off x="1201875" y="2718578"/>
            <a:ext cx="1920462" cy="738664"/>
          </a:xfrm>
          <a:prstGeom prst="rect">
            <a:avLst/>
          </a:prstGeom>
          <a:noFill/>
        </p:spPr>
        <p:txBody>
          <a:bodyPr wrap="none" lIns="182880" tIns="146304" rIns="182880" bIns="146304" rtlCol="0">
            <a:spAutoFit/>
          </a:bodyPr>
          <a:lstStyle/>
          <a:p>
            <a:pPr marL="0" marR="0" lvl="0" indent="0" algn="r" defTabSz="931863" rtl="0" eaLnBrk="0" fontAlgn="base" latinLnBrk="0" hangingPunct="0">
              <a:lnSpc>
                <a:spcPct val="90000"/>
              </a:lnSpc>
              <a:spcBef>
                <a:spcPct val="0"/>
              </a:spcBef>
              <a:spcAft>
                <a:spcPts val="600"/>
              </a:spcAft>
              <a:buClrTx/>
              <a:buSzTx/>
              <a:buFontTx/>
              <a:buNone/>
              <a:tabLst/>
              <a:defRPr/>
            </a:pPr>
            <a:r>
              <a:rPr kumimoji="0" lang="en-US" sz="32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Light"/>
                <a:ea typeface="MS PGothic" panose="020B0600070205080204" pitchFamily="34" charset="-128"/>
                <a:cs typeface="+mn-cs"/>
              </a:rPr>
              <a:t>Web role</a:t>
            </a:r>
          </a:p>
        </p:txBody>
      </p:sp>
      <p:sp>
        <p:nvSpPr>
          <p:cNvPr id="49" name="TextBox 48"/>
          <p:cNvSpPr txBox="1"/>
          <p:nvPr/>
        </p:nvSpPr>
        <p:spPr>
          <a:xfrm>
            <a:off x="745020" y="4065996"/>
            <a:ext cx="2377317" cy="738664"/>
          </a:xfrm>
          <a:prstGeom prst="rect">
            <a:avLst/>
          </a:prstGeom>
          <a:noFill/>
        </p:spPr>
        <p:txBody>
          <a:bodyPr wrap="none" lIns="182880" tIns="146304" rIns="182880" bIns="146304" rtlCol="0">
            <a:spAutoFit/>
          </a:bodyPr>
          <a:lstStyle/>
          <a:p>
            <a:pPr marL="0" marR="0" lvl="0" indent="0" algn="r" defTabSz="931863" rtl="0" eaLnBrk="0" fontAlgn="base" latinLnBrk="0" hangingPunct="0">
              <a:lnSpc>
                <a:spcPct val="90000"/>
              </a:lnSpc>
              <a:spcBef>
                <a:spcPct val="0"/>
              </a:spcBef>
              <a:spcAft>
                <a:spcPts val="600"/>
              </a:spcAft>
              <a:buClrTx/>
              <a:buSzTx/>
              <a:buFontTx/>
              <a:buNone/>
              <a:tabLst/>
              <a:defRPr/>
            </a:pPr>
            <a:r>
              <a:rPr kumimoji="0" lang="en-US" sz="32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Light"/>
                <a:ea typeface="MS PGothic" panose="020B0600070205080204" pitchFamily="34" charset="-128"/>
                <a:cs typeface="+mn-cs"/>
              </a:rPr>
              <a:t>Worker role</a:t>
            </a:r>
          </a:p>
        </p:txBody>
      </p:sp>
      <p:grpSp>
        <p:nvGrpSpPr>
          <p:cNvPr id="24" name="Group 23"/>
          <p:cNvGrpSpPr/>
          <p:nvPr/>
        </p:nvGrpSpPr>
        <p:grpSpPr>
          <a:xfrm>
            <a:off x="5587266" y="2857189"/>
            <a:ext cx="478687" cy="1822699"/>
            <a:chOff x="4655901" y="2552328"/>
            <a:chExt cx="478687" cy="1822699"/>
          </a:xfrm>
        </p:grpSpPr>
        <p:cxnSp>
          <p:nvCxnSpPr>
            <p:cNvPr id="37" name="Straight Arrow Connector 36"/>
            <p:cNvCxnSpPr/>
            <p:nvPr/>
          </p:nvCxnSpPr>
          <p:spPr>
            <a:xfrm>
              <a:off x="4895244" y="3192369"/>
              <a:ext cx="0" cy="62388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Freeform 54"/>
            <p:cNvSpPr>
              <a:spLocks noChangeAspect="1" noEditPoints="1"/>
            </p:cNvSpPr>
            <p:nvPr/>
          </p:nvSpPr>
          <p:spPr bwMode="black">
            <a:xfrm>
              <a:off x="4655901" y="2552328"/>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sp>
          <p:nvSpPr>
            <p:cNvPr id="43" name="Freeform 104"/>
            <p:cNvSpPr>
              <a:spLocks noChangeAspect="1" noEditPoints="1"/>
            </p:cNvSpPr>
            <p:nvPr/>
          </p:nvSpPr>
          <p:spPr bwMode="black">
            <a:xfrm>
              <a:off x="4659260" y="3903058"/>
              <a:ext cx="471969" cy="47196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MS PGothic" panose="020B0600070205080204" pitchFamily="34" charset="-128"/>
                <a:cs typeface="+mn-cs"/>
              </a:endParaRPr>
            </a:p>
          </p:txBody>
        </p:sp>
      </p:grpSp>
      <p:grpSp>
        <p:nvGrpSpPr>
          <p:cNvPr id="23" name="Group 22"/>
          <p:cNvGrpSpPr/>
          <p:nvPr/>
        </p:nvGrpSpPr>
        <p:grpSpPr>
          <a:xfrm>
            <a:off x="7513244" y="2857189"/>
            <a:ext cx="478687" cy="1822699"/>
            <a:chOff x="6024612" y="2552328"/>
            <a:chExt cx="478687" cy="1822699"/>
          </a:xfrm>
        </p:grpSpPr>
        <p:cxnSp>
          <p:nvCxnSpPr>
            <p:cNvPr id="35" name="Straight Arrow Connector 34"/>
            <p:cNvCxnSpPr/>
            <p:nvPr/>
          </p:nvCxnSpPr>
          <p:spPr>
            <a:xfrm>
              <a:off x="6263955" y="3192369"/>
              <a:ext cx="0" cy="62388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54"/>
            <p:cNvSpPr>
              <a:spLocks noChangeAspect="1" noEditPoints="1"/>
            </p:cNvSpPr>
            <p:nvPr/>
          </p:nvSpPr>
          <p:spPr bwMode="black">
            <a:xfrm>
              <a:off x="6024612" y="2552328"/>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sp>
          <p:nvSpPr>
            <p:cNvPr id="45" name="Freeform 104"/>
            <p:cNvSpPr>
              <a:spLocks noChangeAspect="1" noEditPoints="1"/>
            </p:cNvSpPr>
            <p:nvPr/>
          </p:nvSpPr>
          <p:spPr bwMode="black">
            <a:xfrm>
              <a:off x="6027971" y="3903058"/>
              <a:ext cx="471969" cy="47196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MS PGothic" panose="020B0600070205080204" pitchFamily="34" charset="-128"/>
                <a:cs typeface="+mn-cs"/>
              </a:endParaRPr>
            </a:p>
          </p:txBody>
        </p:sp>
      </p:grpSp>
      <p:grpSp>
        <p:nvGrpSpPr>
          <p:cNvPr id="22" name="Group 21"/>
          <p:cNvGrpSpPr/>
          <p:nvPr/>
        </p:nvGrpSpPr>
        <p:grpSpPr>
          <a:xfrm>
            <a:off x="9397110" y="2857189"/>
            <a:ext cx="478687" cy="1822699"/>
            <a:chOff x="7697763" y="2552328"/>
            <a:chExt cx="478687" cy="1822699"/>
          </a:xfrm>
        </p:grpSpPr>
        <p:cxnSp>
          <p:nvCxnSpPr>
            <p:cNvPr id="38" name="Straight Arrow Connector 37"/>
            <p:cNvCxnSpPr/>
            <p:nvPr/>
          </p:nvCxnSpPr>
          <p:spPr>
            <a:xfrm>
              <a:off x="7937106" y="3192369"/>
              <a:ext cx="0" cy="62388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Freeform 54"/>
            <p:cNvSpPr>
              <a:spLocks noChangeAspect="1" noEditPoints="1"/>
            </p:cNvSpPr>
            <p:nvPr/>
          </p:nvSpPr>
          <p:spPr bwMode="black">
            <a:xfrm>
              <a:off x="7697763" y="2552328"/>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sp>
          <p:nvSpPr>
            <p:cNvPr id="46" name="Freeform 104"/>
            <p:cNvSpPr>
              <a:spLocks noChangeAspect="1" noEditPoints="1"/>
            </p:cNvSpPr>
            <p:nvPr/>
          </p:nvSpPr>
          <p:spPr bwMode="black">
            <a:xfrm>
              <a:off x="7701122" y="3903058"/>
              <a:ext cx="471969" cy="471969"/>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MS PGothic" panose="020B0600070205080204" pitchFamily="34" charset="-128"/>
                <a:cs typeface="+mn-cs"/>
              </a:endParaRPr>
            </a:p>
          </p:txBody>
        </p:sp>
      </p:grpSp>
      <p:sp>
        <p:nvSpPr>
          <p:cNvPr id="20" name="Rectangle 19"/>
          <p:cNvSpPr/>
          <p:nvPr/>
        </p:nvSpPr>
        <p:spPr bwMode="auto">
          <a:xfrm>
            <a:off x="4135263" y="6257251"/>
            <a:ext cx="1052087" cy="4403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Storage</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564016887"/>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 fabric based application architecture</a:t>
            </a:r>
            <a:endParaRPr lang="en-US" dirty="0"/>
          </a:p>
        </p:txBody>
      </p:sp>
      <p:sp>
        <p:nvSpPr>
          <p:cNvPr id="11" name="Rectangle 10"/>
          <p:cNvSpPr/>
          <p:nvPr/>
        </p:nvSpPr>
        <p:spPr bwMode="auto">
          <a:xfrm>
            <a:off x="3246437" y="2500292"/>
            <a:ext cx="9190038" cy="1175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Front </a:t>
            </a: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end</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a:t>
            </a:r>
            <a:r>
              <a:rPr kumimoji="0" lang="en-US" sz="14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Stateless web</a:t>
            </a:r>
            <a:r>
              <a:rPr kumimoji="0" lang="en-US" sz="14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a:t>
            </a:r>
          </a:p>
        </p:txBody>
      </p:sp>
      <p:sp>
        <p:nvSpPr>
          <p:cNvPr id="19" name="Rectangle 18"/>
          <p:cNvSpPr/>
          <p:nvPr/>
        </p:nvSpPr>
        <p:spPr bwMode="auto">
          <a:xfrm>
            <a:off x="3246437" y="3849015"/>
            <a:ext cx="9190038" cy="11726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Stateful</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endParaRP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Middle-tier</a:t>
            </a:r>
          </a:p>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Compute</a:t>
            </a:r>
          </a:p>
        </p:txBody>
      </p:sp>
      <p:pic>
        <p:nvPicPr>
          <p:cNvPr id="77" name="Picture 76"/>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98239" y="5776781"/>
            <a:ext cx="780290" cy="780290"/>
          </a:xfrm>
          <a:prstGeom prst="rect">
            <a:avLst/>
          </a:prstGeom>
        </p:spPr>
      </p:pic>
      <p:pic>
        <p:nvPicPr>
          <p:cNvPr id="78" name="Picture 7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66727" y="5776781"/>
            <a:ext cx="780290" cy="780290"/>
          </a:xfrm>
          <a:prstGeom prst="rect">
            <a:avLst/>
          </a:prstGeom>
        </p:spPr>
      </p:pic>
      <p:cxnSp>
        <p:nvCxnSpPr>
          <p:cNvPr id="14" name="Straight Arrow Connector 13"/>
          <p:cNvCxnSpPr/>
          <p:nvPr/>
        </p:nvCxnSpPr>
        <p:spPr>
          <a:xfrm flipH="1">
            <a:off x="6181635" y="2286613"/>
            <a:ext cx="1705274" cy="66201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178157" y="2299036"/>
            <a:ext cx="1645116" cy="6495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a:off x="8019573" y="2274869"/>
            <a:ext cx="2656" cy="36885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582373" y="1350595"/>
            <a:ext cx="874399" cy="924274"/>
            <a:chOff x="6283476" y="1350595"/>
            <a:chExt cx="874399" cy="924274"/>
          </a:xfrm>
        </p:grpSpPr>
        <p:pic>
          <p:nvPicPr>
            <p:cNvPr id="10" name="Picture 9"/>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6300333" y="1434184"/>
              <a:ext cx="840685" cy="840685"/>
            </a:xfrm>
            <a:prstGeom prst="rect">
              <a:avLst/>
            </a:prstGeom>
          </p:spPr>
        </p:pic>
        <p:sp>
          <p:nvSpPr>
            <p:cNvPr id="44" name="TextBox 43"/>
            <p:cNvSpPr txBox="1"/>
            <p:nvPr/>
          </p:nvSpPr>
          <p:spPr>
            <a:xfrm>
              <a:off x="6283476" y="1350595"/>
              <a:ext cx="874399" cy="253361"/>
            </a:xfrm>
            <a:prstGeom prst="rect">
              <a:avLst/>
            </a:prstGeom>
            <a:noFill/>
            <a:ln>
              <a:noFill/>
            </a:ln>
          </p:spPr>
          <p:txBody>
            <a:bodyPr wrap="none" lIns="0" tIns="27432" rIns="0" bIns="0" rtlCol="0">
              <a:noAutofit/>
            </a:bodyPr>
            <a:lstStyle/>
            <a:p>
              <a:pPr marL="0" marR="0" lvl="0" indent="0" algn="ctr" defTabSz="932742" rtl="0" eaLnBrk="1" fontAlgn="auto" latinLnBrk="0" hangingPunct="1">
                <a:lnSpc>
                  <a:spcPts val="8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a:ea typeface="Arial Unicode MS" panose="020B0604020202020204" pitchFamily="34" charset="-128"/>
                  <a:cs typeface="Segoe UI" panose="020B0502040204020203" pitchFamily="34" charset="0"/>
                </a:rPr>
                <a:t>Load balancer</a:t>
              </a:r>
              <a:endPar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Arial Unicode MS" panose="020B0604020202020204" pitchFamily="34" charset="-128"/>
                <a:cs typeface="Segoe UI" panose="020B0502040204020203" pitchFamily="34" charset="0"/>
              </a:endParaRPr>
            </a:p>
          </p:txBody>
        </p:sp>
      </p:grpSp>
      <p:sp>
        <p:nvSpPr>
          <p:cNvPr id="20" name="Rectangle 19"/>
          <p:cNvSpPr/>
          <p:nvPr/>
        </p:nvSpPr>
        <p:spPr bwMode="auto">
          <a:xfrm>
            <a:off x="3627437" y="5710775"/>
            <a:ext cx="3486890" cy="11410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marL="0" marR="0" lvl="0" indent="0" algn="l" defTabSz="699124"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Segoe UI" pitchFamily="34" charset="0"/>
                <a:cs typeface="Segoe UI" pitchFamily="34" charset="0"/>
              </a:rPr>
              <a:t>Data stores used for analytics and disaster recovery</a:t>
            </a:r>
          </a:p>
        </p:txBody>
      </p:sp>
      <p:grpSp>
        <p:nvGrpSpPr>
          <p:cNvPr id="15" name="Group 14"/>
          <p:cNvGrpSpPr/>
          <p:nvPr/>
        </p:nvGrpSpPr>
        <p:grpSpPr>
          <a:xfrm>
            <a:off x="5120969" y="2857189"/>
            <a:ext cx="1481831" cy="1969442"/>
            <a:chOff x="5120969" y="2857189"/>
            <a:chExt cx="1481831" cy="1969442"/>
          </a:xfrm>
        </p:grpSpPr>
        <p:sp>
          <p:nvSpPr>
            <p:cNvPr id="39" name="Freeform 54"/>
            <p:cNvSpPr>
              <a:spLocks noChangeAspect="1" noEditPoints="1"/>
            </p:cNvSpPr>
            <p:nvPr/>
          </p:nvSpPr>
          <p:spPr bwMode="black">
            <a:xfrm>
              <a:off x="5587266" y="2857189"/>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7" name="Straight Arrow Connector 36"/>
            <p:cNvCxnSpPr/>
            <p:nvPr/>
          </p:nvCxnSpPr>
          <p:spPr>
            <a:xfrm>
              <a:off x="5826609" y="3405823"/>
              <a:ext cx="0" cy="53923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120969" y="4044025"/>
              <a:ext cx="1481831" cy="782606"/>
              <a:chOff x="5120969" y="4132576"/>
              <a:chExt cx="1481831" cy="782606"/>
            </a:xfrm>
          </p:grpSpPr>
          <p:grpSp>
            <p:nvGrpSpPr>
              <p:cNvPr id="7" name="Group 6"/>
              <p:cNvGrpSpPr/>
              <p:nvPr/>
            </p:nvGrpSpPr>
            <p:grpSpPr>
              <a:xfrm>
                <a:off x="5120969" y="4132576"/>
                <a:ext cx="782608" cy="782606"/>
                <a:chOff x="4961744" y="4121110"/>
                <a:chExt cx="782608" cy="782606"/>
              </a:xfrm>
              <a:effectLst>
                <a:outerShdw blurRad="50800" dist="38100" dir="8100000" algn="tr" rotWithShape="0">
                  <a:prstClr val="black">
                    <a:alpha val="40000"/>
                  </a:prstClr>
                </a:outerShdw>
              </a:effectLst>
            </p:grpSpPr>
            <p:sp>
              <p:nvSpPr>
                <p:cNvPr id="6" name="Trapezoid 5"/>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51" name="Group 50"/>
              <p:cNvGrpSpPr/>
              <p:nvPr/>
            </p:nvGrpSpPr>
            <p:grpSpPr>
              <a:xfrm>
                <a:off x="5470580" y="4132576"/>
                <a:ext cx="782608" cy="782606"/>
                <a:chOff x="4961744" y="4121110"/>
                <a:chExt cx="782608" cy="782606"/>
              </a:xfrm>
              <a:effectLst>
                <a:outerShdw blurRad="50800" dist="38100" dir="8100000" algn="tr" rotWithShape="0">
                  <a:prstClr val="black">
                    <a:alpha val="40000"/>
                  </a:prstClr>
                </a:outerShdw>
              </a:effectLst>
            </p:grpSpPr>
            <p:sp>
              <p:nvSpPr>
                <p:cNvPr id="52" name="Trapezoid 51"/>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55" name="Group 54"/>
              <p:cNvGrpSpPr/>
              <p:nvPr/>
            </p:nvGrpSpPr>
            <p:grpSpPr>
              <a:xfrm>
                <a:off x="5820192" y="4132576"/>
                <a:ext cx="782608" cy="782606"/>
                <a:chOff x="4961744" y="4121110"/>
                <a:chExt cx="782608" cy="782606"/>
              </a:xfrm>
              <a:effectLst>
                <a:outerShdw blurRad="50800" dist="38100" dir="8100000" algn="tr" rotWithShape="0">
                  <a:prstClr val="black">
                    <a:alpha val="40000"/>
                  </a:prstClr>
                </a:outerShdw>
              </a:effectLst>
            </p:grpSpPr>
            <p:sp>
              <p:nvSpPr>
                <p:cNvPr id="56" name="Trapezoid 55"/>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grpSp>
      <p:grpSp>
        <p:nvGrpSpPr>
          <p:cNvPr id="12" name="Group 11"/>
          <p:cNvGrpSpPr/>
          <p:nvPr/>
        </p:nvGrpSpPr>
        <p:grpSpPr>
          <a:xfrm>
            <a:off x="7290289" y="2857189"/>
            <a:ext cx="1481831" cy="1969442"/>
            <a:chOff x="7066045" y="2857189"/>
            <a:chExt cx="1481831" cy="1969442"/>
          </a:xfrm>
        </p:grpSpPr>
        <p:sp>
          <p:nvSpPr>
            <p:cNvPr id="40" name="Freeform 54"/>
            <p:cNvSpPr>
              <a:spLocks noChangeAspect="1" noEditPoints="1"/>
            </p:cNvSpPr>
            <p:nvPr/>
          </p:nvSpPr>
          <p:spPr bwMode="black">
            <a:xfrm>
              <a:off x="7567617" y="2857189"/>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Straight Arrow Connector 34"/>
            <p:cNvCxnSpPr/>
            <p:nvPr/>
          </p:nvCxnSpPr>
          <p:spPr>
            <a:xfrm>
              <a:off x="7806960" y="3405823"/>
              <a:ext cx="0" cy="53923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066045" y="4044025"/>
              <a:ext cx="1481831" cy="782606"/>
              <a:chOff x="5120969" y="4132576"/>
              <a:chExt cx="1481831" cy="782606"/>
            </a:xfrm>
          </p:grpSpPr>
          <p:grpSp>
            <p:nvGrpSpPr>
              <p:cNvPr id="60" name="Group 59"/>
              <p:cNvGrpSpPr/>
              <p:nvPr/>
            </p:nvGrpSpPr>
            <p:grpSpPr>
              <a:xfrm>
                <a:off x="5120969" y="4132576"/>
                <a:ext cx="782608" cy="782606"/>
                <a:chOff x="4961744" y="4121110"/>
                <a:chExt cx="782608" cy="782606"/>
              </a:xfrm>
              <a:effectLst>
                <a:outerShdw blurRad="50800" dist="38100" dir="8100000" algn="tr" rotWithShape="0">
                  <a:prstClr val="black">
                    <a:alpha val="40000"/>
                  </a:prstClr>
                </a:outerShdw>
              </a:effectLst>
            </p:grpSpPr>
            <p:sp>
              <p:nvSpPr>
                <p:cNvPr id="69" name="Trapezoid 68"/>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71" name="Pictur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61" name="Group 60"/>
              <p:cNvGrpSpPr/>
              <p:nvPr/>
            </p:nvGrpSpPr>
            <p:grpSpPr>
              <a:xfrm>
                <a:off x="5470580" y="4132576"/>
                <a:ext cx="782608" cy="782606"/>
                <a:chOff x="4961744" y="4121110"/>
                <a:chExt cx="782608" cy="782606"/>
              </a:xfrm>
              <a:effectLst>
                <a:outerShdw blurRad="50800" dist="38100" dir="8100000" algn="tr" rotWithShape="0">
                  <a:prstClr val="black">
                    <a:alpha val="40000"/>
                  </a:prstClr>
                </a:outerShdw>
              </a:effectLst>
            </p:grpSpPr>
            <p:sp>
              <p:nvSpPr>
                <p:cNvPr id="66" name="Trapezoid 65"/>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68" name="Picture 6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62" name="Group 61"/>
              <p:cNvGrpSpPr/>
              <p:nvPr/>
            </p:nvGrpSpPr>
            <p:grpSpPr>
              <a:xfrm>
                <a:off x="5820192" y="4132576"/>
                <a:ext cx="782608" cy="782606"/>
                <a:chOff x="4961744" y="4121110"/>
                <a:chExt cx="782608" cy="782606"/>
              </a:xfrm>
              <a:effectLst>
                <a:outerShdw blurRad="50800" dist="38100" dir="8100000" algn="tr" rotWithShape="0">
                  <a:prstClr val="black">
                    <a:alpha val="40000"/>
                  </a:prstClr>
                </a:outerShdw>
              </a:effectLst>
            </p:grpSpPr>
            <p:sp>
              <p:nvSpPr>
                <p:cNvPr id="63" name="Trapezoid 62"/>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grpSp>
      <p:grpSp>
        <p:nvGrpSpPr>
          <p:cNvPr id="13" name="Group 12"/>
          <p:cNvGrpSpPr/>
          <p:nvPr/>
        </p:nvGrpSpPr>
        <p:grpSpPr>
          <a:xfrm>
            <a:off x="9399795" y="2857189"/>
            <a:ext cx="1481831" cy="1969442"/>
            <a:chOff x="9001747" y="2857189"/>
            <a:chExt cx="1481831" cy="1969442"/>
          </a:xfrm>
        </p:grpSpPr>
        <p:cxnSp>
          <p:nvCxnSpPr>
            <p:cNvPr id="38" name="Straight Arrow Connector 37"/>
            <p:cNvCxnSpPr/>
            <p:nvPr/>
          </p:nvCxnSpPr>
          <p:spPr>
            <a:xfrm>
              <a:off x="9742662" y="3405823"/>
              <a:ext cx="0" cy="53923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Freeform 54"/>
            <p:cNvSpPr>
              <a:spLocks noChangeAspect="1" noEditPoints="1"/>
            </p:cNvSpPr>
            <p:nvPr/>
          </p:nvSpPr>
          <p:spPr bwMode="black">
            <a:xfrm>
              <a:off x="9503319" y="2857189"/>
              <a:ext cx="478687" cy="47868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48" tIns="109719" rIns="137148" bIns="109719"/>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71"/>
            <p:cNvGrpSpPr/>
            <p:nvPr/>
          </p:nvGrpSpPr>
          <p:grpSpPr>
            <a:xfrm>
              <a:off x="9001747" y="4044025"/>
              <a:ext cx="1481831" cy="782606"/>
              <a:chOff x="5120969" y="4132576"/>
              <a:chExt cx="1481831" cy="782606"/>
            </a:xfrm>
          </p:grpSpPr>
          <p:grpSp>
            <p:nvGrpSpPr>
              <p:cNvPr id="73" name="Group 72"/>
              <p:cNvGrpSpPr/>
              <p:nvPr/>
            </p:nvGrpSpPr>
            <p:grpSpPr>
              <a:xfrm>
                <a:off x="5120969" y="4132576"/>
                <a:ext cx="782608" cy="782606"/>
                <a:chOff x="4961744" y="4121110"/>
                <a:chExt cx="782608" cy="782606"/>
              </a:xfrm>
              <a:effectLst>
                <a:outerShdw blurRad="50800" dist="38100" dir="8100000" algn="tr" rotWithShape="0">
                  <a:prstClr val="black">
                    <a:alpha val="40000"/>
                  </a:prstClr>
                </a:outerShdw>
              </a:effectLst>
            </p:grpSpPr>
            <p:sp>
              <p:nvSpPr>
                <p:cNvPr id="87" name="Trapezoid 86"/>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89" name="Picture 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74" name="Group 73"/>
              <p:cNvGrpSpPr/>
              <p:nvPr/>
            </p:nvGrpSpPr>
            <p:grpSpPr>
              <a:xfrm>
                <a:off x="5470580" y="4132576"/>
                <a:ext cx="782608" cy="782606"/>
                <a:chOff x="4961744" y="4121110"/>
                <a:chExt cx="782608" cy="782606"/>
              </a:xfrm>
              <a:effectLst>
                <a:outerShdw blurRad="50800" dist="38100" dir="8100000" algn="tr" rotWithShape="0">
                  <a:prstClr val="black">
                    <a:alpha val="40000"/>
                  </a:prstClr>
                </a:outerShdw>
              </a:effectLst>
            </p:grpSpPr>
            <p:sp>
              <p:nvSpPr>
                <p:cNvPr id="84" name="Trapezoid 83"/>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nvGrpSpPr>
              <p:cNvPr id="75" name="Group 74"/>
              <p:cNvGrpSpPr/>
              <p:nvPr/>
            </p:nvGrpSpPr>
            <p:grpSpPr>
              <a:xfrm>
                <a:off x="5820192" y="4132576"/>
                <a:ext cx="782608" cy="782606"/>
                <a:chOff x="4961744" y="4121110"/>
                <a:chExt cx="782608" cy="782606"/>
              </a:xfrm>
              <a:effectLst>
                <a:outerShdw blurRad="50800" dist="38100" dir="8100000" algn="tr" rotWithShape="0">
                  <a:prstClr val="black">
                    <a:alpha val="40000"/>
                  </a:prstClr>
                </a:outerShdw>
              </a:effectLst>
            </p:grpSpPr>
            <p:sp>
              <p:nvSpPr>
                <p:cNvPr id="80" name="Trapezoid 79"/>
                <p:cNvSpPr/>
                <p:nvPr/>
              </p:nvSpPr>
              <p:spPr bwMode="auto">
                <a:xfrm rot="5400000">
                  <a:off x="4961745" y="4121109"/>
                  <a:ext cx="782606" cy="782608"/>
                </a:xfrm>
                <a:prstGeom prst="trapezoid">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Freeform 104"/>
                <p:cNvSpPr>
                  <a:spLocks noChangeAspect="1" noEditPoints="1"/>
                </p:cNvSpPr>
                <p:nvPr/>
              </p:nvSpPr>
              <p:spPr bwMode="black">
                <a:xfrm>
                  <a:off x="5035611" y="4320213"/>
                  <a:ext cx="359675" cy="35967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a:extLst/>
              </p:spPr>
              <p:txBody>
                <a:bodyPr lIns="69953" tIns="34976" rIns="69953" bIns="34976"/>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Segoe UI"/>
                    <a:ea typeface="MS PGothic" panose="020B0600070205080204" pitchFamily="34" charset="-128"/>
                    <a:cs typeface="+mn-cs"/>
                  </a:endParaRPr>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930" y="4367115"/>
                  <a:ext cx="265869" cy="265869"/>
                </a:xfrm>
                <a:prstGeom prst="rect">
                  <a:avLst/>
                </a:prstGeom>
              </p:spPr>
            </p:pic>
          </p:grpSp>
        </p:grpSp>
      </p:grpSp>
      <p:grpSp>
        <p:nvGrpSpPr>
          <p:cNvPr id="27" name="Group 26"/>
          <p:cNvGrpSpPr/>
          <p:nvPr/>
        </p:nvGrpSpPr>
        <p:grpSpPr>
          <a:xfrm>
            <a:off x="7772700" y="5216652"/>
            <a:ext cx="457195" cy="433584"/>
            <a:chOff x="7772700" y="5195128"/>
            <a:chExt cx="457195" cy="507072"/>
          </a:xfrm>
        </p:grpSpPr>
        <p:cxnSp>
          <p:nvCxnSpPr>
            <p:cNvPr id="91" name="Straight Arrow Connector 90"/>
            <p:cNvCxnSpPr/>
            <p:nvPr/>
          </p:nvCxnSpPr>
          <p:spPr>
            <a:xfrm>
              <a:off x="8001297" y="5195128"/>
              <a:ext cx="0" cy="50707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772700" y="5195128"/>
              <a:ext cx="0" cy="50707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229895" y="5195128"/>
              <a:ext cx="0" cy="50707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692120" y="2718578"/>
            <a:ext cx="2430217" cy="738664"/>
          </a:xfrm>
          <a:prstGeom prst="rect">
            <a:avLst/>
          </a:prstGeom>
          <a:noFill/>
        </p:spPr>
        <p:txBody>
          <a:bodyPr wrap="none" lIns="182880" tIns="146304" rIns="182880" bIns="146304" rtlCol="0">
            <a:spAutoFit/>
          </a:bodyPr>
          <a:lstStyle/>
          <a:p>
            <a:pPr marL="0" marR="0" lvl="0" indent="0" algn="r" defTabSz="931863" rtl="0" eaLnBrk="0" fontAlgn="base" latinLnBrk="0" hangingPunct="0">
              <a:lnSpc>
                <a:spcPct val="90000"/>
              </a:lnSpc>
              <a:spcBef>
                <a:spcPct val="0"/>
              </a:spcBef>
              <a:spcAft>
                <a:spcPts val="600"/>
              </a:spcAft>
              <a:buClrTx/>
              <a:buSzTx/>
              <a:buFontTx/>
              <a:buNone/>
              <a:tabLst/>
              <a:defRPr/>
            </a:pPr>
            <a:r>
              <a:rPr kumimoji="0" lang="en-US" sz="32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Light"/>
                <a:ea typeface="MS PGothic" panose="020B0600070205080204" pitchFamily="34" charset="-128"/>
                <a:cs typeface="+mn-cs"/>
              </a:rPr>
              <a:t>App service</a:t>
            </a:r>
          </a:p>
        </p:txBody>
      </p:sp>
      <p:sp>
        <p:nvSpPr>
          <p:cNvPr id="90" name="TextBox 89"/>
          <p:cNvSpPr txBox="1"/>
          <p:nvPr/>
        </p:nvSpPr>
        <p:spPr>
          <a:xfrm>
            <a:off x="404157" y="4065996"/>
            <a:ext cx="2718180" cy="738664"/>
          </a:xfrm>
          <a:prstGeom prst="rect">
            <a:avLst/>
          </a:prstGeom>
          <a:noFill/>
        </p:spPr>
        <p:txBody>
          <a:bodyPr wrap="none" lIns="182880" tIns="146304" rIns="182880" bIns="146304" rtlCol="0">
            <a:spAutoFit/>
          </a:bodyPr>
          <a:lstStyle/>
          <a:p>
            <a:pPr marL="0" marR="0" lvl="0" indent="0" algn="r" defTabSz="931863" rtl="0" eaLnBrk="0" fontAlgn="base" latinLnBrk="0" hangingPunct="0">
              <a:lnSpc>
                <a:spcPct val="90000"/>
              </a:lnSpc>
              <a:spcBef>
                <a:spcPct val="0"/>
              </a:spcBef>
              <a:spcAft>
                <a:spcPts val="600"/>
              </a:spcAft>
              <a:buClrTx/>
              <a:buSzTx/>
              <a:buFontTx/>
              <a:buNone/>
              <a:tabLst/>
              <a:defRPr/>
            </a:pPr>
            <a:r>
              <a:rPr kumimoji="0" lang="en-US" sz="3200" b="0" i="0" u="none" strike="noStrike" kern="1200" cap="none" spc="0" normalizeH="0" baseline="0" noProof="0" dirty="0" smtClean="0">
                <a:ln>
                  <a:noFill/>
                </a:ln>
                <a:gradFill>
                  <a:gsLst>
                    <a:gs pos="0">
                      <a:srgbClr val="FFFFFF"/>
                    </a:gs>
                    <a:gs pos="59000">
                      <a:srgbClr val="FFFFFF"/>
                    </a:gs>
                  </a:gsLst>
                  <a:lin ang="0" scaled="0"/>
                </a:gradFill>
                <a:effectLst/>
                <a:uLnTx/>
                <a:uFillTx/>
                <a:latin typeface="Segoe UI Light"/>
                <a:ea typeface="MS PGothic" panose="020B0600070205080204" pitchFamily="34" charset="-128"/>
                <a:cs typeface="+mn-cs"/>
              </a:rPr>
              <a:t>Service fabric</a:t>
            </a:r>
          </a:p>
        </p:txBody>
      </p:sp>
      <p:pic>
        <p:nvPicPr>
          <p:cNvPr id="76"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47139" y="5672884"/>
            <a:ext cx="1394243" cy="55230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2672" y="6301617"/>
            <a:ext cx="285177" cy="276264"/>
          </a:xfrm>
          <a:prstGeom prst="rect">
            <a:avLst/>
          </a:prstGeom>
        </p:spPr>
      </p:pic>
      <p:sp>
        <p:nvSpPr>
          <p:cNvPr id="94" name="Rectangle 93"/>
          <p:cNvSpPr/>
          <p:nvPr/>
        </p:nvSpPr>
        <p:spPr>
          <a:xfrm>
            <a:off x="1646287" y="6313950"/>
            <a:ext cx="1595095" cy="276999"/>
          </a:xfrm>
          <a:prstGeom prst="rect">
            <a:avLst/>
          </a:prstGeom>
        </p:spPr>
        <p:txBody>
          <a:bodyPr wrap="square">
            <a:spAutoFit/>
          </a:bodyPr>
          <a:lstStyle/>
          <a:p>
            <a:pPr marL="0" marR="0" lvl="0" indent="0" algn="r" defTabSz="931863"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0">
                      <a:srgbClr val="FFFFFF"/>
                    </a:gs>
                    <a:gs pos="59000">
                      <a:srgbClr val="FFFFFF"/>
                    </a:gs>
                  </a:gsLst>
                  <a:lin ang="0" scaled="0"/>
                </a:gradFill>
                <a:effectLst/>
                <a:uLnTx/>
                <a:uFillTx/>
                <a:latin typeface="Segoe UI"/>
                <a:ea typeface="MS PGothic" panose="020B0600070205080204" pitchFamily="34" charset="-128"/>
                <a:cs typeface="Segoe UI" panose="020B0502040204020203" pitchFamily="34" charset="0"/>
              </a:rPr>
              <a:t>Machine Learning</a:t>
            </a:r>
          </a:p>
        </p:txBody>
      </p:sp>
    </p:spTree>
    <p:custDataLst>
      <p:tags r:id="rId1"/>
    </p:custDataLst>
    <p:extLst>
      <p:ext uri="{BB962C8B-B14F-4D97-AF65-F5344CB8AC3E}">
        <p14:creationId xmlns:p14="http://schemas.microsoft.com/office/powerpoint/2010/main" val="4270224313"/>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92024" y="3116262"/>
            <a:ext cx="3326213" cy="3505200"/>
          </a:xfrm>
          <a:prstGeom prst="rect">
            <a:avLst/>
          </a:prstGeom>
        </p:spPr>
      </p:pic>
      <p:pic>
        <p:nvPicPr>
          <p:cNvPr id="11" name="Picture 1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861771" y="4640262"/>
            <a:ext cx="3326213" cy="3505200"/>
          </a:xfrm>
          <a:prstGeom prst="rect">
            <a:avLst/>
          </a:prstGeom>
        </p:spPr>
      </p:pic>
      <p:pic>
        <p:nvPicPr>
          <p:cNvPr id="12" name="Picture 1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4" name="Oval 13"/>
          <p:cNvSpPr/>
          <p:nvPr/>
        </p:nvSpPr>
        <p:spPr bwMode="auto">
          <a:xfrm>
            <a:off x="3756025" y="1477963"/>
            <a:ext cx="7162800" cy="4800600"/>
          </a:xfrm>
          <a:prstGeom prst="ellipse">
            <a:avLst/>
          </a:prstGeom>
          <a:noFill/>
          <a:ln w="38100">
            <a:solidFill>
              <a:schemeClr val="accent1">
                <a:lumMod val="10000"/>
                <a:lumOff val="9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tent Placeholder 5"/>
          <p:cNvSpPr txBox="1">
            <a:spLocks/>
          </p:cNvSpPr>
          <p:nvPr/>
        </p:nvSpPr>
        <p:spPr>
          <a:xfrm>
            <a:off x="173392" y="1058862"/>
            <a:ext cx="2668978" cy="5355312"/>
          </a:xfrm>
          <a:prstGeom prst="rect">
            <a:avLst/>
          </a:prstGeom>
        </p:spPr>
        <p:txBody>
          <a:bodyPr lIns="146304" tIns="91440" rIns="146304" bIns="9144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3200" dirty="0" smtClean="0">
                <a:gradFill>
                  <a:gsLst>
                    <a:gs pos="1250">
                      <a:srgbClr val="FFFFFF"/>
                    </a:gs>
                    <a:gs pos="100000">
                      <a:srgbClr val="FFFFFF"/>
                    </a:gs>
                  </a:gsLst>
                  <a:lin ang="5400000" scaled="0"/>
                </a:gradFill>
              </a:rPr>
              <a:t>A set of machines that Service Fabric stitches together to form a cluster</a:t>
            </a:r>
          </a:p>
          <a:p>
            <a:pPr marL="0" indent="0">
              <a:buFont typeface="Arial" pitchFamily="34" charset="0"/>
              <a:buNone/>
              <a:defRPr/>
            </a:pPr>
            <a:endParaRPr lang="en-US" sz="3200" dirty="0">
              <a:gradFill>
                <a:gsLst>
                  <a:gs pos="1250">
                    <a:srgbClr val="FFFFFF"/>
                  </a:gs>
                  <a:gs pos="100000">
                    <a:srgbClr val="FFFFFF"/>
                  </a:gs>
                </a:gsLst>
                <a:lin ang="5400000" scaled="0"/>
              </a:gradFill>
            </a:endParaRPr>
          </a:p>
          <a:p>
            <a:pPr marL="0" indent="0">
              <a:buFont typeface="Arial" pitchFamily="34" charset="0"/>
              <a:buNone/>
              <a:defRPr/>
            </a:pPr>
            <a:r>
              <a:rPr lang="en-US" sz="3200" dirty="0" smtClean="0">
                <a:gradFill>
                  <a:gsLst>
                    <a:gs pos="1250">
                      <a:srgbClr val="FFFFFF"/>
                    </a:gs>
                    <a:gs pos="100000">
                      <a:srgbClr val="FFFFFF"/>
                    </a:gs>
                  </a:gsLst>
                  <a:lin ang="5400000" scaled="0"/>
                </a:gradFill>
              </a:rPr>
              <a:t>Clusters can scale to</a:t>
            </a:r>
          </a:p>
          <a:p>
            <a:pPr marL="0" indent="0">
              <a:buFont typeface="Arial" pitchFamily="34" charset="0"/>
              <a:buNone/>
              <a:defRPr/>
            </a:pPr>
            <a:r>
              <a:rPr lang="en-US" sz="3200" dirty="0" smtClean="0">
                <a:gradFill>
                  <a:gsLst>
                    <a:gs pos="1250">
                      <a:srgbClr val="FFFFFF"/>
                    </a:gs>
                    <a:gs pos="100000">
                      <a:srgbClr val="FFFFFF"/>
                    </a:gs>
                  </a:gsLst>
                  <a:lin ang="5400000" scaled="0"/>
                </a:gradFill>
              </a:rPr>
              <a:t>1000s of machines</a:t>
            </a:r>
            <a:endParaRPr lang="en-US" sz="3200" dirty="0">
              <a:gradFill>
                <a:gsLst>
                  <a:gs pos="1250">
                    <a:srgbClr val="FFFFFF"/>
                  </a:gs>
                  <a:gs pos="100000">
                    <a:srgbClr val="FFFFFF"/>
                  </a:gs>
                </a:gsLst>
                <a:lin ang="5400000" scaled="0"/>
              </a:gradFill>
            </a:endParaRPr>
          </a:p>
        </p:txBody>
      </p:sp>
      <p:sp>
        <p:nvSpPr>
          <p:cNvPr id="16" name="Title 4"/>
          <p:cNvSpPr>
            <a:spLocks noGrp="1"/>
          </p:cNvSpPr>
          <p:nvPr>
            <p:ph type="title"/>
          </p:nvPr>
        </p:nvSpPr>
        <p:spPr/>
        <p:txBody>
          <a:bodyPr/>
          <a:lstStyle/>
          <a:p>
            <a:r>
              <a:rPr lang="nl-NL" smtClean="0"/>
              <a:t>Service Fabric Cluster</a:t>
            </a:r>
            <a:endParaRPr lang="nl-NL"/>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025" y="1477963"/>
            <a:ext cx="7162800" cy="4800600"/>
          </a:xfrm>
          <a:prstGeom prst="ellipse">
            <a:avLst/>
          </a:prstGeom>
          <a:noFill/>
          <a:ln w="38100">
            <a:solidFill>
              <a:schemeClr val="accent1">
                <a:lumMod val="10000"/>
                <a:lumOff val="9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892024" y="3116262"/>
            <a:ext cx="3326213" cy="3505200"/>
          </a:xfrm>
          <a:prstGeom prst="rect">
            <a:avLst/>
          </a:prstGeom>
        </p:spPr>
      </p:pic>
      <p:pic>
        <p:nvPicPr>
          <p:cNvPr id="11" name="Picture 10"/>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861771" y="4640262"/>
            <a:ext cx="3326213" cy="3505200"/>
          </a:xfrm>
          <a:prstGeom prst="rect">
            <a:avLst/>
          </a:prstGeom>
        </p:spPr>
      </p:pic>
      <p:pic>
        <p:nvPicPr>
          <p:cNvPr id="12" name="Picture 1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6" name="Title 4"/>
          <p:cNvSpPr>
            <a:spLocks noGrp="1"/>
          </p:cNvSpPr>
          <p:nvPr>
            <p:ph type="title"/>
          </p:nvPr>
        </p:nvSpPr>
        <p:spPr/>
        <p:txBody>
          <a:bodyPr/>
          <a:lstStyle/>
          <a:p>
            <a:pPr defTabSz="932742" fontAlgn="auto">
              <a:spcAft>
                <a:spcPts val="0"/>
              </a:spcAft>
              <a:defRPr/>
            </a:pPr>
            <a:r>
              <a:rPr/>
              <a:t>System Services</a:t>
            </a:r>
          </a:p>
        </p:txBody>
      </p:sp>
      <p:pic>
        <p:nvPicPr>
          <p:cNvPr id="17" name="Picture 1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45446" y="820996"/>
            <a:ext cx="623614" cy="623614"/>
          </a:xfrm>
          <a:prstGeom prst="rect">
            <a:avLst/>
          </a:prstGeom>
        </p:spPr>
      </p:pic>
      <p:pic>
        <p:nvPicPr>
          <p:cNvPr id="18" name="Picture 17"/>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46563" y="2424397"/>
            <a:ext cx="623614" cy="623614"/>
          </a:xfrm>
          <a:prstGeom prst="rect">
            <a:avLst/>
          </a:prstGeom>
          <a:ln>
            <a:noFill/>
          </a:ln>
        </p:spPr>
      </p:pic>
      <p:pic>
        <p:nvPicPr>
          <p:cNvPr id="19" name="Picture 1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66573" y="4416902"/>
            <a:ext cx="623614" cy="623614"/>
          </a:xfrm>
          <a:prstGeom prst="rect">
            <a:avLst/>
          </a:prstGeom>
          <a:ln>
            <a:noFill/>
          </a:ln>
        </p:spPr>
      </p:pic>
      <p:pic>
        <p:nvPicPr>
          <p:cNvPr id="20" name="Picture 19"/>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6649" y="2259777"/>
            <a:ext cx="780290" cy="780290"/>
          </a:xfrm>
          <a:prstGeom prst="rect">
            <a:avLst/>
          </a:prstGeom>
          <a:ln>
            <a:noFill/>
          </a:ln>
        </p:spPr>
      </p:pic>
      <p:pic>
        <p:nvPicPr>
          <p:cNvPr id="21" name="Picture 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214262" y="4292689"/>
            <a:ext cx="780290" cy="780290"/>
          </a:xfrm>
          <a:prstGeom prst="rect">
            <a:avLst/>
          </a:prstGeom>
          <a:ln>
            <a:noFill/>
          </a:ln>
        </p:spPr>
      </p:pic>
      <p:pic>
        <p:nvPicPr>
          <p:cNvPr id="22" name="Picture 21"/>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10498" y="5783237"/>
            <a:ext cx="780290" cy="780290"/>
          </a:xfrm>
          <a:prstGeom prst="rect">
            <a:avLst/>
          </a:prstGeom>
          <a:ln>
            <a:noFill/>
          </a:ln>
        </p:spPr>
      </p:pic>
      <p:pic>
        <p:nvPicPr>
          <p:cNvPr id="23" name="Picture 22"/>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2313" y="5786438"/>
            <a:ext cx="781050" cy="7794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4175" y="4271963"/>
            <a:ext cx="781050" cy="7794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27513" y="4292600"/>
            <a:ext cx="781050" cy="7810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42502" y="2369857"/>
            <a:ext cx="660319" cy="660319"/>
          </a:xfrm>
          <a:prstGeom prst="rect">
            <a:avLst/>
          </a:prstGeom>
          <a:ln>
            <a:noFill/>
          </a:ln>
        </p:spPr>
      </p:pic>
      <p:pic>
        <p:nvPicPr>
          <p:cNvPr id="27" name="Picture 26"/>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079590" y="782740"/>
            <a:ext cx="660319" cy="660319"/>
          </a:xfrm>
          <a:prstGeom prst="rect">
            <a:avLst/>
          </a:prstGeom>
        </p:spPr>
      </p:pic>
      <p:pic>
        <p:nvPicPr>
          <p:cNvPr id="28" name="Picture 2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071922" y="2336115"/>
            <a:ext cx="660319" cy="660319"/>
          </a:xfrm>
          <a:prstGeom prst="rect">
            <a:avLst/>
          </a:prstGeom>
          <a:ln>
            <a:noFill/>
          </a:ln>
        </p:spPr>
      </p:pic>
      <p:sp>
        <p:nvSpPr>
          <p:cNvPr id="29" name="Content Placeholder 6"/>
          <p:cNvSpPr txBox="1">
            <a:spLocks/>
          </p:cNvSpPr>
          <p:nvPr/>
        </p:nvSpPr>
        <p:spPr bwMode="auto">
          <a:xfrm>
            <a:off x="85725" y="1684338"/>
            <a:ext cx="3808413" cy="118745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endParaRPr lang="en-US" sz="2400" dirty="0" smtClean="0">
              <a:solidFill>
                <a:schemeClr val="bg1"/>
              </a:solidFill>
              <a:latin typeface="+mn-lt"/>
            </a:endParaRPr>
          </a:p>
          <a:p>
            <a:pPr marL="0" indent="0">
              <a:buFont typeface="Arial" pitchFamily="34" charset="0"/>
              <a:buNone/>
              <a:defRPr/>
            </a:pPr>
            <a:r>
              <a:rPr lang="en-US" sz="2400" dirty="0">
                <a:solidFill>
                  <a:schemeClr val="bg1"/>
                </a:solidFill>
                <a:latin typeface="+mn-lt"/>
              </a:rPr>
              <a:t> </a:t>
            </a: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         Failover </a:t>
            </a:r>
          </a:p>
          <a:p>
            <a:pPr marL="0" indent="0">
              <a:buFont typeface="Arial" pitchFamily="34" charset="0"/>
              <a:buNone/>
              <a:defRPr/>
            </a:pPr>
            <a:r>
              <a:rPr lang="en-US" sz="2400" dirty="0" smtClean="0">
                <a:solidFill>
                  <a:schemeClr val="bg1"/>
                </a:solidFill>
                <a:latin typeface="+mn-lt"/>
              </a:rPr>
              <a:t>          manager</a:t>
            </a:r>
          </a:p>
          <a:p>
            <a:pPr marL="0" indent="0">
              <a:buFont typeface="Arial" pitchFamily="34" charset="0"/>
              <a:buNone/>
              <a:defRPr/>
            </a:pPr>
            <a:endParaRPr lang="en-US" sz="2400" dirty="0">
              <a:solidFill>
                <a:schemeClr val="bg1"/>
              </a:solidFill>
              <a:latin typeface="+mn-lt"/>
            </a:endParaRP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          Cluster </a:t>
            </a: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          manager</a:t>
            </a:r>
          </a:p>
          <a:p>
            <a:pPr marL="0" indent="0">
              <a:buFont typeface="Arial" pitchFamily="34" charset="0"/>
              <a:buNone/>
              <a:defRPr/>
            </a:pPr>
            <a:endParaRPr lang="en-US" sz="2400" dirty="0">
              <a:solidFill>
                <a:schemeClr val="bg1"/>
              </a:solidFill>
              <a:latin typeface="+mn-lt"/>
            </a:endParaRPr>
          </a:p>
          <a:p>
            <a:pPr marL="0" indent="0">
              <a:buFont typeface="Arial" pitchFamily="34" charset="0"/>
              <a:buNone/>
              <a:defRPr/>
            </a:pPr>
            <a:r>
              <a:rPr lang="en-US" sz="2400" dirty="0" smtClean="0">
                <a:solidFill>
                  <a:schemeClr val="bg1"/>
                </a:solidFill>
                <a:latin typeface="+mn-lt"/>
              </a:rPr>
              <a:t>           Naming</a:t>
            </a: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service</a:t>
            </a:r>
          </a:p>
          <a:p>
            <a:pPr marL="0" indent="0">
              <a:buFont typeface="Arial" pitchFamily="34" charset="0"/>
              <a:buNone/>
              <a:defRPr/>
            </a:pPr>
            <a:endParaRPr lang="en-US" sz="2400" dirty="0" smtClean="0">
              <a:solidFill>
                <a:schemeClr val="bg1"/>
              </a:solidFill>
              <a:latin typeface="+mn-lt"/>
            </a:endParaRP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          File store</a:t>
            </a:r>
            <a:endParaRPr lang="en-US" sz="2400" dirty="0">
              <a:solidFill>
                <a:schemeClr val="bg1"/>
              </a:solidFill>
              <a:latin typeface="+mn-lt"/>
            </a:endParaRPr>
          </a:p>
          <a:p>
            <a:pPr marL="0" indent="0">
              <a:buFont typeface="Arial" pitchFamily="34" charset="0"/>
              <a:buNone/>
              <a:defRPr/>
            </a:pPr>
            <a:r>
              <a:rPr lang="en-US" sz="2400" dirty="0">
                <a:solidFill>
                  <a:schemeClr val="bg1"/>
                </a:solidFill>
                <a:latin typeface="+mn-lt"/>
              </a:rPr>
              <a:t>   </a:t>
            </a:r>
            <a:r>
              <a:rPr lang="en-US" sz="2400" dirty="0" smtClean="0">
                <a:solidFill>
                  <a:schemeClr val="bg1"/>
                </a:solidFill>
                <a:latin typeface="+mn-lt"/>
              </a:rPr>
              <a:t>        service</a:t>
            </a:r>
            <a:endParaRPr lang="en-US" sz="2400" dirty="0">
              <a:solidFill>
                <a:schemeClr val="bg1"/>
              </a:solidFill>
              <a:latin typeface="+mn-lt"/>
            </a:endParaRPr>
          </a:p>
          <a:p>
            <a:pPr marL="0" indent="0">
              <a:buFont typeface="Arial" pitchFamily="34" charset="0"/>
              <a:buNone/>
              <a:defRPr/>
            </a:pPr>
            <a:endParaRPr lang="en-US" sz="2400" dirty="0" smtClean="0">
              <a:solidFill>
                <a:schemeClr val="bg1"/>
              </a:solidFill>
              <a:latin typeface="+mn-lt"/>
            </a:endParaRPr>
          </a:p>
        </p:txBody>
      </p:sp>
      <p:pic>
        <p:nvPicPr>
          <p:cNvPr id="30" name="Picture 2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08262" y="2604134"/>
            <a:ext cx="623646" cy="623620"/>
          </a:xfrm>
          <a:prstGeom prst="rect">
            <a:avLst/>
          </a:prstGeom>
        </p:spPr>
      </p:pic>
      <p:pic>
        <p:nvPicPr>
          <p:cNvPr id="31" name="Picture 30"/>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76555" y="3731588"/>
            <a:ext cx="780330" cy="780297"/>
          </a:xfrm>
          <a:prstGeom prst="rect">
            <a:avLst/>
          </a:prstGeom>
        </p:spPr>
      </p:pic>
      <p:pic>
        <p:nvPicPr>
          <p:cNvPr id="191513" name="Picture 53"/>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388" y="4856163"/>
            <a:ext cx="7810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98475" y="6002713"/>
            <a:ext cx="780330" cy="780297"/>
          </a:xfrm>
          <a:prstGeom prst="rect">
            <a:avLst/>
          </a:prstGeom>
        </p:spPr>
      </p:pic>
      <p:pic>
        <p:nvPicPr>
          <p:cNvPr id="34" name="Picture 33"/>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912558" y="170722"/>
            <a:ext cx="780290" cy="780290"/>
          </a:xfrm>
          <a:prstGeom prst="rect">
            <a:avLst/>
          </a:prstGeom>
        </p:spPr>
      </p:pic>
      <p:pic>
        <p:nvPicPr>
          <p:cNvPr id="35" name="Picture 34"/>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26763" y="169863"/>
            <a:ext cx="781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793236" y="1053340"/>
            <a:ext cx="623614" cy="623614"/>
          </a:xfrm>
          <a:prstGeom prst="rect">
            <a:avLst/>
          </a:prstGeom>
        </p:spPr>
      </p:pic>
      <p:pic>
        <p:nvPicPr>
          <p:cNvPr id="41" name="Picture 40"/>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989175" y="998800"/>
            <a:ext cx="660319" cy="660319"/>
          </a:xfrm>
          <a:prstGeom prst="rect">
            <a:avLst/>
          </a:prstGeom>
        </p:spPr>
      </p:pic>
      <p:sp>
        <p:nvSpPr>
          <p:cNvPr id="2" name="Rectangle 1"/>
          <p:cNvSpPr/>
          <p:nvPr/>
        </p:nvSpPr>
        <p:spPr bwMode="auto">
          <a:xfrm>
            <a:off x="9736138" y="207963"/>
            <a:ext cx="2108200" cy="1582737"/>
          </a:xfrm>
          <a:prstGeom prst="rect">
            <a:avLst/>
          </a:prstGeom>
          <a:noFill/>
          <a:ln w="28575">
            <a:solidFill>
              <a:schemeClr val="tx1"/>
            </a:solidFill>
            <a:prstDash val="dash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7" rIns="0" bIns="46637" anchor="ctr"/>
          <a:lstStyle/>
          <a:p>
            <a:pPr algn="ctr" defTabSz="932472">
              <a:defRPr/>
            </a:pPr>
            <a:endParaRPr lang="en-US" sz="2000" dirty="0">
              <a:gradFill>
                <a:gsLst>
                  <a:gs pos="0">
                    <a:srgbClr val="FFFFFF"/>
                  </a:gs>
                  <a:gs pos="100000">
                    <a:srgbClr val="FFFFFF"/>
                  </a:gs>
                </a:gsLst>
                <a:lin ang="5400000" scaled="0"/>
              </a:gradFill>
            </a:endParaRPr>
          </a:p>
        </p:txBody>
      </p:sp>
      <p:sp>
        <p:nvSpPr>
          <p:cNvPr id="3" name="TextBox 2"/>
          <p:cNvSpPr txBox="1"/>
          <p:nvPr/>
        </p:nvSpPr>
        <p:spPr>
          <a:xfrm>
            <a:off x="8948806" y="1685718"/>
            <a:ext cx="4660888" cy="627864"/>
          </a:xfrm>
          <a:prstGeom prst="rect">
            <a:avLst/>
          </a:prstGeom>
          <a:noFill/>
        </p:spPr>
        <p:txBody>
          <a:bodyPr lIns="182880" tIns="146304" rIns="182880" bIns="146304">
            <a:spAutoFit/>
          </a:bodyPr>
          <a:lstStyle/>
          <a:p>
            <a:pPr>
              <a:lnSpc>
                <a:spcPct val="90000"/>
              </a:lnSpc>
              <a:spcAft>
                <a:spcPts val="600"/>
              </a:spcAft>
              <a:defRPr/>
            </a:pPr>
            <a:r>
              <a:rPr lang="en-US" sz="2400" dirty="0">
                <a:solidFill>
                  <a:schemeClr val="bg1"/>
                </a:solidFill>
                <a:ea typeface="MS PGothic" pitchFamily="34" charset="-128"/>
                <a:cs typeface="+mn-cs"/>
              </a:rPr>
              <a:t>Update system services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586" name="Group 2"/>
          <p:cNvGrpSpPr>
            <a:grpSpLocks/>
          </p:cNvGrpSpPr>
          <p:nvPr/>
        </p:nvGrpSpPr>
        <p:grpSpPr bwMode="auto">
          <a:xfrm>
            <a:off x="4529138" y="544513"/>
            <a:ext cx="7783512" cy="7388225"/>
            <a:chOff x="2880909" y="-554108"/>
            <a:chExt cx="9442788" cy="8775770"/>
          </a:xfrm>
        </p:grpSpPr>
        <p:grpSp>
          <p:nvGrpSpPr>
            <p:cNvPr id="195603" name="Group 1"/>
            <p:cNvGrpSpPr>
              <a:grpSpLocks/>
            </p:cNvGrpSpPr>
            <p:nvPr/>
          </p:nvGrpSpPr>
          <p:grpSpPr bwMode="auto">
            <a:xfrm>
              <a:off x="2880909" y="1058863"/>
              <a:ext cx="9442788" cy="5549828"/>
              <a:chOff x="2880909" y="1058863"/>
              <a:chExt cx="9442788" cy="5549828"/>
            </a:xfrm>
          </p:grpSpPr>
          <p:sp>
            <p:nvSpPr>
              <p:cNvPr id="14" name="Oval 13"/>
              <p:cNvSpPr/>
              <p:nvPr/>
            </p:nvSpPr>
            <p:spPr bwMode="auto">
              <a:xfrm>
                <a:off x="3757202" y="1476726"/>
                <a:ext cx="7162499" cy="4802726"/>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997484" y="3103491"/>
                <a:ext cx="3326213" cy="3505200"/>
              </a:xfrm>
              <a:prstGeom prst="rect">
                <a:avLst/>
              </a:prstGeom>
            </p:spPr>
          </p:pic>
        </p:grpSp>
        <p:pic>
          <p:nvPicPr>
            <p:cNvPr id="9" name="Picture 8"/>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42" name="Title 2"/>
          <p:cNvSpPr>
            <a:spLocks noGrp="1"/>
          </p:cNvSpPr>
          <p:nvPr>
            <p:ph type="title"/>
          </p:nvPr>
        </p:nvSpPr>
        <p:spPr/>
        <p:txBody>
          <a:bodyPr/>
          <a:lstStyle/>
          <a:p>
            <a:pPr defTabSz="932742" fontAlgn="auto">
              <a:spcAft>
                <a:spcPts val="0"/>
              </a:spcAft>
              <a:defRPr/>
            </a:pPr>
            <a:r>
              <a:t>Application: A group of </a:t>
            </a:r>
            <a:r>
              <a:rPr err="1"/>
              <a:t>microservices</a:t>
            </a:r>
            <a:endParaRPr/>
          </a:p>
        </p:txBody>
      </p:sp>
      <p:sp>
        <p:nvSpPr>
          <p:cNvPr id="4" name="TextBox 3"/>
          <p:cNvSpPr txBox="1"/>
          <p:nvPr/>
        </p:nvSpPr>
        <p:spPr>
          <a:xfrm>
            <a:off x="403490" y="2880689"/>
            <a:ext cx="2018261" cy="627864"/>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dirty="0">
                <a:gradFill>
                  <a:gsLst>
                    <a:gs pos="2917">
                      <a:srgbClr val="FFFFFF"/>
                    </a:gs>
                    <a:gs pos="30000">
                      <a:srgbClr val="FFFFFF"/>
                    </a:gs>
                  </a:gsLst>
                  <a:lin ang="5400000" scaled="0"/>
                </a:gradFill>
                <a:latin typeface="Segoe UI"/>
                <a:ea typeface="+mn-ea"/>
                <a:cs typeface="+mn-cs"/>
              </a:rPr>
              <a:t>Application </a:t>
            </a:r>
          </a:p>
        </p:txBody>
      </p:sp>
      <p:sp>
        <p:nvSpPr>
          <p:cNvPr id="6" name="Rectangle 5"/>
          <p:cNvSpPr/>
          <p:nvPr/>
        </p:nvSpPr>
        <p:spPr bwMode="auto">
          <a:xfrm>
            <a:off x="4862233" y="2996576"/>
            <a:ext cx="704208" cy="76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146304" rIns="0" bIns="146304" anchor="b"/>
          <a:lstStyle/>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r>
              <a:rPr lang="en-US" sz="900" dirty="0">
                <a:solidFill>
                  <a:schemeClr val="tx1"/>
                </a:solidFill>
                <a:ea typeface="Segoe UI" pitchFamily="34" charset="0"/>
                <a:cs typeface="Segoe UI" pitchFamily="34" charset="0"/>
              </a:rPr>
              <a:t>Container</a:t>
            </a:r>
            <a:endParaRPr lang="en-US" sz="1050" dirty="0">
              <a:solidFill>
                <a:schemeClr val="tx1"/>
              </a:solidFill>
              <a:ea typeface="Segoe UI" pitchFamily="34" charset="0"/>
              <a:cs typeface="Segoe UI" pitchFamily="34" charset="0"/>
            </a:endParaRPr>
          </a:p>
        </p:txBody>
      </p:sp>
      <p:sp>
        <p:nvSpPr>
          <p:cNvPr id="36" name="Rectangle 35"/>
          <p:cNvSpPr/>
          <p:nvPr/>
        </p:nvSpPr>
        <p:spPr bwMode="auto">
          <a:xfrm>
            <a:off x="9877555" y="2996576"/>
            <a:ext cx="704208" cy="76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146304" rIns="0" bIns="146304" anchor="b"/>
          <a:lstStyle/>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r>
              <a:rPr lang="en-US" sz="900" dirty="0">
                <a:solidFill>
                  <a:schemeClr val="tx1"/>
                </a:solidFill>
                <a:ea typeface="Segoe UI" pitchFamily="34" charset="0"/>
                <a:cs typeface="Segoe UI" pitchFamily="34" charset="0"/>
              </a:rPr>
              <a:t>Container</a:t>
            </a:r>
            <a:endParaRPr lang="en-US" sz="1050" dirty="0">
              <a:solidFill>
                <a:schemeClr val="tx1"/>
              </a:solidFill>
              <a:ea typeface="Segoe UI" pitchFamily="34" charset="0"/>
              <a:cs typeface="Segoe UI" pitchFamily="34" charset="0"/>
            </a:endParaRPr>
          </a:p>
        </p:txBody>
      </p:sp>
      <p:sp>
        <p:nvSpPr>
          <p:cNvPr id="38" name="Rectangle 37"/>
          <p:cNvSpPr/>
          <p:nvPr/>
        </p:nvSpPr>
        <p:spPr bwMode="auto">
          <a:xfrm>
            <a:off x="9932598" y="4717926"/>
            <a:ext cx="704208" cy="76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146304" rIns="0" bIns="146304" anchor="b"/>
          <a:lstStyle/>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r>
              <a:rPr lang="en-US" sz="900" dirty="0">
                <a:solidFill>
                  <a:schemeClr val="tx1"/>
                </a:solidFill>
                <a:ea typeface="Segoe UI" pitchFamily="34" charset="0"/>
                <a:cs typeface="Segoe UI" pitchFamily="34" charset="0"/>
              </a:rPr>
              <a:t>Container</a:t>
            </a:r>
            <a:endParaRPr lang="en-US" sz="1050" dirty="0">
              <a:solidFill>
                <a:schemeClr val="tx1"/>
              </a:solidFill>
              <a:ea typeface="Segoe UI" pitchFamily="34" charset="0"/>
              <a:cs typeface="Segoe UI" pitchFamily="34" charset="0"/>
            </a:endParaRPr>
          </a:p>
        </p:txBody>
      </p:sp>
      <p:sp>
        <p:nvSpPr>
          <p:cNvPr id="39" name="Rectangle 38"/>
          <p:cNvSpPr/>
          <p:nvPr/>
        </p:nvSpPr>
        <p:spPr bwMode="auto">
          <a:xfrm>
            <a:off x="7350975" y="6058638"/>
            <a:ext cx="704208" cy="76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146304" rIns="0" bIns="146304" anchor="b"/>
          <a:lstStyle/>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endParaRPr lang="en-US" sz="1050" dirty="0">
              <a:solidFill>
                <a:schemeClr val="tx1"/>
              </a:solidFill>
              <a:ea typeface="Segoe UI" pitchFamily="34" charset="0"/>
              <a:cs typeface="Segoe UI" pitchFamily="34" charset="0"/>
            </a:endParaRPr>
          </a:p>
          <a:p>
            <a:pPr algn="ctr" defTabSz="932472" eaLnBrk="1" hangingPunct="1">
              <a:lnSpc>
                <a:spcPct val="90000"/>
              </a:lnSpc>
              <a:defRPr/>
            </a:pPr>
            <a:r>
              <a:rPr lang="en-US" sz="900" dirty="0">
                <a:solidFill>
                  <a:schemeClr val="tx1"/>
                </a:solidFill>
                <a:ea typeface="Segoe UI" pitchFamily="34" charset="0"/>
                <a:cs typeface="Segoe UI" pitchFamily="34" charset="0"/>
              </a:rPr>
              <a:t>Container</a:t>
            </a:r>
            <a:endParaRPr lang="en-US" sz="1050" dirty="0">
              <a:solidFill>
                <a:schemeClr val="tx1"/>
              </a:solidFill>
              <a:ea typeface="Segoe UI" pitchFamily="34" charset="0"/>
              <a:cs typeface="Segoe UI" pitchFamily="34" charset="0"/>
            </a:endParaRPr>
          </a:p>
        </p:txBody>
      </p:sp>
      <p:sp>
        <p:nvSpPr>
          <p:cNvPr id="25" name="Hexagon 24"/>
          <p:cNvSpPr/>
          <p:nvPr/>
        </p:nvSpPr>
        <p:spPr bwMode="auto">
          <a:xfrm>
            <a:off x="1112838" y="3584575"/>
            <a:ext cx="390525" cy="32543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p:cNvSpPr/>
          <p:nvPr/>
        </p:nvSpPr>
        <p:spPr bwMode="auto">
          <a:xfrm>
            <a:off x="1098550" y="4246563"/>
            <a:ext cx="390525" cy="325437"/>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1098550" y="4994275"/>
            <a:ext cx="390525" cy="323850"/>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1098550" y="5735638"/>
            <a:ext cx="390525" cy="325437"/>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1098550" y="4246563"/>
            <a:ext cx="390525" cy="32385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1112838" y="4954588"/>
            <a:ext cx="390525" cy="325437"/>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98550" y="5727700"/>
            <a:ext cx="390525" cy="32543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827088" y="3390900"/>
            <a:ext cx="990600" cy="2862263"/>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1116013" y="3581400"/>
            <a:ext cx="390525" cy="32543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rIns="34294" bIns="34294" anchor="b"/>
          <a:lstStyle/>
          <a:p>
            <a:pPr algn="ctr" defTabSz="932406" eaLnBrk="1" fontAlgn="auto" hangingPunct="1">
              <a:spcBef>
                <a:spcPts val="0"/>
              </a:spcBef>
              <a:spcAft>
                <a:spcPts val="0"/>
              </a:spcAft>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3627438" y="2254250"/>
            <a:ext cx="8153400" cy="4672013"/>
          </a:xfrm>
          <a:prstGeom prst="ellipse">
            <a:avLst/>
          </a:prstGeom>
          <a:noFill/>
          <a:ln w="38100">
            <a:solidFill>
              <a:schemeClr val="accent1">
                <a:lumMod val="10000"/>
                <a:lumOff val="90000"/>
              </a:schemeClr>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lIns="182880" tIns="146304" rIns="182880" bIns="146304"/>
          <a:lstStyle/>
          <a:p>
            <a:pPr algn="ctr" defTabSz="932472" eaLnBrk="1" hangingPunct="1">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0" nodeType="clickEffect">
                                  <p:stCondLst>
                                    <p:cond delay="0"/>
                                  </p:stCondLst>
                                  <p:childTnLst>
                                    <p:animMotion origin="layout" path="M -3.69926E-6 3.10486E-6 L 0.31632 -0.16682 " pathEditMode="relative" rAng="0" ptsTypes="AA">
                                      <p:cBhvr>
                                        <p:cTn id="38" dur="2000" fill="hold"/>
                                        <p:tgtEl>
                                          <p:spTgt spid="16"/>
                                        </p:tgtEl>
                                        <p:attrNameLst>
                                          <p:attrName>ppt_x</p:attrName>
                                          <p:attrName>ppt_y</p:attrName>
                                        </p:attrNameLst>
                                      </p:cBhvr>
                                      <p:rCtr x="15816" y="-8352"/>
                                    </p:animMotion>
                                  </p:childTnLst>
                                </p:cTn>
                              </p:par>
                              <p:par>
                                <p:cTn id="39" presetID="42" presetClass="path" presetSubtype="0" accel="50000" decel="50000" fill="hold" grpId="0" nodeType="withEffect">
                                  <p:stCondLst>
                                    <p:cond delay="0"/>
                                  </p:stCondLst>
                                  <p:childTnLst>
                                    <p:animMotion origin="layout" path="M -3.69926E-6 3.42261E-6 L 0.51851 0.17181 " pathEditMode="relative" rAng="0" ptsTypes="AA">
                                      <p:cBhvr>
                                        <p:cTn id="40" dur="2000" fill="hold"/>
                                        <p:tgtEl>
                                          <p:spTgt spid="17"/>
                                        </p:tgtEl>
                                        <p:attrNameLst>
                                          <p:attrName>ppt_x</p:attrName>
                                          <p:attrName>ppt_y</p:attrName>
                                        </p:attrNameLst>
                                      </p:cBhvr>
                                      <p:rCtr x="25925" y="8579"/>
                                    </p:animMotion>
                                  </p:childTnLst>
                                </p:cTn>
                              </p:par>
                              <p:par>
                                <p:cTn id="41" presetID="42" presetClass="path" presetSubtype="0" accel="50000" decel="50000" fill="hold" grpId="0" nodeType="withEffect">
                                  <p:stCondLst>
                                    <p:cond delay="0"/>
                                  </p:stCondLst>
                                  <p:childTnLst>
                                    <p:animMotion origin="layout" path="M -3.69926E-6 1.59328E-6 L 0.72071 -0.3788 " pathEditMode="relative" rAng="0" ptsTypes="AA">
                                      <p:cBhvr>
                                        <p:cTn id="42" dur="2000" fill="hold"/>
                                        <p:tgtEl>
                                          <p:spTgt spid="18"/>
                                        </p:tgtEl>
                                        <p:attrNameLst>
                                          <p:attrName>ppt_x</p:attrName>
                                          <p:attrName>ppt_y</p:attrName>
                                        </p:attrNameLst>
                                      </p:cBhvr>
                                      <p:rCtr x="36035" y="-18951"/>
                                    </p:animMotion>
                                  </p:childTnLst>
                                </p:cTn>
                              </p:par>
                              <p:par>
                                <p:cTn id="43" presetID="42" presetClass="path" presetSubtype="0" accel="50000" decel="50000" fill="hold" grpId="0" nodeType="withEffect">
                                  <p:stCondLst>
                                    <p:cond delay="0"/>
                                  </p:stCondLst>
                                  <p:childTnLst>
                                    <p:animMotion origin="layout" path="M -2.53766E-6 -3.22742E-6 L 0.72569 0.17976 " pathEditMode="relative" rAng="0" ptsTypes="AA">
                                      <p:cBhvr>
                                        <p:cTn id="44" dur="2000" fill="hold"/>
                                        <p:tgtEl>
                                          <p:spTgt spid="25"/>
                                        </p:tgtEl>
                                        <p:attrNameLst>
                                          <p:attrName>ppt_x</p:attrName>
                                          <p:attrName>ppt_y</p:attrName>
                                        </p:attrNameLst>
                                      </p:cBhvr>
                                      <p:rCtr x="36278" y="8988"/>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6" grpId="0" animBg="1"/>
      <p:bldP spid="16" grpId="1" animBg="1"/>
      <p:bldP spid="17" grpId="0" animBg="1"/>
      <p:bldP spid="17" grpId="1" animBg="1"/>
      <p:bldP spid="18" grpId="0" animBg="1"/>
      <p:bldP spid="18" grpId="1" animBg="1"/>
      <p:bldP spid="20" grpId="0" animBg="1"/>
      <p:bldP spid="21" grpId="0" animBg="1"/>
      <p:bldP spid="22" grpId="0" animBg="1"/>
      <p:bldP spid="7" grpId="0" animBg="1"/>
      <p:bldP spid="7" grpId="1"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3.xml><?xml version="1.0" encoding="utf-8"?>
<p:tagLst xmlns:a="http://schemas.openxmlformats.org/drawingml/2006/main" xmlns:r="http://schemas.openxmlformats.org/officeDocument/2006/relationships" xmlns:p="http://schemas.openxmlformats.org/presentationml/2006/main">
  <p:tag name="TIMING" val="|18.4|5.4|11.4|3.7"/>
</p:tagLst>
</file>

<file path=ppt/tags/tag4.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heme/theme1.xml><?xml version="1.0" encoding="utf-8"?>
<a:theme xmlns:a="http://schemas.openxmlformats.org/drawingml/2006/main" name="1_Theme1">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04EC8F29-7EB9-4857-B6EE-3A8CEA809353}" vid="{145A2F3D-0B22-4BAD-8793-A91E37E6D7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2.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3.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4.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5.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29A1C1CFFD0545A9878BDE2DD7EC18" ma:contentTypeVersion="6" ma:contentTypeDescription="Create a new document." ma:contentTypeScope="" ma:versionID="d52a8964f6b188bed604c01f54d9d3a7">
  <xsd:schema xmlns:xsd="http://www.w3.org/2001/XMLSchema" xmlns:xs="http://www.w3.org/2001/XMLSchema" xmlns:p="http://schemas.microsoft.com/office/2006/metadata/properties" xmlns:ns1="http://schemas.microsoft.com/sharepoint/v3" xmlns:ns2="b92fdc2a-1594-4510-aa86-45464713a14f" xmlns:ns3="0cd5e047-7587-471a-b27c-5f56c6d0ac56" targetNamespace="http://schemas.microsoft.com/office/2006/metadata/properties" ma:root="true" ma:fieldsID="f8a1a1ed9e40d76e03732c17d97718dd" ns1:_="" ns2:_="" ns3:_="">
    <xsd:import namespace="http://schemas.microsoft.com/sharepoint/v3"/>
    <xsd:import namespace="b92fdc2a-1594-4510-aa86-45464713a14f"/>
    <xsd:import namespace="0cd5e047-7587-471a-b27c-5f56c6d0ac5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2fdc2a-1594-4510-aa86-45464713a14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d5e047-7587-471a-b27c-5f56c6d0ac56" elementFormDefault="qualified">
    <xsd:import namespace="http://schemas.microsoft.com/office/2006/documentManagement/types"/>
    <xsd:import namespace="http://schemas.microsoft.com/office/infopath/2007/PartnerControls"/>
    <xsd:element name="_ShortcutUrl" ma:index="12"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ip_UnifiedCompliancePolicyUIAction xmlns="http://schemas.microsoft.com/sharepoint/v3" xsi:nil="true"/>
    <_ip_UnifiedCompliancePolicyProperties xmlns="http://schemas.microsoft.com/sharepoint/v3" xsi:nil="true"/>
    <_ShortcutUrl xmlns="0cd5e047-7587-471a-b27c-5f56c6d0ac56">
      <Url xsi:nil="true"/>
      <Description xsi:nil="true"/>
    </_ShortcutUrl>
  </documentManagement>
</p:properties>
</file>

<file path=customXml/itemProps1.xml><?xml version="1.0" encoding="utf-8"?>
<ds:datastoreItem xmlns:ds="http://schemas.openxmlformats.org/officeDocument/2006/customXml" ds:itemID="{45927C0D-BCEC-4615-B81C-384573405062}">
  <ds:schemaRefs>
    <ds:schemaRef ds:uri="http://schemas.microsoft.com/sharepoint/v3/contenttype/forms"/>
  </ds:schemaRefs>
</ds:datastoreItem>
</file>

<file path=customXml/itemProps2.xml><?xml version="1.0" encoding="utf-8"?>
<ds:datastoreItem xmlns:ds="http://schemas.openxmlformats.org/officeDocument/2006/customXml" ds:itemID="{6F4BBFAF-B31C-406A-9538-8C17EF6F9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92fdc2a-1594-4510-aa86-45464713a14f"/>
    <ds:schemaRef ds:uri="0cd5e047-7587-471a-b27c-5f56c6d0a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D5B31F-45F8-4978-9BE3-8273A928B944}">
  <ds:schemaRefs>
    <ds:schemaRef ds:uri="http://www.w3.org/XML/1998/namespace"/>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elements/1.1/"/>
    <ds:schemaRef ds:uri="http://schemas.microsoft.com/office/infopath/2007/PartnerControls"/>
    <ds:schemaRef ds:uri="0cd5e047-7587-471a-b27c-5f56c6d0ac56"/>
    <ds:schemaRef ds:uri="b92fdc2a-1594-4510-aa86-45464713a14f"/>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21152</TotalTime>
  <Words>985</Words>
  <Application>Microsoft Office PowerPoint</Application>
  <PresentationFormat>Custom</PresentationFormat>
  <Paragraphs>212</Paragraphs>
  <Slides>15</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Arial</vt:lpstr>
      <vt:lpstr>Calibri</vt:lpstr>
      <vt:lpstr>Consolas</vt:lpstr>
      <vt:lpstr>ＭＳ Ｐゴシック</vt:lpstr>
      <vt:lpstr>ＭＳ Ｐゴシック</vt:lpstr>
      <vt:lpstr>Segoe UI</vt:lpstr>
      <vt:lpstr>Segoe UI Light</vt:lpstr>
      <vt:lpstr>Segoe UI Semibold</vt:lpstr>
      <vt:lpstr>Wingdings</vt:lpstr>
      <vt:lpstr>1_Theme1</vt:lpstr>
      <vt:lpstr>Building micro-service based applications using  Azure Service Fabric</vt:lpstr>
      <vt:lpstr>PowerPoint Presentation</vt:lpstr>
      <vt:lpstr>Azure Service Fabric </vt:lpstr>
      <vt:lpstr>Microsoft services built with Service Fabric</vt:lpstr>
      <vt:lpstr>Cloud service based application architecture</vt:lpstr>
      <vt:lpstr>Service fabric based application architecture</vt:lpstr>
      <vt:lpstr>Service Fabric Cluster</vt:lpstr>
      <vt:lpstr>System Services</vt:lpstr>
      <vt:lpstr>Application: A group of microservices</vt:lpstr>
      <vt:lpstr>Service partitioning and failover</vt:lpstr>
      <vt:lpstr>So…, what is a microservice?</vt:lpstr>
      <vt:lpstr>What can you build with Service Fabric? </vt:lpstr>
      <vt:lpstr>Service Fabric Programming Models </vt:lpstr>
      <vt:lpstr>Service Fabric Availability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&lt;Speaker name here&gt;</dc:creator>
  <cp:keywords>MSVID, Brand Guidelines, Branding, Visual Identity, grid</cp:keywords>
  <dc:description>Template: Maryfj_x000d_
Formatting: _x000d_
Audience Type:</dc:description>
  <cp:lastModifiedBy>Astrid Hackenberg</cp:lastModifiedBy>
  <cp:revision>464</cp:revision>
  <dcterms:created xsi:type="dcterms:W3CDTF">2014-06-10T19:28:25Z</dcterms:created>
  <dcterms:modified xsi:type="dcterms:W3CDTF">2015-10-15T19:16:47Z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0x0101004329A1C1CFFD0545A9878BDE2DD7EC18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