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8" r:id="rId7"/>
    <p:sldId id="269" r:id="rId8"/>
    <p:sldId id="270" r:id="rId9"/>
    <p:sldId id="266" r:id="rId10"/>
    <p:sldId id="267"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6f1df7f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6f1df7f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702a5baf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702a5baf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702a5baf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702a5baf2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702a5baf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702a5baf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702a5baf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702a5baf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702a5baf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702a5baf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43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702a5baf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702a5baf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5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702a5baf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702a5baf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6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264752ba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264752ba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873426"/>
            <a:ext cx="8222100" cy="885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Malicious Web Detection</a:t>
            </a:r>
            <a:endParaRPr/>
          </a:p>
        </p:txBody>
      </p:sp>
      <p:sp>
        <p:nvSpPr>
          <p:cNvPr id="86" name="Google Shape;86;p13"/>
          <p:cNvSpPr txBox="1">
            <a:spLocks noGrp="1"/>
          </p:cNvSpPr>
          <p:nvPr>
            <p:ph type="subTitle" idx="1"/>
          </p:nvPr>
        </p:nvSpPr>
        <p:spPr>
          <a:xfrm>
            <a:off x="598100" y="1686227"/>
            <a:ext cx="8222100" cy="388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Using Machine Learning</a:t>
            </a:r>
            <a:endParaRPr/>
          </a:p>
        </p:txBody>
      </p:sp>
      <p:sp>
        <p:nvSpPr>
          <p:cNvPr id="87" name="Google Shape;87;p13"/>
          <p:cNvSpPr txBox="1"/>
          <p:nvPr/>
        </p:nvSpPr>
        <p:spPr>
          <a:xfrm>
            <a:off x="598100" y="3373275"/>
            <a:ext cx="34611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FFFFFF"/>
                </a:solidFill>
                <a:latin typeface="Roboto"/>
                <a:ea typeface="Roboto"/>
                <a:cs typeface="Roboto"/>
                <a:sym typeface="Roboto"/>
              </a:rPr>
              <a:t>Under the Guidance of-   </a:t>
            </a:r>
          </a:p>
          <a:p>
            <a:pPr marL="0" lvl="0" indent="0" algn="l" rtl="0">
              <a:spcBef>
                <a:spcPts val="0"/>
              </a:spcBef>
              <a:spcAft>
                <a:spcPts val="0"/>
              </a:spcAft>
              <a:buNone/>
            </a:pPr>
            <a:r>
              <a:rPr lang="en" sz="1800" dirty="0">
                <a:solidFill>
                  <a:srgbClr val="FFFFFF"/>
                </a:solidFill>
                <a:latin typeface="Roboto"/>
                <a:ea typeface="Roboto"/>
                <a:cs typeface="Roboto"/>
                <a:sym typeface="Roboto"/>
              </a:rPr>
              <a:t>Dr. Kusum Kumari Bharti</a:t>
            </a:r>
          </a:p>
          <a:p>
            <a:pPr marL="0" lvl="0" indent="0" algn="l" rtl="0">
              <a:spcBef>
                <a:spcPts val="0"/>
              </a:spcBef>
              <a:spcAft>
                <a:spcPts val="0"/>
              </a:spcAft>
              <a:buNone/>
            </a:pPr>
            <a:r>
              <a:rPr lang="en" sz="1800" dirty="0">
                <a:solidFill>
                  <a:srgbClr val="FFFFFF"/>
                </a:solidFill>
                <a:latin typeface="Roboto"/>
                <a:ea typeface="Roboto"/>
                <a:cs typeface="Roboto"/>
                <a:sym typeface="Roboto"/>
              </a:rPr>
              <a:t>Associate Professr of CSE, IIITDMJ  </a:t>
            </a:r>
            <a:endParaRPr lang="en-IN" sz="1800" dirty="0">
              <a:solidFill>
                <a:srgbClr val="FFFFFF"/>
              </a:solidFill>
              <a:latin typeface="Roboto"/>
              <a:ea typeface="Roboto"/>
              <a:cs typeface="Roboto"/>
              <a:sym typeface="Roboto"/>
            </a:endParaRPr>
          </a:p>
        </p:txBody>
      </p:sp>
      <p:sp>
        <p:nvSpPr>
          <p:cNvPr id="88" name="Google Shape;88;p13"/>
          <p:cNvSpPr txBox="1"/>
          <p:nvPr/>
        </p:nvSpPr>
        <p:spPr>
          <a:xfrm>
            <a:off x="5359100" y="3373275"/>
            <a:ext cx="34611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FFFFFF"/>
                </a:solidFill>
                <a:latin typeface="Roboto"/>
                <a:ea typeface="Roboto"/>
                <a:cs typeface="Roboto"/>
                <a:sym typeface="Roboto"/>
              </a:rPr>
              <a:t>Presented by-</a:t>
            </a:r>
            <a:endParaRPr sz="1800" dirty="0">
              <a:solidFill>
                <a:srgbClr val="FFFFFF"/>
              </a:solidFill>
              <a:latin typeface="Roboto"/>
              <a:ea typeface="Roboto"/>
              <a:cs typeface="Roboto"/>
              <a:sym typeface="Roboto"/>
            </a:endParaRPr>
          </a:p>
          <a:p>
            <a:pPr marL="0" lvl="0" indent="0" algn="l" rtl="0">
              <a:spcBef>
                <a:spcPts val="0"/>
              </a:spcBef>
              <a:spcAft>
                <a:spcPts val="0"/>
              </a:spcAft>
              <a:buNone/>
            </a:pPr>
            <a:r>
              <a:rPr lang="en" sz="1800" dirty="0">
                <a:solidFill>
                  <a:srgbClr val="FFFFFF"/>
                </a:solidFill>
                <a:latin typeface="Roboto"/>
                <a:ea typeface="Roboto"/>
                <a:cs typeface="Roboto"/>
                <a:sym typeface="Roboto"/>
              </a:rPr>
              <a:t>Prashant Kumar  (2018187)  </a:t>
            </a:r>
            <a:endParaRPr sz="1800" dirty="0">
              <a:solidFill>
                <a:srgbClr val="FFFFFF"/>
              </a:solidFill>
              <a:latin typeface="Roboto"/>
              <a:ea typeface="Roboto"/>
              <a:cs typeface="Roboto"/>
              <a:sym typeface="Roboto"/>
            </a:endParaRPr>
          </a:p>
          <a:p>
            <a:pPr marL="0" lvl="0" indent="0" algn="l" rtl="0">
              <a:spcBef>
                <a:spcPts val="0"/>
              </a:spcBef>
              <a:spcAft>
                <a:spcPts val="0"/>
              </a:spcAft>
              <a:buNone/>
            </a:pPr>
            <a:r>
              <a:rPr lang="en" sz="1800" dirty="0">
                <a:solidFill>
                  <a:srgbClr val="FFFFFF"/>
                </a:solidFill>
                <a:latin typeface="Roboto"/>
                <a:ea typeface="Roboto"/>
                <a:cs typeface="Roboto"/>
                <a:sym typeface="Roboto"/>
              </a:rPr>
              <a:t>Shashank Kumar  (2018228)</a:t>
            </a:r>
            <a:endParaRPr sz="1800" dirty="0">
              <a:solidFill>
                <a:srgbClr val="FFFFFF"/>
              </a:solidFill>
              <a:latin typeface="Roboto"/>
              <a:ea typeface="Roboto"/>
              <a:cs typeface="Roboto"/>
              <a:sym typeface="Roboto"/>
            </a:endParaRPr>
          </a:p>
          <a:p>
            <a:pPr marL="0" lvl="0" indent="0" algn="l" rtl="0">
              <a:spcBef>
                <a:spcPts val="0"/>
              </a:spcBef>
              <a:spcAft>
                <a:spcPts val="0"/>
              </a:spcAft>
              <a:buNone/>
            </a:pPr>
            <a:r>
              <a:rPr lang="en" sz="1800" dirty="0">
                <a:solidFill>
                  <a:srgbClr val="FFFFFF"/>
                </a:solidFill>
                <a:latin typeface="Roboto"/>
                <a:ea typeface="Roboto"/>
                <a:cs typeface="Roboto"/>
                <a:sym typeface="Roboto"/>
              </a:rPr>
              <a:t>Sumit Kumar (2018250) </a:t>
            </a:r>
            <a:endParaRPr sz="1800" dirty="0">
              <a:solidFill>
                <a:srgbClr val="FFFFFF"/>
              </a:solidFill>
              <a:latin typeface="Roboto"/>
              <a:ea typeface="Roboto"/>
              <a:cs typeface="Roboto"/>
              <a:sym typeface="Roboto"/>
            </a:endParaRPr>
          </a:p>
          <a:p>
            <a:pPr marL="0" lvl="0" indent="0" algn="l" rtl="0">
              <a:spcBef>
                <a:spcPts val="0"/>
              </a:spcBef>
              <a:spcAft>
                <a:spcPts val="0"/>
              </a:spcAft>
              <a:buNone/>
            </a:pPr>
            <a:endParaRPr sz="1800" dirty="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1575200"/>
            <a:ext cx="8520600" cy="9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900"/>
              <a:t>THANK YOU</a:t>
            </a:r>
            <a:endParaRPr sz="4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 :</a:t>
            </a:r>
            <a:endParaRPr/>
          </a:p>
        </p:txBody>
      </p:sp>
      <p:sp>
        <p:nvSpPr>
          <p:cNvPr id="94" name="Google Shape;94;p14"/>
          <p:cNvSpPr txBox="1">
            <a:spLocks noGrp="1"/>
          </p:cNvSpPr>
          <p:nvPr>
            <p:ph type="body" idx="1"/>
          </p:nvPr>
        </p:nvSpPr>
        <p:spPr>
          <a:xfrm>
            <a:off x="311700" y="11870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Phishing attack is a simplest way to obtain sensitive information from innocent users. Aim of the phishers is to acquire critical information like username, password and bank account details.</a:t>
            </a:r>
            <a:endParaRPr dirty="0"/>
          </a:p>
          <a:p>
            <a:pPr marL="0" lvl="0" indent="0" algn="l" rtl="0">
              <a:spcBef>
                <a:spcPts val="1200"/>
              </a:spcBef>
              <a:spcAft>
                <a:spcPts val="0"/>
              </a:spcAft>
              <a:buNone/>
            </a:pPr>
            <a:r>
              <a:rPr lang="en" dirty="0"/>
              <a:t>Cyber security persons are now looking for trustworthy and steady detection techniques for phishing websites detection.</a:t>
            </a:r>
            <a:endParaRPr dirty="0"/>
          </a:p>
          <a:p>
            <a:pPr marL="0" lvl="0" indent="0" algn="l" rtl="0">
              <a:spcBef>
                <a:spcPts val="1200"/>
              </a:spcBef>
              <a:spcAft>
                <a:spcPts val="1200"/>
              </a:spcAft>
              <a:buNone/>
            </a:pPr>
            <a:r>
              <a:rPr lang="en" i="1" dirty="0">
                <a:solidFill>
                  <a:srgbClr val="FF0000"/>
                </a:solidFill>
              </a:rPr>
              <a:t>We are trying to develop a machine learning technology for detection of phishing URLs by extracting and analyzing various features of legitimate and phishing URLs</a:t>
            </a:r>
            <a:endParaRPr i="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139300"/>
            <a:ext cx="8520600" cy="557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a:t>
            </a:r>
            <a:endParaRPr/>
          </a:p>
        </p:txBody>
      </p:sp>
      <p:sp>
        <p:nvSpPr>
          <p:cNvPr id="100" name="Google Shape;100;p15"/>
          <p:cNvSpPr txBox="1">
            <a:spLocks noGrp="1"/>
          </p:cNvSpPr>
          <p:nvPr>
            <p:ph type="body" idx="1"/>
          </p:nvPr>
        </p:nvSpPr>
        <p:spPr>
          <a:xfrm>
            <a:off x="311700" y="792950"/>
            <a:ext cx="8520600" cy="38685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 dirty="0"/>
              <a:t>For the </a:t>
            </a:r>
            <a:r>
              <a:rPr lang="en" b="1" dirty="0"/>
              <a:t>phishing URLs</a:t>
            </a:r>
            <a:r>
              <a:rPr lang="en" dirty="0"/>
              <a:t>, we are using opensource service called PhishTank. </a:t>
            </a:r>
            <a:endParaRPr dirty="0"/>
          </a:p>
          <a:p>
            <a:pPr marL="0" lvl="0" indent="0" algn="l" rtl="0">
              <a:lnSpc>
                <a:spcPct val="90000"/>
              </a:lnSpc>
              <a:spcBef>
                <a:spcPts val="1200"/>
              </a:spcBef>
              <a:spcAft>
                <a:spcPts val="0"/>
              </a:spcAft>
              <a:buNone/>
            </a:pPr>
            <a:r>
              <a:rPr lang="en" dirty="0"/>
              <a:t>This service provide a set of phishing URLs in multiple formats like csv, json etc. </a:t>
            </a:r>
            <a:endParaRPr dirty="0"/>
          </a:p>
          <a:p>
            <a:pPr marL="0" lvl="0" indent="0" algn="l" rtl="0">
              <a:lnSpc>
                <a:spcPct val="90000"/>
              </a:lnSpc>
              <a:spcBef>
                <a:spcPts val="1200"/>
              </a:spcBef>
              <a:spcAft>
                <a:spcPts val="0"/>
              </a:spcAft>
              <a:buNone/>
            </a:pPr>
            <a:r>
              <a:rPr lang="en" dirty="0"/>
              <a:t>that gets updated hourly. </a:t>
            </a:r>
            <a:endParaRPr dirty="0"/>
          </a:p>
          <a:p>
            <a:pPr marL="0" lvl="0" indent="0" algn="l" rtl="0">
              <a:lnSpc>
                <a:spcPct val="90000"/>
              </a:lnSpc>
              <a:spcBef>
                <a:spcPts val="1200"/>
              </a:spcBef>
              <a:spcAft>
                <a:spcPts val="0"/>
              </a:spcAft>
              <a:buNone/>
            </a:pPr>
            <a:r>
              <a:rPr lang="en" dirty="0"/>
              <a:t>To download the data: </a:t>
            </a:r>
            <a:r>
              <a:rPr lang="en" dirty="0">
                <a:solidFill>
                  <a:srgbClr val="FF0000"/>
                </a:solidFill>
              </a:rPr>
              <a:t>https://www.phishtank.com/developer_info.php</a:t>
            </a:r>
            <a:endParaRPr dirty="0">
              <a:solidFill>
                <a:srgbClr val="FF0000"/>
              </a:solidFill>
            </a:endParaRPr>
          </a:p>
          <a:p>
            <a:pPr marL="0" lvl="0" indent="0" algn="l" rtl="0">
              <a:lnSpc>
                <a:spcPct val="90000"/>
              </a:lnSpc>
              <a:spcBef>
                <a:spcPts val="1200"/>
              </a:spcBef>
              <a:spcAft>
                <a:spcPts val="0"/>
              </a:spcAft>
              <a:buNone/>
            </a:pPr>
            <a:endParaRPr dirty="0"/>
          </a:p>
          <a:p>
            <a:pPr marL="0" lvl="0" indent="0" algn="l" rtl="0">
              <a:lnSpc>
                <a:spcPct val="100000"/>
              </a:lnSpc>
              <a:spcBef>
                <a:spcPts val="1200"/>
              </a:spcBef>
              <a:spcAft>
                <a:spcPts val="0"/>
              </a:spcAft>
              <a:buNone/>
            </a:pPr>
            <a:r>
              <a:rPr lang="en" dirty="0"/>
              <a:t>For the </a:t>
            </a:r>
            <a:r>
              <a:rPr lang="en" b="1" dirty="0"/>
              <a:t>Legitimate URLs</a:t>
            </a:r>
            <a:r>
              <a:rPr lang="en" dirty="0"/>
              <a:t>, we are using a source that has a collection of benign,</a:t>
            </a:r>
            <a:endParaRPr dirty="0"/>
          </a:p>
          <a:p>
            <a:pPr marL="0" lvl="0" indent="0" algn="l" rtl="0">
              <a:lnSpc>
                <a:spcPct val="100000"/>
              </a:lnSpc>
              <a:spcBef>
                <a:spcPts val="1200"/>
              </a:spcBef>
              <a:spcAft>
                <a:spcPts val="0"/>
              </a:spcAft>
              <a:buNone/>
            </a:pPr>
            <a:r>
              <a:rPr lang="en" dirty="0"/>
              <a:t>spam, phishing, malware &amp; defacement URLs. </a:t>
            </a:r>
            <a:endParaRPr dirty="0"/>
          </a:p>
          <a:p>
            <a:pPr marL="0" lvl="0" indent="0" algn="l" rtl="0">
              <a:lnSpc>
                <a:spcPct val="100000"/>
              </a:lnSpc>
              <a:spcBef>
                <a:spcPts val="1200"/>
              </a:spcBef>
              <a:spcAft>
                <a:spcPts val="0"/>
              </a:spcAft>
              <a:buNone/>
            </a:pPr>
            <a:r>
              <a:rPr lang="en" dirty="0"/>
              <a:t>The source of the dataset is University of New Brunswick, </a:t>
            </a:r>
            <a:endParaRPr dirty="0"/>
          </a:p>
          <a:p>
            <a:pPr marL="0" lvl="0" indent="0" algn="l" rtl="0">
              <a:lnSpc>
                <a:spcPct val="100000"/>
              </a:lnSpc>
              <a:spcBef>
                <a:spcPts val="1200"/>
              </a:spcBef>
              <a:spcAft>
                <a:spcPts val="0"/>
              </a:spcAft>
              <a:buNone/>
            </a:pPr>
            <a:r>
              <a:rPr lang="en" dirty="0">
                <a:solidFill>
                  <a:srgbClr val="FF0000"/>
                </a:solidFill>
              </a:rPr>
              <a:t>https://www.unb.ca/cic/datasets/url-2016.html.</a:t>
            </a:r>
            <a:endParaRPr dirty="0">
              <a:solidFill>
                <a:srgbClr val="FF0000"/>
              </a:solidFill>
            </a:endParaRPr>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 :</a:t>
            </a:r>
            <a:endParaRPr/>
          </a:p>
        </p:txBody>
      </p:sp>
      <p:sp>
        <p:nvSpPr>
          <p:cNvPr id="106" name="Google Shape;106;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35"/>
              <a:buNone/>
            </a:pPr>
            <a:r>
              <a:rPr lang="en" sz="1400" b="1" dirty="0"/>
              <a:t>Domain of URL:</a:t>
            </a:r>
            <a:r>
              <a:rPr lang="en" sz="1400" dirty="0"/>
              <a:t>--</a:t>
            </a:r>
          </a:p>
          <a:p>
            <a:pPr marL="0" lvl="0" indent="0" algn="l" rtl="0">
              <a:lnSpc>
                <a:spcPct val="100000"/>
              </a:lnSpc>
              <a:spcBef>
                <a:spcPts val="0"/>
              </a:spcBef>
              <a:spcAft>
                <a:spcPts val="0"/>
              </a:spcAft>
              <a:buSzPts val="935"/>
              <a:buNone/>
            </a:pPr>
            <a:r>
              <a:rPr lang="en" sz="1400" dirty="0">
                <a:solidFill>
                  <a:srgbClr val="212121"/>
                </a:solidFill>
                <a:highlight>
                  <a:srgbClr val="FFFFFF"/>
                </a:highlight>
              </a:rPr>
              <a:t>We are just extracting the domain present in the URL to properly verify that the url is legitimate or not.</a:t>
            </a:r>
            <a:endParaRPr sz="1400" dirty="0"/>
          </a:p>
          <a:p>
            <a:pPr marL="0" lvl="0" indent="0" algn="l" rtl="0">
              <a:lnSpc>
                <a:spcPct val="100000"/>
              </a:lnSpc>
              <a:spcBef>
                <a:spcPts val="1200"/>
              </a:spcBef>
              <a:spcAft>
                <a:spcPts val="0"/>
              </a:spcAft>
              <a:buSzPts val="935"/>
              <a:buNone/>
            </a:pPr>
            <a:r>
              <a:rPr lang="en-IN" sz="1400" b="1" dirty="0" err="1"/>
              <a:t>isIPInURL</a:t>
            </a:r>
            <a:r>
              <a:rPr lang="en-IN" sz="1400" b="1" dirty="0"/>
              <a:t>():-- </a:t>
            </a:r>
            <a:r>
              <a:rPr lang="en" sz="1400" i="1" dirty="0">
                <a:solidFill>
                  <a:srgbClr val="FF0000"/>
                </a:solidFill>
              </a:rPr>
              <a:t>Presence of IP address in URL</a:t>
            </a:r>
          </a:p>
          <a:p>
            <a:pPr marL="0" lvl="0" indent="0" algn="l" rtl="0">
              <a:lnSpc>
                <a:spcPct val="100000"/>
              </a:lnSpc>
              <a:spcBef>
                <a:spcPts val="1200"/>
              </a:spcBef>
              <a:spcAft>
                <a:spcPts val="0"/>
              </a:spcAft>
              <a:buSzPts val="935"/>
              <a:buNone/>
            </a:pPr>
            <a:r>
              <a:rPr lang="en" sz="1400" dirty="0"/>
              <a:t>If IP address present in URL then the feature is set to 1 else set to -1. Most of the benign sites do not use IP address as an URL to download a webpage. </a:t>
            </a:r>
          </a:p>
          <a:p>
            <a:pPr marL="0" indent="0">
              <a:lnSpc>
                <a:spcPct val="100000"/>
              </a:lnSpc>
              <a:spcBef>
                <a:spcPts val="1200"/>
              </a:spcBef>
              <a:buSzPts val="935"/>
              <a:buNone/>
            </a:pPr>
            <a:r>
              <a:rPr lang="en-US" sz="1400" b="1" dirty="0" err="1"/>
              <a:t>isLongURL</a:t>
            </a:r>
            <a:r>
              <a:rPr lang="en-US" sz="1400" b="1" dirty="0"/>
              <a:t>():-- </a:t>
            </a:r>
            <a:r>
              <a:rPr lang="en-US" sz="1400" i="1" dirty="0">
                <a:solidFill>
                  <a:srgbClr val="FF0000"/>
                </a:solidFill>
              </a:rPr>
              <a:t>Length of URL</a:t>
            </a:r>
            <a:endParaRPr lang="en-US" sz="1400" dirty="0"/>
          </a:p>
          <a:p>
            <a:pPr marL="0" indent="0">
              <a:lnSpc>
                <a:spcPct val="100000"/>
              </a:lnSpc>
              <a:spcBef>
                <a:spcPts val="1200"/>
              </a:spcBef>
              <a:buSzPts val="935"/>
              <a:buNone/>
            </a:pPr>
            <a:r>
              <a:rPr lang="en-US" sz="1400" dirty="0"/>
              <a:t>Average length of the benign URLs is found to be a less than 54 , If URL’s length is greater than 54 then the feature is set to 1 else to -1.</a:t>
            </a:r>
          </a:p>
          <a:p>
            <a:pPr marL="0" indent="0">
              <a:lnSpc>
                <a:spcPct val="105000"/>
              </a:lnSpc>
              <a:spcBef>
                <a:spcPts val="1200"/>
              </a:spcBef>
              <a:buSzPts val="935"/>
              <a:buNone/>
            </a:pPr>
            <a:r>
              <a:rPr lang="en-US" sz="1400" b="1" dirty="0" err="1"/>
              <a:t>isTinyURL</a:t>
            </a:r>
            <a:r>
              <a:rPr lang="en-US" sz="1400" b="1" dirty="0"/>
              <a:t>():-- </a:t>
            </a:r>
            <a:r>
              <a:rPr lang="en-US" sz="1400" i="1" dirty="0">
                <a:solidFill>
                  <a:srgbClr val="FF0000"/>
                </a:solidFill>
              </a:rPr>
              <a:t>Length of URL</a:t>
            </a:r>
            <a:endParaRPr lang="en-US" sz="1400" dirty="0"/>
          </a:p>
          <a:p>
            <a:pPr marL="0" indent="0">
              <a:lnSpc>
                <a:spcPct val="105000"/>
              </a:lnSpc>
              <a:spcBef>
                <a:spcPts val="1200"/>
              </a:spcBef>
              <a:buSzPts val="935"/>
              <a:buNone/>
            </a:pPr>
            <a:r>
              <a:rPr lang="en-US" sz="1400" dirty="0"/>
              <a:t>Average length of the benign URLs is found to be a greater than 20 , If URL’s length is less than 20 then the feature is set to 1 else to -1.</a:t>
            </a:r>
          </a:p>
          <a:p>
            <a:pPr marL="0" lvl="0" indent="0" algn="l" rtl="0">
              <a:lnSpc>
                <a:spcPct val="105000"/>
              </a:lnSpc>
              <a:spcBef>
                <a:spcPts val="1200"/>
              </a:spcBef>
              <a:spcAft>
                <a:spcPts val="1200"/>
              </a:spcAft>
              <a:buSzPts val="935"/>
              <a:buNone/>
            </a:pP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body" idx="1"/>
          </p:nvPr>
        </p:nvSpPr>
        <p:spPr>
          <a:xfrm>
            <a:off x="311700" y="339928"/>
            <a:ext cx="8520600" cy="4151100"/>
          </a:xfrm>
          <a:prstGeom prst="rect">
            <a:avLst/>
          </a:prstGeom>
        </p:spPr>
        <p:txBody>
          <a:bodyPr spcFirstLastPara="1" wrap="square" lIns="91425" tIns="91425" rIns="91425" bIns="91425" anchor="t" anchorCtr="0">
            <a:noAutofit/>
          </a:bodyPr>
          <a:lstStyle/>
          <a:p>
            <a:pPr marL="0" indent="0">
              <a:lnSpc>
                <a:spcPct val="105000"/>
              </a:lnSpc>
              <a:spcBef>
                <a:spcPts val="1200"/>
              </a:spcBef>
              <a:buSzPts val="935"/>
              <a:buNone/>
            </a:pPr>
            <a:r>
              <a:rPr lang="en-US" sz="1400" b="1" dirty="0" err="1"/>
              <a:t>isAlphaNumericURL</a:t>
            </a:r>
            <a:r>
              <a:rPr lang="en-US" sz="1400" b="1" dirty="0"/>
              <a:t>():-- </a:t>
            </a:r>
            <a:r>
              <a:rPr lang="en-US" sz="1400" i="1" dirty="0">
                <a:solidFill>
                  <a:srgbClr val="FF0000"/>
                </a:solidFill>
              </a:rPr>
              <a:t>Presence of @ symbol in URL</a:t>
            </a:r>
            <a:endParaRPr lang="en-US" sz="1400" dirty="0"/>
          </a:p>
          <a:p>
            <a:pPr marL="0" indent="0">
              <a:lnSpc>
                <a:spcPct val="105000"/>
              </a:lnSpc>
              <a:spcBef>
                <a:spcPts val="1200"/>
              </a:spcBef>
              <a:buSzPts val="935"/>
              <a:buNone/>
            </a:pPr>
            <a:r>
              <a:rPr lang="en-US" sz="1400" dirty="0"/>
              <a:t>If @ symbol present in URL then the feature is set to 1 else set to -1. Phishers add special symbol @ in the URL leads the browser to ignore everything.</a:t>
            </a:r>
          </a:p>
          <a:p>
            <a:pPr marL="0" indent="0">
              <a:lnSpc>
                <a:spcPct val="105000"/>
              </a:lnSpc>
              <a:spcBef>
                <a:spcPts val="1200"/>
              </a:spcBef>
              <a:buSzPts val="935"/>
              <a:buNone/>
            </a:pPr>
            <a:r>
              <a:rPr lang="en-IN" sz="1400" b="1" dirty="0" err="1"/>
              <a:t>isRedirectingURL</a:t>
            </a:r>
            <a:r>
              <a:rPr lang="en-IN" sz="1400" b="1" dirty="0"/>
              <a:t>():-- </a:t>
            </a:r>
            <a:r>
              <a:rPr lang="en" sz="1400" i="1" dirty="0">
                <a:solidFill>
                  <a:srgbClr val="FF0000"/>
                </a:solidFill>
              </a:rPr>
              <a:t>URL redirection</a:t>
            </a:r>
            <a:endParaRPr lang="en" sz="1400" dirty="0"/>
          </a:p>
          <a:p>
            <a:pPr marL="0" indent="0">
              <a:lnSpc>
                <a:spcPct val="105000"/>
              </a:lnSpc>
              <a:spcBef>
                <a:spcPts val="1200"/>
              </a:spcBef>
              <a:buSzPts val="935"/>
              <a:buNone/>
            </a:pPr>
            <a:r>
              <a:rPr lang="en" sz="1400" dirty="0"/>
              <a:t>If “//” present in URL path then feature is set to 1 else to -1. The existence of “//” within the URL path means that the user will be redirected to another website .</a:t>
            </a:r>
          </a:p>
          <a:p>
            <a:pPr marL="0" indent="0">
              <a:lnSpc>
                <a:spcPct val="105000"/>
              </a:lnSpc>
              <a:spcBef>
                <a:spcPts val="1200"/>
              </a:spcBef>
              <a:buSzPts val="935"/>
              <a:buNone/>
            </a:pPr>
            <a:r>
              <a:rPr lang="en-US" sz="1400" b="1" dirty="0" err="1">
                <a:solidFill>
                  <a:schemeClr val="bg2"/>
                </a:solidFill>
              </a:rPr>
              <a:t>isHypenURL</a:t>
            </a:r>
            <a:r>
              <a:rPr lang="en-US" sz="1400" b="1" dirty="0">
                <a:solidFill>
                  <a:schemeClr val="bg2"/>
                </a:solidFill>
              </a:rPr>
              <a:t>():-- </a:t>
            </a:r>
            <a:r>
              <a:rPr lang="en-US" sz="1400" i="1" dirty="0">
                <a:solidFill>
                  <a:srgbClr val="FF0000"/>
                </a:solidFill>
                <a:effectLst/>
                <a:latin typeface="Roboto" panose="02000000000000000000" pitchFamily="2" charset="0"/>
                <a:ea typeface="Roboto" panose="02000000000000000000" pitchFamily="2" charset="0"/>
                <a:cs typeface="Times New Roman" panose="02020603050405020304" pitchFamily="18" charset="0"/>
              </a:rPr>
              <a:t>Adding Prefix or Suffix Separated by (-) to the Domain</a:t>
            </a:r>
            <a:endParaRPr lang="en-US" sz="1400" i="1" dirty="0">
              <a:solidFill>
                <a:srgbClr val="FF0000"/>
              </a:solidFill>
              <a:latin typeface="Roboto" panose="02000000000000000000" pitchFamily="2" charset="0"/>
              <a:ea typeface="Roboto" panose="02000000000000000000" pitchFamily="2" charset="0"/>
            </a:endParaRPr>
          </a:p>
          <a:p>
            <a:pPr marL="0" indent="0">
              <a:lnSpc>
                <a:spcPct val="105000"/>
              </a:lnSpc>
              <a:spcBef>
                <a:spcPts val="1200"/>
              </a:spcBef>
              <a:buSzPts val="935"/>
              <a:buNone/>
            </a:pPr>
            <a:r>
              <a:rPr lang="en-US" sz="1400" dirty="0">
                <a:effectLst/>
                <a:latin typeface="Roboto" panose="02000000000000000000" pitchFamily="2" charset="0"/>
                <a:ea typeface="Roboto" panose="02000000000000000000" pitchFamily="2" charset="0"/>
                <a:cs typeface="Arial" panose="020B0604020202020204" pitchFamily="34" charset="0"/>
              </a:rPr>
              <a:t>The dash symbol is rarely used in legitimate URLs. Phishers tend to add prefixes or suffixes separated by (-) to the domain name so that users feel that they are dealing with a legitimate webpage. </a:t>
            </a:r>
            <a:r>
              <a:rPr lang="en-US" sz="1400" dirty="0">
                <a:latin typeface="Roboto" panose="02000000000000000000" pitchFamily="2" charset="0"/>
                <a:ea typeface="Roboto" panose="02000000000000000000" pitchFamily="2" charset="0"/>
              </a:rPr>
              <a:t>If (-) symbol present in URL then the feature is set to -1 else set to </a:t>
            </a:r>
            <a:r>
              <a:rPr lang="en-US" sz="1400" dirty="0"/>
              <a:t>1. </a:t>
            </a:r>
          </a:p>
          <a:p>
            <a:pPr marL="0" indent="0">
              <a:lnSpc>
                <a:spcPct val="105000"/>
              </a:lnSpc>
              <a:spcBef>
                <a:spcPts val="1200"/>
              </a:spcBef>
              <a:buSzPts val="935"/>
              <a:buNone/>
            </a:pPr>
            <a:r>
              <a:rPr lang="en-US" sz="1400" b="1" dirty="0" err="1"/>
              <a:t>isMultiDomainURL</a:t>
            </a:r>
            <a:r>
              <a:rPr lang="en-US" sz="1400" b="1" dirty="0"/>
              <a:t>():-- </a:t>
            </a:r>
            <a:r>
              <a:rPr lang="en-US" sz="1400" i="1" dirty="0">
                <a:solidFill>
                  <a:srgbClr val="FF0000"/>
                </a:solidFill>
                <a:effectLst/>
                <a:latin typeface="Roboto" panose="02000000000000000000" pitchFamily="2" charset="0"/>
                <a:ea typeface="Roboto" panose="02000000000000000000" pitchFamily="2" charset="0"/>
                <a:cs typeface="Times New Roman" panose="02020603050405020304" pitchFamily="18" charset="0"/>
              </a:rPr>
              <a:t>Sub Domain and Multi Sub Domains</a:t>
            </a:r>
          </a:p>
          <a:p>
            <a:pPr marL="0" indent="0">
              <a:lnSpc>
                <a:spcPct val="105000"/>
              </a:lnSpc>
              <a:spcBef>
                <a:spcPts val="1200"/>
              </a:spcBef>
              <a:buSzPts val="935"/>
              <a:buNone/>
            </a:pPr>
            <a:r>
              <a:rPr lang="en-US" sz="1400" dirty="0">
                <a:solidFill>
                  <a:schemeClr val="bg2">
                    <a:lumMod val="50000"/>
                  </a:schemeClr>
                </a:solidFill>
                <a:effectLst/>
                <a:latin typeface="Roboto" panose="02000000000000000000" pitchFamily="2" charset="0"/>
                <a:ea typeface="Roboto" panose="02000000000000000000" pitchFamily="2" charset="0"/>
                <a:cs typeface="Arial" panose="020B0604020202020204" pitchFamily="34" charset="0"/>
              </a:rPr>
              <a:t>if the dots are greater than two, it is classified as “Phishing” since it will have multiple sub domains. Otherwise, if the URL has one or no sub domains, we will assign “Legitimate” to the feature. For dots greater than two </a:t>
            </a:r>
            <a:r>
              <a:rPr lang="en-US" sz="1400" dirty="0"/>
              <a:t>the feature is set to -1 else set to 1.</a:t>
            </a:r>
            <a:endParaRPr lang="en-US" sz="1400" i="1" dirty="0">
              <a:solidFill>
                <a:schemeClr val="bg2">
                  <a:lumMod val="50000"/>
                </a:schemeClr>
              </a:solidFill>
              <a:latin typeface="Roboto" panose="02000000000000000000" pitchFamily="2" charset="0"/>
              <a:ea typeface="Roboto" panose="02000000000000000000" pitchFamily="2" charset="0"/>
            </a:endParaRPr>
          </a:p>
          <a:p>
            <a:pPr marL="0" lvl="0" indent="0" algn="l" rtl="0">
              <a:lnSpc>
                <a:spcPct val="105000"/>
              </a:lnSpc>
              <a:spcBef>
                <a:spcPts val="1200"/>
              </a:spcBef>
              <a:spcAft>
                <a:spcPts val="1200"/>
              </a:spcAft>
              <a:buClr>
                <a:srgbClr val="000000"/>
              </a:buClr>
              <a:buSzPts val="935"/>
              <a:buFont typeface="Arial"/>
              <a:buNone/>
            </a:pPr>
            <a:endParaRPr lang="en-US" sz="1400" dirty="0"/>
          </a:p>
          <a:p>
            <a:pPr marL="0" indent="0">
              <a:lnSpc>
                <a:spcPct val="105000"/>
              </a:lnSpc>
              <a:spcBef>
                <a:spcPts val="1200"/>
              </a:spcBef>
              <a:buSzPts val="935"/>
              <a:buNone/>
            </a:pP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body" idx="1"/>
          </p:nvPr>
        </p:nvSpPr>
        <p:spPr>
          <a:xfrm>
            <a:off x="311700" y="417900"/>
            <a:ext cx="8520600" cy="4151100"/>
          </a:xfrm>
          <a:prstGeom prst="rect">
            <a:avLst/>
          </a:prstGeom>
        </p:spPr>
        <p:txBody>
          <a:bodyPr spcFirstLastPara="1" wrap="square" lIns="91425" tIns="91425" rIns="91425" bIns="91425" anchor="t" anchorCtr="0">
            <a:noAutofit/>
          </a:bodyPr>
          <a:lstStyle/>
          <a:p>
            <a:pPr marL="0" indent="0">
              <a:lnSpc>
                <a:spcPct val="100000"/>
              </a:lnSpc>
              <a:spcBef>
                <a:spcPts val="1200"/>
              </a:spcBef>
              <a:buNone/>
            </a:pPr>
            <a:r>
              <a:rPr lang="en-IN" sz="1400" b="1" dirty="0" err="1"/>
              <a:t>isFaviconDomainUnidentical</a:t>
            </a:r>
            <a:r>
              <a:rPr lang="en-IN" sz="1400" b="1" dirty="0"/>
              <a:t>():-- </a:t>
            </a:r>
            <a:r>
              <a:rPr lang="en-US" sz="1400" i="1" dirty="0">
                <a:solidFill>
                  <a:srgbClr val="FF0000"/>
                </a:solidFill>
                <a:effectLst/>
                <a:latin typeface="Roboto" panose="02000000000000000000" pitchFamily="2" charset="0"/>
                <a:ea typeface="Roboto" panose="02000000000000000000" pitchFamily="2" charset="0"/>
                <a:cs typeface="Times New Roman" panose="02020603050405020304" pitchFamily="18" charset="0"/>
              </a:rPr>
              <a:t>Favicon</a:t>
            </a:r>
          </a:p>
          <a:p>
            <a:pPr marL="0" indent="0">
              <a:lnSpc>
                <a:spcPct val="100000"/>
              </a:lnSpc>
              <a:spcBef>
                <a:spcPts val="1200"/>
              </a:spcBef>
              <a:buNone/>
            </a:pPr>
            <a:r>
              <a:rPr lang="en-AU" sz="1400" dirty="0">
                <a:effectLst/>
                <a:latin typeface="Roboto" panose="02000000000000000000" pitchFamily="2" charset="0"/>
                <a:ea typeface="Roboto" panose="02000000000000000000" pitchFamily="2" charset="0"/>
                <a:cs typeface="Arial" panose="020B0604020202020204" pitchFamily="34" charset="0"/>
              </a:rPr>
              <a:t>If the favicon is loaded from a domain other than that shown in the address bar, then the webpage is likely to be considered a Phishing attempt. In that case feature is set to be 1 else -1.</a:t>
            </a:r>
          </a:p>
          <a:p>
            <a:pPr marL="0" indent="0">
              <a:lnSpc>
                <a:spcPct val="100000"/>
              </a:lnSpc>
              <a:spcBef>
                <a:spcPts val="1200"/>
              </a:spcBef>
              <a:buNone/>
            </a:pPr>
            <a:r>
              <a:rPr lang="en-US" sz="1400" b="1" dirty="0" err="1">
                <a:solidFill>
                  <a:srgbClr val="000000"/>
                </a:solidFill>
              </a:rPr>
              <a:t>isIllegalHttpsURL</a:t>
            </a:r>
            <a:r>
              <a:rPr lang="en-US" sz="1400" b="1" dirty="0">
                <a:solidFill>
                  <a:srgbClr val="000000"/>
                </a:solidFill>
              </a:rPr>
              <a:t>():-- </a:t>
            </a:r>
            <a:r>
              <a:rPr lang="en-US" sz="1400" i="1" dirty="0">
                <a:solidFill>
                  <a:srgbClr val="FF0000"/>
                </a:solidFill>
              </a:rPr>
              <a:t>HTTPS token in URL </a:t>
            </a:r>
          </a:p>
          <a:p>
            <a:pPr marL="0" indent="0">
              <a:lnSpc>
                <a:spcPct val="100000"/>
              </a:lnSpc>
              <a:spcBef>
                <a:spcPts val="1200"/>
              </a:spcBef>
              <a:buNone/>
            </a:pPr>
            <a:r>
              <a:rPr lang="en-US" sz="1400" dirty="0"/>
              <a:t>If HTTPS token present in URL then the feature is set to 1 else to -1. Phishers may add the “HTTPS” token to the domain part of a URL in order to trick users.</a:t>
            </a:r>
            <a:endParaRPr lang="en-IN" sz="1400" b="1" dirty="0">
              <a:solidFill>
                <a:srgbClr val="000000"/>
              </a:solidFill>
              <a:latin typeface="Roboto" panose="02000000000000000000" pitchFamily="2" charset="0"/>
              <a:ea typeface="Roboto" panose="02000000000000000000" pitchFamily="2" charset="0"/>
            </a:endParaRPr>
          </a:p>
          <a:p>
            <a:pPr marL="0" indent="0">
              <a:lnSpc>
                <a:spcPct val="100000"/>
              </a:lnSpc>
              <a:spcBef>
                <a:spcPts val="1200"/>
              </a:spcBef>
              <a:buNone/>
            </a:pPr>
            <a:r>
              <a:rPr lang="en-IN" sz="1400" b="1" dirty="0" err="1">
                <a:solidFill>
                  <a:srgbClr val="000000"/>
                </a:solidFill>
                <a:latin typeface="Roboto" panose="02000000000000000000" pitchFamily="2" charset="0"/>
                <a:ea typeface="Roboto" panose="02000000000000000000" pitchFamily="2" charset="0"/>
              </a:rPr>
              <a:t>isImgFromDifferentDomain</a:t>
            </a:r>
            <a:r>
              <a:rPr lang="en-IN" sz="1400" b="1" dirty="0">
                <a:solidFill>
                  <a:srgbClr val="000000"/>
                </a:solidFill>
                <a:latin typeface="Roboto" panose="02000000000000000000" pitchFamily="2" charset="0"/>
                <a:ea typeface="Roboto" panose="02000000000000000000" pitchFamily="2" charset="0"/>
              </a:rPr>
              <a:t>():-- </a:t>
            </a:r>
            <a:r>
              <a:rPr lang="en-US" sz="1400" i="1" dirty="0">
                <a:solidFill>
                  <a:srgbClr val="FF0000"/>
                </a:solidFill>
                <a:effectLst/>
                <a:latin typeface="Roboto" panose="02000000000000000000" pitchFamily="2" charset="0"/>
                <a:ea typeface="Roboto" panose="02000000000000000000" pitchFamily="2" charset="0"/>
                <a:cs typeface="Times New Roman" panose="02020603050405020304" pitchFamily="18" charset="0"/>
              </a:rPr>
              <a:t>Request URL</a:t>
            </a:r>
          </a:p>
          <a:p>
            <a:pPr marL="0" indent="0">
              <a:lnSpc>
                <a:spcPct val="100000"/>
              </a:lnSpc>
              <a:spcBef>
                <a:spcPts val="1200"/>
              </a:spcBef>
              <a:buNone/>
            </a:pPr>
            <a:r>
              <a:rPr lang="en-AU" sz="1400" dirty="0">
                <a:solidFill>
                  <a:srgbClr val="000000"/>
                </a:solidFill>
                <a:effectLst/>
                <a:latin typeface="Roboto" panose="02000000000000000000" pitchFamily="2" charset="0"/>
                <a:ea typeface="Roboto" panose="02000000000000000000" pitchFamily="2" charset="0"/>
              </a:rPr>
              <a:t>In legitimate webpages, the webpage address and most of objects embedded within the webpage are sharing the same domain. If images are from different domain then feature is set to be 1 else -1.</a:t>
            </a:r>
            <a:endParaRPr lang="en-IN" sz="1400" dirty="0">
              <a:solidFill>
                <a:srgbClr val="000000"/>
              </a:solidFill>
              <a:effectLst/>
              <a:latin typeface="Roboto" panose="02000000000000000000" pitchFamily="2" charset="0"/>
              <a:ea typeface="Roboto" panose="02000000000000000000" pitchFamily="2" charset="0"/>
            </a:endParaRPr>
          </a:p>
          <a:p>
            <a:pPr marL="0" indent="0">
              <a:lnSpc>
                <a:spcPct val="100000"/>
              </a:lnSpc>
              <a:spcBef>
                <a:spcPts val="1200"/>
              </a:spcBef>
              <a:buNone/>
            </a:pPr>
            <a:r>
              <a:rPr lang="en-IN" sz="1400" b="1" dirty="0" err="1">
                <a:solidFill>
                  <a:srgbClr val="000000"/>
                </a:solidFill>
                <a:latin typeface="Roboto" panose="02000000000000000000" pitchFamily="2" charset="0"/>
                <a:ea typeface="Roboto" panose="02000000000000000000" pitchFamily="2" charset="0"/>
              </a:rPr>
              <a:t>isAnchorFromDifferentDomain</a:t>
            </a:r>
            <a:r>
              <a:rPr lang="en-IN" sz="1400" b="1" dirty="0">
                <a:solidFill>
                  <a:srgbClr val="000000"/>
                </a:solidFill>
                <a:latin typeface="Roboto" panose="02000000000000000000" pitchFamily="2" charset="0"/>
                <a:ea typeface="Roboto" panose="02000000000000000000" pitchFamily="2" charset="0"/>
              </a:rPr>
              <a:t>():-- </a:t>
            </a:r>
            <a:r>
              <a:rPr lang="en-US" sz="1400" i="1" dirty="0">
                <a:solidFill>
                  <a:srgbClr val="FF0000"/>
                </a:solidFill>
                <a:effectLst/>
                <a:latin typeface="Roboto" panose="02000000000000000000" pitchFamily="2" charset="0"/>
                <a:ea typeface="Roboto" panose="02000000000000000000" pitchFamily="2" charset="0"/>
                <a:cs typeface="Times New Roman" panose="02020603050405020304" pitchFamily="18" charset="0"/>
              </a:rPr>
              <a:t>URL of Anchor</a:t>
            </a:r>
          </a:p>
          <a:p>
            <a:pPr marL="0" indent="0">
              <a:lnSpc>
                <a:spcPct val="100000"/>
              </a:lnSpc>
              <a:spcBef>
                <a:spcPts val="1200"/>
              </a:spcBef>
              <a:buNone/>
            </a:pPr>
            <a:r>
              <a:rPr lang="en-AU" sz="1400" dirty="0">
                <a:effectLst/>
                <a:latin typeface="Roboto" panose="02000000000000000000" pitchFamily="2" charset="0"/>
                <a:ea typeface="Roboto" panose="02000000000000000000" pitchFamily="2" charset="0"/>
                <a:cs typeface="Arial" panose="020B0604020202020204" pitchFamily="34" charset="0"/>
              </a:rPr>
              <a:t>An anchor is an element defined by the &lt;a&gt; tag.</a:t>
            </a:r>
            <a:r>
              <a:rPr lang="en-AU" sz="1400" dirty="0">
                <a:solidFill>
                  <a:srgbClr val="000000"/>
                </a:solidFill>
                <a:effectLst/>
                <a:latin typeface="Roboto" panose="02000000000000000000" pitchFamily="2" charset="0"/>
                <a:ea typeface="Roboto" panose="02000000000000000000" pitchFamily="2" charset="0"/>
              </a:rPr>
              <a:t> If greater than 70% anchor are from different domain then feature is set to be 1 else -1.</a:t>
            </a:r>
            <a:endParaRPr lang="en-AU" sz="1400" dirty="0">
              <a:effectLst/>
              <a:latin typeface="Roboto" panose="02000000000000000000" pitchFamily="2" charset="0"/>
              <a:ea typeface="Roboto" panose="02000000000000000000" pitchFamily="2" charset="0"/>
              <a:cs typeface="Arial" panose="020B0604020202020204" pitchFamily="34" charset="0"/>
            </a:endParaRPr>
          </a:p>
          <a:p>
            <a:pPr marL="0" lvl="0" indent="0" algn="l" rtl="0">
              <a:lnSpc>
                <a:spcPct val="100000"/>
              </a:lnSpc>
              <a:spcBef>
                <a:spcPts val="1200"/>
              </a:spcBef>
              <a:spcAft>
                <a:spcPts val="1200"/>
              </a:spcAft>
              <a:buClr>
                <a:srgbClr val="000000"/>
              </a:buClr>
              <a:buSzPts val="935"/>
              <a:buFont typeface="Arial"/>
              <a:buNone/>
            </a:pPr>
            <a:endParaRPr sz="1400" dirty="0"/>
          </a:p>
        </p:txBody>
      </p:sp>
    </p:spTree>
    <p:extLst>
      <p:ext uri="{BB962C8B-B14F-4D97-AF65-F5344CB8AC3E}">
        <p14:creationId xmlns:p14="http://schemas.microsoft.com/office/powerpoint/2010/main" val="175423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body" idx="1"/>
          </p:nvPr>
        </p:nvSpPr>
        <p:spPr>
          <a:xfrm>
            <a:off x="311700" y="255181"/>
            <a:ext cx="8520600" cy="4313819"/>
          </a:xfrm>
          <a:prstGeom prst="rect">
            <a:avLst/>
          </a:prstGeom>
        </p:spPr>
        <p:txBody>
          <a:bodyPr spcFirstLastPara="1" wrap="square" lIns="91425" tIns="91425" rIns="91425" bIns="91425" anchor="t" anchorCtr="0">
            <a:noAutofit/>
          </a:bodyPr>
          <a:lstStyle/>
          <a:p>
            <a:pPr marL="0" indent="0">
              <a:lnSpc>
                <a:spcPct val="100000"/>
              </a:lnSpc>
              <a:spcBef>
                <a:spcPts val="1200"/>
              </a:spcBef>
              <a:buNone/>
            </a:pPr>
            <a:r>
              <a:rPr lang="en-IN" sz="1400" b="1" dirty="0" err="1">
                <a:solidFill>
                  <a:srgbClr val="000000"/>
                </a:solidFill>
                <a:latin typeface="Roboto" panose="02000000000000000000" pitchFamily="2" charset="0"/>
                <a:ea typeface="Roboto" panose="02000000000000000000" pitchFamily="2" charset="0"/>
              </a:rPr>
              <a:t>isScLnkFromDifferentDomain</a:t>
            </a:r>
            <a:r>
              <a:rPr lang="en-IN" sz="1400" b="1" dirty="0">
                <a:solidFill>
                  <a:srgbClr val="000000"/>
                </a:solidFill>
                <a:latin typeface="Roboto" panose="02000000000000000000" pitchFamily="2" charset="0"/>
                <a:ea typeface="Roboto" panose="02000000000000000000" pitchFamily="2" charset="0"/>
              </a:rPr>
              <a:t>():-- </a:t>
            </a:r>
            <a:r>
              <a:rPr lang="en-US" sz="1400" i="1" dirty="0">
                <a:solidFill>
                  <a:srgbClr val="FF0000"/>
                </a:solidFill>
                <a:effectLst/>
                <a:latin typeface="Roboto" panose="02000000000000000000" pitchFamily="2" charset="0"/>
                <a:ea typeface="Roboto" panose="02000000000000000000" pitchFamily="2" charset="0"/>
                <a:cs typeface="Times New Roman" panose="02020603050405020304" pitchFamily="18" charset="0"/>
              </a:rPr>
              <a:t>Request URL</a:t>
            </a:r>
          </a:p>
          <a:p>
            <a:pPr marL="0" indent="0">
              <a:lnSpc>
                <a:spcPct val="100000"/>
              </a:lnSpc>
              <a:spcBef>
                <a:spcPts val="1200"/>
              </a:spcBef>
              <a:buNone/>
            </a:pPr>
            <a:r>
              <a:rPr lang="en-AU" sz="1400" dirty="0">
                <a:effectLst/>
                <a:latin typeface="Roboto" panose="02000000000000000000" pitchFamily="2" charset="0"/>
                <a:ea typeface="Roboto" panose="02000000000000000000" pitchFamily="2" charset="0"/>
                <a:cs typeface="Arial" panose="020B0604020202020204" pitchFamily="34" charset="0"/>
              </a:rPr>
              <a:t>An element defined by the &lt;script&gt; tag.</a:t>
            </a:r>
            <a:r>
              <a:rPr lang="en-AU" sz="1400" dirty="0">
                <a:solidFill>
                  <a:srgbClr val="000000"/>
                </a:solidFill>
                <a:effectLst/>
                <a:latin typeface="Roboto" panose="02000000000000000000" pitchFamily="2" charset="0"/>
                <a:ea typeface="Roboto" panose="02000000000000000000" pitchFamily="2" charset="0"/>
              </a:rPr>
              <a:t> If greater than 70% scripts are from different domain then feature is set to be 1 else -1.</a:t>
            </a:r>
          </a:p>
          <a:p>
            <a:pPr marL="0" indent="0">
              <a:lnSpc>
                <a:spcPct val="100000"/>
              </a:lnSpc>
              <a:spcBef>
                <a:spcPts val="1200"/>
              </a:spcBef>
              <a:buNone/>
            </a:pPr>
            <a:r>
              <a:rPr lang="en-IN" sz="1400" b="1" dirty="0" err="1">
                <a:solidFill>
                  <a:srgbClr val="000000"/>
                </a:solidFill>
                <a:latin typeface="Roboto" panose="02000000000000000000" pitchFamily="2" charset="0"/>
                <a:ea typeface="Roboto" panose="02000000000000000000" pitchFamily="2" charset="0"/>
              </a:rPr>
              <a:t>isFormActionInvalid</a:t>
            </a:r>
            <a:r>
              <a:rPr lang="en-IN" sz="1400" b="1" dirty="0">
                <a:solidFill>
                  <a:srgbClr val="000000"/>
                </a:solidFill>
                <a:latin typeface="Roboto" panose="02000000000000000000" pitchFamily="2" charset="0"/>
                <a:ea typeface="Roboto" panose="02000000000000000000" pitchFamily="2" charset="0"/>
              </a:rPr>
              <a:t>():--</a:t>
            </a:r>
          </a:p>
          <a:p>
            <a:pPr marL="0" indent="0">
              <a:lnSpc>
                <a:spcPct val="100000"/>
              </a:lnSpc>
              <a:spcBef>
                <a:spcPts val="1200"/>
              </a:spcBef>
              <a:buNone/>
            </a:pPr>
            <a:r>
              <a:rPr lang="en-IN" sz="1400" dirty="0">
                <a:solidFill>
                  <a:srgbClr val="000000"/>
                </a:solidFill>
                <a:latin typeface="Roboto" panose="02000000000000000000" pitchFamily="2" charset="0"/>
                <a:ea typeface="Roboto" panose="02000000000000000000" pitchFamily="2" charset="0"/>
              </a:rPr>
              <a:t>If form action is invalid feature is set to be 1 else -1.</a:t>
            </a:r>
          </a:p>
          <a:p>
            <a:pPr marL="0" indent="0">
              <a:lnSpc>
                <a:spcPct val="100000"/>
              </a:lnSpc>
              <a:spcBef>
                <a:spcPts val="1200"/>
              </a:spcBef>
              <a:buClr>
                <a:srgbClr val="000000"/>
              </a:buClr>
              <a:buSzPts val="935"/>
              <a:buNone/>
            </a:pPr>
            <a:r>
              <a:rPr lang="en-US" sz="1400" b="1" dirty="0" err="1"/>
              <a:t>isMailToAvailable</a:t>
            </a:r>
            <a:r>
              <a:rPr lang="en-US" sz="1400" b="1" dirty="0"/>
              <a:t>():-- </a:t>
            </a:r>
            <a:r>
              <a:rPr lang="en-US" sz="1400" i="1" dirty="0">
                <a:solidFill>
                  <a:srgbClr val="FF0000"/>
                </a:solidFill>
                <a:effectLst/>
                <a:latin typeface="Roboto" panose="02000000000000000000" pitchFamily="2" charset="0"/>
                <a:ea typeface="Roboto" panose="02000000000000000000" pitchFamily="2" charset="0"/>
                <a:cs typeface="Times New Roman" panose="02020603050405020304" pitchFamily="18" charset="0"/>
              </a:rPr>
              <a:t>Submitting Information to Email</a:t>
            </a:r>
          </a:p>
          <a:p>
            <a:pPr marL="0" indent="0">
              <a:lnSpc>
                <a:spcPct val="100000"/>
              </a:lnSpc>
              <a:spcBef>
                <a:spcPts val="1200"/>
              </a:spcBef>
              <a:buClr>
                <a:srgbClr val="000000"/>
              </a:buClr>
              <a:buSzPts val="935"/>
              <a:buNone/>
            </a:pPr>
            <a:r>
              <a:rPr lang="en-US" sz="1400" dirty="0">
                <a:effectLst/>
                <a:latin typeface="Roboto" panose="02000000000000000000" pitchFamily="2" charset="0"/>
                <a:ea typeface="Roboto" panose="02000000000000000000" pitchFamily="2" charset="0"/>
                <a:cs typeface="Arial" panose="020B0604020202020204" pitchFamily="34" charset="0"/>
              </a:rPr>
              <a:t>Web form allows a user to submit his personal information that is directed to a server for processing. A phisher might redirect the user’s information to his personal email. If </a:t>
            </a:r>
            <a:r>
              <a:rPr lang="en-US" sz="1400" dirty="0" err="1">
                <a:effectLst/>
                <a:latin typeface="Roboto" panose="02000000000000000000" pitchFamily="2" charset="0"/>
                <a:ea typeface="Roboto" panose="02000000000000000000" pitchFamily="2" charset="0"/>
                <a:cs typeface="Arial" panose="020B0604020202020204" pitchFamily="34" charset="0"/>
              </a:rPr>
              <a:t>mailto</a:t>
            </a:r>
            <a:r>
              <a:rPr lang="en-US" sz="1400" dirty="0">
                <a:effectLst/>
                <a:latin typeface="Roboto" panose="02000000000000000000" pitchFamily="2" charset="0"/>
                <a:ea typeface="Roboto" panose="02000000000000000000" pitchFamily="2" charset="0"/>
                <a:cs typeface="Arial" panose="020B0604020202020204" pitchFamily="34" charset="0"/>
              </a:rPr>
              <a:t> is available feature is set to be 1 else -1.</a:t>
            </a:r>
            <a:endParaRPr lang="en-US" sz="1400" b="1" dirty="0">
              <a:solidFill>
                <a:srgbClr val="212121"/>
              </a:solidFill>
              <a:highlight>
                <a:srgbClr val="FFFFFF"/>
              </a:highlight>
            </a:endParaRPr>
          </a:p>
          <a:p>
            <a:pPr marL="0" lvl="0" indent="0" algn="l" rtl="0">
              <a:lnSpc>
                <a:spcPct val="100000"/>
              </a:lnSpc>
              <a:spcBef>
                <a:spcPts val="700"/>
              </a:spcBef>
              <a:spcAft>
                <a:spcPts val="0"/>
              </a:spcAft>
              <a:buNone/>
            </a:pPr>
            <a:r>
              <a:rPr lang="en-US" sz="1400" b="1" dirty="0" err="1">
                <a:solidFill>
                  <a:srgbClr val="212121"/>
                </a:solidFill>
                <a:highlight>
                  <a:srgbClr val="FFFFFF"/>
                </a:highlight>
              </a:rPr>
              <a:t>isStatusBarTampered</a:t>
            </a:r>
            <a:r>
              <a:rPr lang="en-US" sz="1400" b="1" dirty="0">
                <a:solidFill>
                  <a:srgbClr val="212121"/>
                </a:solidFill>
                <a:highlight>
                  <a:srgbClr val="FFFFFF"/>
                </a:highlight>
              </a:rPr>
              <a:t>() :-- </a:t>
            </a:r>
            <a:r>
              <a:rPr lang="en-US" sz="1400" i="1" dirty="0">
                <a:solidFill>
                  <a:srgbClr val="FF0000"/>
                </a:solidFill>
                <a:highlight>
                  <a:srgbClr val="FFFFFF"/>
                </a:highlight>
              </a:rPr>
              <a:t>Status Bar Customization </a:t>
            </a:r>
          </a:p>
          <a:p>
            <a:pPr marL="0" indent="0">
              <a:spcBef>
                <a:spcPts val="1200"/>
              </a:spcBef>
              <a:buNone/>
            </a:pPr>
            <a:r>
              <a:rPr lang="en-US" sz="1400" dirty="0">
                <a:solidFill>
                  <a:srgbClr val="000000"/>
                </a:solidFill>
                <a:latin typeface="Roboto" panose="02000000000000000000" pitchFamily="2" charset="0"/>
                <a:ea typeface="Roboto" panose="02000000000000000000" pitchFamily="2" charset="0"/>
              </a:rPr>
              <a:t>Phishers may use JavaScript to show a fake URL in the status bar to users. If the response is empty or on mouseover is found then, the value assigned to this feature is 1 (phishing) or else -1 (legitimate)</a:t>
            </a:r>
          </a:p>
          <a:p>
            <a:pPr marL="0" indent="0">
              <a:spcBef>
                <a:spcPts val="1200"/>
              </a:spcBef>
              <a:buNone/>
            </a:pPr>
            <a:endParaRPr lang="en-IN" sz="1400" dirty="0">
              <a:solidFill>
                <a:srgbClr val="000000"/>
              </a:solidFill>
              <a:latin typeface="Roboto" panose="02000000000000000000" pitchFamily="2" charset="0"/>
              <a:ea typeface="Roboto" panose="02000000000000000000" pitchFamily="2" charset="0"/>
            </a:endParaRPr>
          </a:p>
          <a:p>
            <a:pPr marL="0" indent="0">
              <a:spcBef>
                <a:spcPts val="1200"/>
              </a:spcBef>
              <a:buNone/>
            </a:pPr>
            <a:endParaRPr lang="en" sz="1400" i="1" dirty="0">
              <a:solidFill>
                <a:srgbClr val="FF0000"/>
              </a:solidFill>
              <a:latin typeface="Roboto" panose="02000000000000000000" pitchFamily="2" charset="0"/>
              <a:ea typeface="Roboto" panose="02000000000000000000" pitchFamily="2" charset="0"/>
            </a:endParaRPr>
          </a:p>
          <a:p>
            <a:pPr marL="0" lvl="0" indent="0" algn="l" rtl="0">
              <a:lnSpc>
                <a:spcPct val="105000"/>
              </a:lnSpc>
              <a:spcBef>
                <a:spcPts val="1200"/>
              </a:spcBef>
              <a:spcAft>
                <a:spcPts val="1200"/>
              </a:spcAft>
              <a:buClr>
                <a:srgbClr val="000000"/>
              </a:buClr>
              <a:buSzPts val="935"/>
              <a:buFont typeface="Arial"/>
              <a:buNone/>
            </a:pPr>
            <a:endParaRPr sz="1400" dirty="0"/>
          </a:p>
        </p:txBody>
      </p:sp>
    </p:spTree>
    <p:extLst>
      <p:ext uri="{BB962C8B-B14F-4D97-AF65-F5344CB8AC3E}">
        <p14:creationId xmlns:p14="http://schemas.microsoft.com/office/powerpoint/2010/main" val="60830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body" idx="1"/>
          </p:nvPr>
        </p:nvSpPr>
        <p:spPr>
          <a:xfrm>
            <a:off x="311700" y="255181"/>
            <a:ext cx="8520600" cy="4313819"/>
          </a:xfrm>
          <a:prstGeom prst="rect">
            <a:avLst/>
          </a:prstGeom>
        </p:spPr>
        <p:txBody>
          <a:bodyPr spcFirstLastPara="1" wrap="square" lIns="91425" tIns="91425" rIns="91425" bIns="91425" anchor="t" anchorCtr="0">
            <a:noAutofit/>
          </a:bodyPr>
          <a:lstStyle/>
          <a:p>
            <a:pPr marL="0" indent="0">
              <a:lnSpc>
                <a:spcPct val="100000"/>
              </a:lnSpc>
              <a:spcBef>
                <a:spcPts val="700"/>
              </a:spcBef>
              <a:buNone/>
            </a:pPr>
            <a:r>
              <a:rPr lang="en-US" sz="1400" b="1" dirty="0" err="1">
                <a:solidFill>
                  <a:srgbClr val="212121"/>
                </a:solidFill>
                <a:highlight>
                  <a:srgbClr val="FFFFFF"/>
                </a:highlight>
              </a:rPr>
              <a:t>isIframePresent</a:t>
            </a:r>
            <a:r>
              <a:rPr lang="en-US" sz="1400" b="1" dirty="0">
                <a:solidFill>
                  <a:srgbClr val="212121"/>
                </a:solidFill>
                <a:highlight>
                  <a:srgbClr val="FFFFFF"/>
                </a:highlight>
              </a:rPr>
              <a:t>() :-- </a:t>
            </a:r>
            <a:r>
              <a:rPr lang="en-US" sz="1400" i="1" dirty="0" err="1">
                <a:solidFill>
                  <a:srgbClr val="FF0000"/>
                </a:solidFill>
                <a:highlight>
                  <a:srgbClr val="FFFFFF"/>
                </a:highlight>
              </a:rPr>
              <a:t>IFrame</a:t>
            </a:r>
            <a:r>
              <a:rPr lang="en-US" sz="1400" i="1" dirty="0">
                <a:solidFill>
                  <a:srgbClr val="FF0000"/>
                </a:solidFill>
                <a:highlight>
                  <a:srgbClr val="FFFFFF"/>
                </a:highlight>
              </a:rPr>
              <a:t> Redirection</a:t>
            </a:r>
          </a:p>
          <a:p>
            <a:pPr marL="0" indent="0">
              <a:lnSpc>
                <a:spcPct val="100000"/>
              </a:lnSpc>
              <a:spcBef>
                <a:spcPts val="700"/>
              </a:spcBef>
              <a:buNone/>
            </a:pPr>
            <a:r>
              <a:rPr lang="en-US" sz="1400" dirty="0">
                <a:solidFill>
                  <a:srgbClr val="212121"/>
                </a:solidFill>
                <a:highlight>
                  <a:srgbClr val="FFFFFF"/>
                </a:highlight>
              </a:rPr>
              <a:t>Frame is an HTML tag used to display an additional webpage into one that is currently shown. if the iframe is empty or response is not found then, the value assigned to this feature is 1 (phishing) or else -1 (legitimate).</a:t>
            </a:r>
            <a:endParaRPr lang="en-US" sz="1400" dirty="0"/>
          </a:p>
        </p:txBody>
      </p:sp>
    </p:spTree>
    <p:extLst>
      <p:ext uri="{BB962C8B-B14F-4D97-AF65-F5344CB8AC3E}">
        <p14:creationId xmlns:p14="http://schemas.microsoft.com/office/powerpoint/2010/main" val="128888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Scope :--</a:t>
            </a:r>
            <a:endParaRPr/>
          </a:p>
        </p:txBody>
      </p:sp>
      <p:sp>
        <p:nvSpPr>
          <p:cNvPr id="143" name="Google Shape;143;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Through this project, one can know a lot about the phishing websites and how     they are differentiated from legitimate ones.</a:t>
            </a:r>
            <a:endParaRPr/>
          </a:p>
          <a:p>
            <a:pPr marL="457200" lvl="0" indent="-342900" algn="l" rtl="0">
              <a:spcBef>
                <a:spcPts val="0"/>
              </a:spcBef>
              <a:spcAft>
                <a:spcPts val="0"/>
              </a:spcAft>
              <a:buSzPts val="1800"/>
              <a:buChar char="●"/>
            </a:pPr>
            <a:r>
              <a:rPr lang="en"/>
              <a:t>This project can be taken further by creating a browser extensions of developing a GUI. </a:t>
            </a:r>
            <a:endParaRPr/>
          </a:p>
          <a:p>
            <a:pPr marL="457200" lvl="0" indent="-342900" algn="l" rtl="0">
              <a:spcBef>
                <a:spcPts val="0"/>
              </a:spcBef>
              <a:spcAft>
                <a:spcPts val="0"/>
              </a:spcAft>
              <a:buSzPts val="1800"/>
              <a:buChar char="●"/>
            </a:pPr>
            <a:r>
              <a:rPr lang="en"/>
              <a:t>These should classify the inputted URL to legitimate or phishing with the use of the saved model.</a:t>
            </a:r>
            <a:endParaRPr i="1">
              <a:solidFill>
                <a:srgbClr val="FF0000"/>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1033</Words>
  <Application>Microsoft Office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Roboto</vt:lpstr>
      <vt:lpstr>Arial</vt:lpstr>
      <vt:lpstr>Geometric</vt:lpstr>
      <vt:lpstr>Malicious Web Detection</vt:lpstr>
      <vt:lpstr>Objective :</vt:lpstr>
      <vt:lpstr>Dataset :</vt:lpstr>
      <vt:lpstr>Feature Extraction :</vt:lpstr>
      <vt:lpstr>PowerPoint Presentation</vt:lpstr>
      <vt:lpstr>PowerPoint Presentation</vt:lpstr>
      <vt:lpstr>PowerPoint Presentation</vt:lpstr>
      <vt:lpstr>PowerPoint Presentation</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Web Detection</dc:title>
  <cp:lastModifiedBy>Prashant Kumar</cp:lastModifiedBy>
  <cp:revision>11</cp:revision>
  <dcterms:modified xsi:type="dcterms:W3CDTF">2021-06-12T21:26:40Z</dcterms:modified>
</cp:coreProperties>
</file>