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7DD34A-28EC-4B0D-81BF-5022833CBF91}">
  <a:tblStyle styleId="{5D7DD34A-28EC-4B0D-81BF-5022833CB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regular.fntdata"/><Relationship Id="rId25" Type="http://schemas.openxmlformats.org/officeDocument/2006/relationships/slide" Target="slides/slide19.xml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fd6fbf4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fd6fbf4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fd6fbf4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fd6fbf4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d6fbf4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d6fbf4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fd6fbf4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fd6fbf4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fd6fbf4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6fd6fbf4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fd6fbf4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6fd6fbf4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fd6fbf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fd6fbf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d6fbf4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fd6fbf4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471946" y="2905432"/>
            <a:ext cx="8141100" cy="1533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79324" y="2168018"/>
            <a:ext cx="8141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3714" y="1194619"/>
            <a:ext cx="8246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>
                <a:solidFill>
                  <a:srgbClr val="3F3F3F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>
                <a:solidFill>
                  <a:srgbClr val="3F3F3F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386833" y="443407"/>
            <a:ext cx="62763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381865" y="1177436"/>
            <a:ext cx="6297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17943" y="34538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655518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127915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655518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127915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abs/2307.09288" TargetMode="External"/><Relationship Id="rId4" Type="http://schemas.openxmlformats.org/officeDocument/2006/relationships/hyperlink" Target="https://arxiv.org/abs/1706.03762" TargetMode="External"/><Relationship Id="rId9" Type="http://schemas.openxmlformats.org/officeDocument/2006/relationships/hyperlink" Target="http://arxiv.org/abs/1910.13461" TargetMode="External"/><Relationship Id="rId5" Type="http://schemas.openxmlformats.org/officeDocument/2006/relationships/hyperlink" Target="https://arxiv.org/abs/2106.09685" TargetMode="External"/><Relationship Id="rId6" Type="http://schemas.openxmlformats.org/officeDocument/2006/relationships/hyperlink" Target="https://arxiv.org/abs/2305.14314" TargetMode="External"/><Relationship Id="rId7" Type="http://schemas.openxmlformats.org/officeDocument/2006/relationships/hyperlink" Target="https://arxiv.org/abs/2312.12148" TargetMode="External"/><Relationship Id="rId8" Type="http://schemas.openxmlformats.org/officeDocument/2006/relationships/hyperlink" Target="https://arxiv.org/abs/2401.0408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2090275" y="3668125"/>
            <a:ext cx="6990000" cy="1401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By : Abhishek Choudhary</a:t>
            </a:r>
            <a:endParaRPr sz="30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Under Guidance of Prof. Jhareswar Maiti</a:t>
            </a:r>
            <a:endParaRPr sz="304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653050" y="2187075"/>
            <a:ext cx="64272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/>
              <a:t>                </a:t>
            </a:r>
            <a:r>
              <a:rPr b="1" lang="en-GB"/>
              <a:t>Title</a:t>
            </a:r>
            <a:r>
              <a:rPr lang="en-GB"/>
              <a:t> - </a:t>
            </a:r>
            <a:r>
              <a:rPr lang="en-GB"/>
              <a:t>Intelligent recommendation system using LLMs for process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/>
              <a:t>safety improvement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Methodology 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18175" y="1284125"/>
            <a:ext cx="832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GB" sz="2000"/>
              <a:t>Step 7: </a:t>
            </a:r>
            <a:r>
              <a:rPr lang="en-GB" sz="2000"/>
              <a:t>Evaluate the performance of fine tuned llm model using rouge matrix for every model applied, trying to maximize the accuracy for predicting recommendations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GB" sz="2000"/>
              <a:t>The input prompt is like -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Question=”what is the recommendation when Deviation: {1. Deviation} in a Node: {2. Node}?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context=”Due to deviation {1. Deviation} in the {2.Node}, the cause is {3. cause}, the consequence is {4. consequence} and Effective </a:t>
            </a:r>
            <a:r>
              <a:rPr lang="en-GB" sz="2000"/>
              <a:t>safeguard</a:t>
            </a:r>
            <a:r>
              <a:rPr lang="en-GB" sz="2000"/>
              <a:t> is {5. </a:t>
            </a:r>
            <a:r>
              <a:rPr lang="en-GB" sz="2000"/>
              <a:t>Effective safeguard 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Answer = {6. Recommendations}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63714" y="1194619"/>
            <a:ext cx="8246100" cy="35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200"/>
              <a:t>Llama 2 -</a:t>
            </a:r>
            <a:endParaRPr sz="22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925" y="2331549"/>
            <a:ext cx="3463274" cy="144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958" y="1194635"/>
            <a:ext cx="3401209" cy="3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0" y="2383800"/>
            <a:ext cx="5144950" cy="182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63714" y="1194619"/>
            <a:ext cx="8246100" cy="35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200"/>
              <a:t>Phi 3</a:t>
            </a:r>
            <a:r>
              <a:rPr lang="en-GB" sz="2200"/>
              <a:t> -</a:t>
            </a:r>
            <a:endParaRPr sz="22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25" y="1194625"/>
            <a:ext cx="3821727" cy="39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8" y="2081213"/>
            <a:ext cx="50958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63714" y="1194619"/>
            <a:ext cx="8246100" cy="35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200"/>
              <a:t>Bart</a:t>
            </a:r>
            <a:r>
              <a:rPr lang="en-GB" sz="2200"/>
              <a:t> -</a:t>
            </a:r>
            <a:endParaRPr sz="22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25" y="1952112"/>
            <a:ext cx="4448900" cy="2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300" y="1101820"/>
            <a:ext cx="2701100" cy="404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63714" y="1194619"/>
            <a:ext cx="8246100" cy="35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200"/>
              <a:t>Gemma</a:t>
            </a:r>
            <a:r>
              <a:rPr lang="en-GB" sz="2200"/>
              <a:t> -</a:t>
            </a:r>
            <a:endParaRPr sz="22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2" y="1834154"/>
            <a:ext cx="4857444" cy="2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25" y="1113300"/>
            <a:ext cx="3299000" cy="40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Results 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63475" y="1241525"/>
            <a:ext cx="75981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2 -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24" y="2016175"/>
            <a:ext cx="5225049" cy="28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672" y="1134625"/>
            <a:ext cx="2743203" cy="40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Results </a:t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2271713" y="1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{5D7DD34A-28EC-4B0D-81BF-5022833CBF91}</a:tableStyleId>
              </a:tblPr>
              <a:tblGrid>
                <a:gridCol w="1295400"/>
                <a:gridCol w="1647825"/>
                <a:gridCol w="16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 1 (precision)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 L (precision)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 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 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Gemma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 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Conclusion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18175" y="1284125"/>
            <a:ext cx="832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306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Our study showcases the effectiveness of fine-tuning advanced language models (LLMs) for Generation tasks within Hazop industries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Utilizing advanced LLMs like Llama-2 allows for more accurate risk assessment and safety recommendations, due to their expertise in handling different language tasks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By thoroughly assessing metrics such as precision, and recall, we gain valuable insights into how well fine-tuned models predict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Combining fine-tuned LLMs with traditional methods innovatively strengthens predictive models, improving workplace safety and reducing industrial risks in industries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References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418175" y="1284125"/>
            <a:ext cx="832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973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3"/>
              </a:rPr>
              <a:t>Llama 2: Open foundation and fine-tuned chat models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4"/>
              </a:rPr>
              <a:t>[1706.03762] Attention Is All You Need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5"/>
              </a:rPr>
              <a:t>LoRA: Low-Rank Adaptation of Large Language Models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6"/>
              </a:rPr>
              <a:t>[2305.14314] QLoRA: Efficient Finetuning of Quantized LLMs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7"/>
              </a:rPr>
              <a:t>Parameter-Efficient Fine-Tuning Methods for Pretrained ..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8"/>
              </a:rPr>
              <a:t>[2401.04088] Mixtral of Experts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u="sng">
                <a:solidFill>
                  <a:schemeClr val="hlink"/>
                </a:solidFill>
                <a:hlinkClick r:id="rId9"/>
              </a:rPr>
              <a:t>BART: Denoising Sequence-to-Sequence Pre-training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ctrTitle"/>
          </p:nvPr>
        </p:nvSpPr>
        <p:spPr>
          <a:xfrm>
            <a:off x="581425" y="1981644"/>
            <a:ext cx="8746500" cy="2775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100"/>
              <a:t>            Thank you !   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Introduction     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86525" y="1656350"/>
            <a:ext cx="832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000"/>
              <a:buChar char="❏"/>
            </a:pPr>
            <a:r>
              <a:rPr lang="en-GB" sz="2000"/>
              <a:t>Safety is crucial in benzene plants due to the High risks associated with its flammability, toxicity and environmental impact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000"/>
              <a:buChar char="❏"/>
            </a:pPr>
            <a:r>
              <a:rPr lang="en-GB" sz="2000"/>
              <a:t>Our dataset offers insights with Node and it’s deviations encountered during operations, including causes, consequences, and risk in Benzene Plant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000"/>
              <a:buChar char="❏"/>
            </a:pPr>
            <a:r>
              <a:rPr lang="en-GB" sz="2000"/>
              <a:t>Our aim is using advanced technologies to generate recommendations aimed at minimizing the risk in benzene manufacturing plant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Introduction     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0" y="1205250"/>
            <a:ext cx="4679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2100"/>
              <a:t>Overview of our dataset - </a:t>
            </a:r>
            <a:endParaRPr sz="21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650" y="1657350"/>
            <a:ext cx="6963975" cy="3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63714" y="1194619"/>
            <a:ext cx="8246100" cy="35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50758" lvl="0" marL="457200" marR="106679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ahoma"/>
              <a:buChar char="❏"/>
            </a:pPr>
            <a:r>
              <a:rPr lang="en-GB" sz="405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The majority of accident domain literature primarily relies on numerical or categorical data for analyzing accident scenarios.</a:t>
            </a:r>
            <a:endParaRPr sz="405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106679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0758" lvl="0" marL="457200" marR="5080" rtl="0" algn="l">
              <a:lnSpc>
                <a:spcPct val="115700"/>
              </a:lnSpc>
              <a:spcBef>
                <a:spcPts val="5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ahoma"/>
              <a:buChar char="❏"/>
            </a:pPr>
            <a:r>
              <a:rPr lang="en-GB" sz="405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Yet, the exploration of free-text data, such as descriptive information, is  often overlooked due to the challenging nature of extracting patterns from unstructured passages.</a:t>
            </a:r>
            <a:endParaRPr sz="405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5080" rtl="0" algn="l">
              <a:lnSpc>
                <a:spcPct val="115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0758" lvl="0" marL="457200" marR="247015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ahoma"/>
              <a:buChar char="❏"/>
            </a:pPr>
            <a:r>
              <a:rPr lang="en-GB" sz="405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Narrative text stands out as a crucial resource for predicting accident risk levels, offering valuable supplementary insights alongside other data types in the analysis.</a:t>
            </a:r>
            <a:endParaRPr sz="405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Objectives    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18175" y="1284125"/>
            <a:ext cx="832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Develop recommendations based on the dataset of benzene processing facilities using llm model architectures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66395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Utilize feature selection and input prompt techniques to enhance recommendation accuracy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66395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Integrate safety engineering principles to ensure alignment with industry standards in recommendation generation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66395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Implement a robust evaluation framework, including rouge matrix analysis, for selecting optimal safety recommendation models.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Methodology 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351"/>
            <a:ext cx="8839201" cy="34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Methodology 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18175" y="1284125"/>
            <a:ext cx="832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42857"/>
              <a:buNone/>
            </a:pPr>
            <a:r>
              <a:rPr b="1" lang="en-GB"/>
              <a:t>Step 1:</a:t>
            </a:r>
            <a:r>
              <a:rPr lang="en-GB"/>
              <a:t> Importing our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42857"/>
              <a:buNone/>
            </a:pPr>
            <a:r>
              <a:rPr b="1" lang="en-GB"/>
              <a:t>Step 2:</a:t>
            </a:r>
            <a:r>
              <a:rPr lang="en-GB"/>
              <a:t> Data preprocessing which includes data cleaning and data formatting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42857"/>
              <a:buNone/>
            </a:pPr>
            <a:r>
              <a:rPr b="1" lang="en-GB"/>
              <a:t>Step 3:</a:t>
            </a:r>
            <a:r>
              <a:rPr lang="en-GB"/>
              <a:t> Perform text preprocessing using NLP techniques such as tokenization, stop word removal, and stemming to clean and standardize the textual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Step 4:</a:t>
            </a:r>
            <a:r>
              <a:rPr lang="en-GB"/>
              <a:t> Perform operations to transform our data into prompts that are used for fine-tuning the model. There are different format of input prompt of different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Methodology 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17500" y="810175"/>
            <a:ext cx="8391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Step 5: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Select a suitable LLM model architecture for the seq-to-seq task based on the specific requirements and objectives of the project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llm model architectures -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Encoder based like Bert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Decoder based like gpt, llama, Mixtral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Encoder + Decoder based like Bart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generative task there must be decoder component so we can use both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Encoder + Decoder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architectures for the project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49826" y="3054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                                           Methodology 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7500" y="1284125"/>
            <a:ext cx="84231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GB" sz="2000"/>
              <a:t>Step 6:</a:t>
            </a:r>
            <a:r>
              <a:rPr lang="en-GB" sz="2000"/>
              <a:t> Fine-tune the selected LLM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We are using Google colab which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only provide 15 gb GPU for limited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time, so it is impossible to train all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parameters. We can use </a:t>
            </a:r>
            <a:r>
              <a:rPr b="1" lang="en-GB" sz="1700"/>
              <a:t>qlora </a:t>
            </a:r>
            <a:r>
              <a:rPr lang="en-GB" sz="1700"/>
              <a:t>or </a:t>
            </a:r>
            <a:r>
              <a:rPr b="1" lang="en-GB" sz="1700"/>
              <a:t>lora 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configuration to fine tune model on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local system with limited gpu.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7800" y="1878100"/>
            <a:ext cx="5266201" cy="29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