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RPuIgVmYdPj28wLtQ8c3ymxEM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13414C-D3FA-445E-92AB-ED437039C9DC}">
  <a:tblStyle styleId="{EC13414C-D3FA-445E-92AB-ED437039C9DC}" styleName="Table_0">
    <a:wholeTbl>
      <a:tcTxStyle b="off" i="off">
        <a:font>
          <a:latin typeface="Century Gothic"/>
          <a:ea typeface="Century Gothic"/>
          <a:cs typeface="Century Gothic"/>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6"/>
          </a:solidFill>
        </a:fill>
      </a:tcStyle>
    </a:wholeTbl>
    <a:band1H>
      <a:tcTxStyle/>
      <a:tcStyle>
        <a:fill>
          <a:solidFill>
            <a:srgbClr val="3A7AAE"/>
          </a:solidFill>
        </a:fill>
      </a:tcStyle>
    </a:band1H>
    <a:band2H>
      <a:tcTxStyle/>
    </a:band2H>
    <a:band1V>
      <a:tcTxStyle/>
      <a:tcStyle>
        <a:fill>
          <a:solidFill>
            <a:srgbClr val="3A7AAE"/>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3A7AAE"/>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3A7AAE"/>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306691"/>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3"/>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3"/>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3"/>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3"/>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3"/>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32"/>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2"/>
          <p:cNvSpPr/>
          <p:nvPr>
            <p:ph idx="2" type="pic"/>
          </p:nvPr>
        </p:nvSpPr>
        <p:spPr>
          <a:xfrm>
            <a:off x="681727" y="941439"/>
            <a:ext cx="10821840" cy="3478161"/>
          </a:xfrm>
          <a:prstGeom prst="rect">
            <a:avLst/>
          </a:prstGeom>
          <a:noFill/>
          <a:ln>
            <a:noFill/>
          </a:ln>
        </p:spPr>
      </p:sp>
      <p:sp>
        <p:nvSpPr>
          <p:cNvPr id="74" name="Google Shape;74;p32"/>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3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3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33"/>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3"/>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3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3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34"/>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4"/>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34"/>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3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4"/>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
        <p:nvSpPr>
          <p:cNvPr id="94" name="Google Shape;94;p34"/>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lang="en-US" sz="8000"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35"/>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35"/>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35"/>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35"/>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5"/>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6"/>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6"/>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36"/>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36"/>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36"/>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36"/>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36"/>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3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7"/>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7"/>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7"/>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17" name="Google Shape;117;p37"/>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7"/>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7"/>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0" name="Google Shape;120;p37"/>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7"/>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7"/>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37"/>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8"/>
          <p:cNvSpPr txBox="1"/>
          <p:nvPr>
            <p:ph idx="1" type="body"/>
          </p:nvPr>
        </p:nvSpPr>
        <p:spPr>
          <a:xfrm rot="5400000">
            <a:off x="4083938"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9"/>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9"/>
          <p:cNvSpPr txBox="1"/>
          <p:nvPr>
            <p:ph type="title"/>
          </p:nvPr>
        </p:nvSpPr>
        <p:spPr>
          <a:xfrm rot="5400000">
            <a:off x="8525934"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9"/>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9"/>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 name="Shape 29"/>
        <p:cNvGrpSpPr/>
        <p:nvPr/>
      </p:nvGrpSpPr>
      <p:grpSpPr>
        <a:xfrm>
          <a:off x="0" y="0"/>
          <a:ext cx="0" cy="0"/>
          <a:chOff x="0" y="0"/>
          <a:chExt cx="0" cy="0"/>
        </a:xfrm>
      </p:grpSpPr>
      <p:pic>
        <p:nvPicPr>
          <p:cNvPr descr="C0-HD-BTM.png" id="30" name="Google Shape;30;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31" name="Google Shape;31;p26"/>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6"/>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3" name="Google Shape;33;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27"/>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2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28"/>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6" name="Google Shape;46;p28"/>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28"/>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28"/>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0"/>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0"/>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30"/>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1"/>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1"/>
          <p:cNvSpPr/>
          <p:nvPr>
            <p:ph idx="2" type="pic"/>
          </p:nvPr>
        </p:nvSpPr>
        <p:spPr>
          <a:xfrm>
            <a:off x="7861238" y="751241"/>
            <a:ext cx="3644962" cy="5467443"/>
          </a:xfrm>
          <a:prstGeom prst="rect">
            <a:avLst/>
          </a:prstGeom>
          <a:noFill/>
          <a:ln>
            <a:noFill/>
          </a:ln>
        </p:spPr>
      </p:sp>
      <p:sp>
        <p:nvSpPr>
          <p:cNvPr id="67" name="Google Shape;67;p31"/>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22"/>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460683" y="2209655"/>
            <a:ext cx="6723888" cy="101193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n-US">
                <a:latin typeface="Arial"/>
                <a:ea typeface="Arial"/>
                <a:cs typeface="Arial"/>
                <a:sym typeface="Arial"/>
              </a:rPr>
              <a:t>MINI PROJECT </a:t>
            </a:r>
            <a:r>
              <a:rPr lang="en-US"/>
              <a:t>:-</a:t>
            </a:r>
            <a:endParaRPr/>
          </a:p>
        </p:txBody>
      </p:sp>
      <p:sp>
        <p:nvSpPr>
          <p:cNvPr id="145" name="Google Shape;145;p1"/>
          <p:cNvSpPr txBox="1"/>
          <p:nvPr/>
        </p:nvSpPr>
        <p:spPr>
          <a:xfrm>
            <a:off x="6487886" y="1962912"/>
            <a:ext cx="5254171" cy="2304288"/>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FFC000"/>
              </a:buClr>
              <a:buSzPts val="6000"/>
              <a:buFont typeface="Century Gothic"/>
              <a:buNone/>
            </a:pPr>
            <a:r>
              <a:rPr b="0" i="0" lang="en-US" sz="6000" u="none" cap="none" strike="noStrike">
                <a:solidFill>
                  <a:srgbClr val="FFC000"/>
                </a:solidFill>
                <a:latin typeface="Century Gothic"/>
                <a:ea typeface="Century Gothic"/>
                <a:cs typeface="Century Gothic"/>
                <a:sym typeface="Century Gothic"/>
              </a:rPr>
              <a:t> </a:t>
            </a:r>
            <a:r>
              <a:rPr b="0" i="0" lang="en-US" sz="7100" u="none" cap="none" strike="noStrike">
                <a:solidFill>
                  <a:srgbClr val="FFC000"/>
                </a:solidFill>
                <a:latin typeface="Century Gothic"/>
                <a:ea typeface="Century Gothic"/>
                <a:cs typeface="Century Gothic"/>
                <a:sym typeface="Century Gothic"/>
              </a:rPr>
              <a:t>SUDOKU</a:t>
            </a:r>
            <a:endParaRPr/>
          </a:p>
          <a:p>
            <a:pPr indent="0" lvl="0" marL="0" marR="0" rtl="0" algn="l">
              <a:lnSpc>
                <a:spcPct val="90000"/>
              </a:lnSpc>
              <a:spcBef>
                <a:spcPts val="0"/>
              </a:spcBef>
              <a:spcAft>
                <a:spcPts val="0"/>
              </a:spcAft>
              <a:buClr>
                <a:srgbClr val="FFC000"/>
              </a:buClr>
              <a:buSzPts val="7100"/>
              <a:buFont typeface="Century Gothic"/>
              <a:buNone/>
            </a:pPr>
            <a:r>
              <a:rPr b="0" i="0" lang="en-US" sz="7100" u="none" cap="none" strike="noStrike">
                <a:solidFill>
                  <a:srgbClr val="FFC000"/>
                </a:solidFill>
                <a:latin typeface="Century Gothic"/>
                <a:ea typeface="Century Gothic"/>
                <a:cs typeface="Century Gothic"/>
                <a:sym typeface="Century Gothic"/>
              </a:rPr>
              <a:t>       SOLVER</a:t>
            </a:r>
            <a:endParaRPr b="0" i="0" sz="7100" u="none" cap="none" strike="noStrike">
              <a:solidFill>
                <a:srgbClr val="FFC000"/>
              </a:solidFill>
              <a:latin typeface="Century Gothic"/>
              <a:ea typeface="Century Gothic"/>
              <a:cs typeface="Century Gothic"/>
              <a:sym typeface="Century Gothic"/>
            </a:endParaRPr>
          </a:p>
        </p:txBody>
      </p:sp>
      <p:sp>
        <p:nvSpPr>
          <p:cNvPr id="146" name="Google Shape;146;p1"/>
          <p:cNvSpPr txBox="1"/>
          <p:nvPr/>
        </p:nvSpPr>
        <p:spPr>
          <a:xfrm>
            <a:off x="6193536" y="499872"/>
            <a:ext cx="532790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6000" u="none" cap="none" strike="noStrike">
                <a:solidFill>
                  <a:srgbClr val="D15E00"/>
                </a:solidFill>
                <a:latin typeface="Century Gothic"/>
                <a:ea typeface="Century Gothic"/>
                <a:cs typeface="Century Gothic"/>
                <a:sym typeface="Century Gothic"/>
              </a:rPr>
              <a:t>ALGORITHMS</a:t>
            </a:r>
            <a:endParaRPr b="1" sz="6000">
              <a:solidFill>
                <a:srgbClr val="D15E00"/>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nvSpPr>
        <p:spPr>
          <a:xfrm>
            <a:off x="5457371" y="391887"/>
            <a:ext cx="645885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FFC000"/>
                </a:solidFill>
                <a:latin typeface="Arial"/>
                <a:ea typeface="Arial"/>
                <a:cs typeface="Arial"/>
                <a:sym typeface="Arial"/>
              </a:rPr>
              <a:t>Brute Forces Approach</a:t>
            </a:r>
            <a:endParaRPr sz="4800">
              <a:solidFill>
                <a:srgbClr val="FFC000"/>
              </a:solidFill>
              <a:latin typeface="Arial"/>
              <a:ea typeface="Arial"/>
              <a:cs typeface="Arial"/>
              <a:sym typeface="Arial"/>
            </a:endParaRPr>
          </a:p>
        </p:txBody>
      </p:sp>
      <p:sp>
        <p:nvSpPr>
          <p:cNvPr id="198" name="Google Shape;198;p10"/>
          <p:cNvSpPr txBox="1"/>
          <p:nvPr/>
        </p:nvSpPr>
        <p:spPr>
          <a:xfrm>
            <a:off x="1280160" y="2718816"/>
            <a:ext cx="980236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 brute forces approach is to generate all possible configurations of numbers from 1 to 9 to fill the empty cells. Try every configuration one by one until the correct configuration is found, i.e. for every unassigned position fill the position with a number from 1 to 9. After filling all the unassigned position check if the matrix is safe or not. If safe print else recurs for other cases.</a:t>
            </a:r>
            <a:endParaRPr sz="20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p:nvPr/>
        </p:nvSpPr>
        <p:spPr>
          <a:xfrm>
            <a:off x="1072896" y="1544949"/>
            <a:ext cx="9229344"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Complexity Analysis:</a:t>
            </a:r>
            <a:r>
              <a:rPr lang="en-US" sz="2800">
                <a:solidFill>
                  <a:srgbClr val="FFC000"/>
                </a:solidFill>
                <a:latin typeface="Arial"/>
                <a:ea typeface="Arial"/>
                <a:cs typeface="Arial"/>
                <a:sym typeface="Arial"/>
              </a:rPr>
              <a:t> </a:t>
            </a:r>
            <a:endParaRPr/>
          </a:p>
          <a:p>
            <a:pPr indent="0" lvl="0" marL="0" marR="0" rtl="0" algn="l">
              <a:spcBef>
                <a:spcPts val="0"/>
              </a:spcBef>
              <a:spcAft>
                <a:spcPts val="0"/>
              </a:spcAft>
              <a:buNone/>
            </a:pPr>
            <a:r>
              <a:rPr lang="en-US" sz="2800">
                <a:solidFill>
                  <a:schemeClr val="lt1"/>
                </a:solidFill>
                <a:latin typeface="Arial"/>
                <a:ea typeface="Arial"/>
                <a:cs typeface="Arial"/>
                <a:sym typeface="Arial"/>
              </a:rPr>
              <a:t> </a:t>
            </a:r>
            <a:endParaRPr/>
          </a:p>
          <a:p>
            <a:pPr indent="0" lvl="0" marL="0" marR="0" rtl="0" algn="l">
              <a:spcBef>
                <a:spcPts val="0"/>
              </a:spcBef>
              <a:spcAft>
                <a:spcPts val="0"/>
              </a:spcAft>
              <a:buNone/>
            </a:pPr>
            <a:r>
              <a:rPr b="1" lang="en-US" sz="2000">
                <a:solidFill>
                  <a:srgbClr val="D15E00"/>
                </a:solidFill>
                <a:latin typeface="Arial"/>
                <a:ea typeface="Arial"/>
                <a:cs typeface="Arial"/>
                <a:sym typeface="Arial"/>
              </a:rPr>
              <a:t>Time complexity</a:t>
            </a:r>
            <a:r>
              <a:rPr b="1" lang="en-US" sz="2000">
                <a:solidFill>
                  <a:schemeClr val="lt1"/>
                </a:solidFill>
                <a:latin typeface="Arial"/>
                <a:ea typeface="Arial"/>
                <a:cs typeface="Arial"/>
                <a:sym typeface="Arial"/>
              </a:rPr>
              <a:t>: </a:t>
            </a:r>
            <a:r>
              <a:rPr b="1" lang="en-US" sz="2000">
                <a:solidFill>
                  <a:srgbClr val="00B0F0"/>
                </a:solidFill>
                <a:latin typeface="Arial"/>
                <a:ea typeface="Arial"/>
                <a:cs typeface="Arial"/>
                <a:sym typeface="Arial"/>
              </a:rPr>
              <a:t>O(9^N*N)</a:t>
            </a:r>
            <a:endParaRPr b="1" sz="2000">
              <a:solidFill>
                <a:srgbClr val="00B0F0"/>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O(N^M), where N is the number of possibilities for each square (i.e., 9 in classic Sudoku) and M is the number of spaces that are blank. where T(N) is the running time of the solution for a problem size of N.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For worse case M=N*N</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Solving this recurrence will yield, </a:t>
            </a:r>
            <a:r>
              <a:rPr lang="en-US" sz="2000">
                <a:solidFill>
                  <a:srgbClr val="00B0F0"/>
                </a:solidFill>
                <a:latin typeface="Arial"/>
                <a:ea typeface="Arial"/>
                <a:cs typeface="Arial"/>
                <a:sym typeface="Arial"/>
              </a:rPr>
              <a:t>O(9^(N*N))</a:t>
            </a:r>
            <a:r>
              <a:rPr lang="en-US" sz="2000">
                <a:solidFill>
                  <a:schemeClr val="lt1"/>
                </a:solidFill>
                <a:latin typeface="Arial"/>
                <a:ea typeface="Arial"/>
                <a:cs typeface="Arial"/>
                <a:sym typeface="Arial"/>
              </a:rPr>
              <a:t>.</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b="1" lang="en-US" sz="2000">
                <a:solidFill>
                  <a:srgbClr val="D15E00"/>
                </a:solidFill>
                <a:latin typeface="Arial"/>
                <a:ea typeface="Arial"/>
                <a:cs typeface="Arial"/>
                <a:sym typeface="Arial"/>
              </a:rPr>
              <a:t>Space Complexity</a:t>
            </a:r>
            <a:r>
              <a:rPr b="1" lang="en-US" sz="2000">
                <a:solidFill>
                  <a:schemeClr val="lt1"/>
                </a:solidFill>
                <a:latin typeface="Arial"/>
                <a:ea typeface="Arial"/>
                <a:cs typeface="Arial"/>
                <a:sym typeface="Arial"/>
              </a:rPr>
              <a:t>: </a:t>
            </a:r>
            <a:r>
              <a:rPr b="1" lang="en-US" sz="2000">
                <a:solidFill>
                  <a:srgbClr val="00B0F0"/>
                </a:solidFill>
                <a:latin typeface="Arial"/>
                <a:ea typeface="Arial"/>
                <a:cs typeface="Arial"/>
                <a:sym typeface="Arial"/>
              </a:rPr>
              <a:t>O(N*N)</a:t>
            </a:r>
            <a:br>
              <a:rPr lang="en-US" sz="2000">
                <a:solidFill>
                  <a:schemeClr val="lt1"/>
                </a:solidFill>
                <a:latin typeface="Arial"/>
                <a:ea typeface="Arial"/>
                <a:cs typeface="Arial"/>
                <a:sym typeface="Arial"/>
              </a:rPr>
            </a:br>
            <a:r>
              <a:rPr lang="en-US" sz="2000">
                <a:solidFill>
                  <a:schemeClr val="lt1"/>
                </a:solidFill>
                <a:latin typeface="Arial"/>
                <a:ea typeface="Arial"/>
                <a:cs typeface="Arial"/>
                <a:sym typeface="Arial"/>
              </a:rPr>
              <a:t>To store the output array a matrix is needed.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5123544" y="478971"/>
            <a:ext cx="677817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FFC000"/>
                </a:solidFill>
                <a:latin typeface="Arial"/>
                <a:ea typeface="Arial"/>
                <a:cs typeface="Arial"/>
                <a:sym typeface="Arial"/>
              </a:rPr>
              <a:t>Back Tracking Approach</a:t>
            </a:r>
            <a:endParaRPr sz="4800">
              <a:solidFill>
                <a:srgbClr val="FFC000"/>
              </a:solidFill>
              <a:latin typeface="Arial"/>
              <a:ea typeface="Arial"/>
              <a:cs typeface="Arial"/>
              <a:sym typeface="Arial"/>
            </a:endParaRPr>
          </a:p>
        </p:txBody>
      </p:sp>
      <p:sp>
        <p:nvSpPr>
          <p:cNvPr id="209" name="Google Shape;209;p12"/>
          <p:cNvSpPr txBox="1"/>
          <p:nvPr/>
        </p:nvSpPr>
        <p:spPr>
          <a:xfrm>
            <a:off x="1132113" y="2133600"/>
            <a:ext cx="9681029" cy="34470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Backtracking is a technique to solve problems where multiple choices are there and we don't know the correct choice and hence we solve problem with trial and error i.e. trying each option until goal is achieved.</a:t>
            </a:r>
            <a:endParaRPr/>
          </a:p>
          <a:p>
            <a:pPr indent="0" lvl="0" marL="0" marR="0" rtl="0" algn="l">
              <a:spcBef>
                <a:spcPts val="0"/>
              </a:spcBef>
              <a:spcAft>
                <a:spcPts val="0"/>
              </a:spcAft>
              <a:buNone/>
            </a:pPr>
            <a:br>
              <a:rPr lang="en-US" sz="2000">
                <a:solidFill>
                  <a:schemeClr val="lt1"/>
                </a:solidFill>
                <a:latin typeface="Arial"/>
                <a:ea typeface="Arial"/>
                <a:cs typeface="Arial"/>
                <a:sym typeface="Arial"/>
              </a:rPr>
            </a:b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We basically check that the same number is not present in current row, current column and current 3X3 sub grid. After checking for safety, we assign the number, and recursively check whether this assignment leads to a solution or not. If the assignment doesn't lead to a solution, then we try next number for current empty cell. And if none of number (1 to 9) lead to solution, we return false.</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3"/>
          <p:cNvSpPr/>
          <p:nvPr/>
        </p:nvSpPr>
        <p:spPr>
          <a:xfrm>
            <a:off x="1072896" y="1544949"/>
            <a:ext cx="9229344"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C000"/>
                </a:solidFill>
                <a:latin typeface="Arial"/>
                <a:ea typeface="Arial"/>
                <a:cs typeface="Arial"/>
                <a:sym typeface="Arial"/>
              </a:rPr>
              <a:t>Complexity Analysis:</a:t>
            </a:r>
            <a:r>
              <a:rPr lang="en-US" sz="2800">
                <a:solidFill>
                  <a:srgbClr val="FFC000"/>
                </a:solidFill>
                <a:latin typeface="Arial"/>
                <a:ea typeface="Arial"/>
                <a:cs typeface="Arial"/>
                <a:sym typeface="Arial"/>
              </a:rPr>
              <a:t> </a:t>
            </a:r>
            <a:endParaRPr/>
          </a:p>
          <a:p>
            <a:pPr indent="0" lvl="0" marL="0" marR="0" rtl="0" algn="l">
              <a:spcBef>
                <a:spcPts val="0"/>
              </a:spcBef>
              <a:spcAft>
                <a:spcPts val="0"/>
              </a:spcAft>
              <a:buNone/>
            </a:pPr>
            <a:r>
              <a:rPr lang="en-US" sz="2800">
                <a:solidFill>
                  <a:schemeClr val="lt1"/>
                </a:solidFill>
                <a:latin typeface="Arial"/>
                <a:ea typeface="Arial"/>
                <a:cs typeface="Arial"/>
                <a:sym typeface="Arial"/>
              </a:rPr>
              <a:t> </a:t>
            </a:r>
            <a:endParaRPr/>
          </a:p>
          <a:p>
            <a:pPr indent="0" lvl="0" marL="0" marR="0" rtl="0" algn="l">
              <a:spcBef>
                <a:spcPts val="0"/>
              </a:spcBef>
              <a:spcAft>
                <a:spcPts val="0"/>
              </a:spcAft>
              <a:buNone/>
            </a:pPr>
            <a:r>
              <a:rPr b="1" lang="en-US" sz="2000">
                <a:solidFill>
                  <a:srgbClr val="D15E00"/>
                </a:solidFill>
                <a:latin typeface="Arial"/>
                <a:ea typeface="Arial"/>
                <a:cs typeface="Arial"/>
                <a:sym typeface="Arial"/>
              </a:rPr>
              <a:t>Time complexity</a:t>
            </a:r>
            <a:r>
              <a:rPr b="1" lang="en-US" sz="2000">
                <a:solidFill>
                  <a:schemeClr val="lt1"/>
                </a:solidFill>
                <a:latin typeface="Arial"/>
                <a:ea typeface="Arial"/>
                <a:cs typeface="Arial"/>
                <a:sym typeface="Arial"/>
              </a:rPr>
              <a:t>: </a:t>
            </a:r>
            <a:r>
              <a:rPr b="1" lang="en-US" sz="2000">
                <a:solidFill>
                  <a:srgbClr val="00B0F0"/>
                </a:solidFill>
                <a:latin typeface="Arial"/>
                <a:ea typeface="Arial"/>
                <a:cs typeface="Arial"/>
                <a:sym typeface="Arial"/>
              </a:rPr>
              <a:t>O(9^N*N)</a:t>
            </a:r>
            <a:endParaRPr b="1" sz="2000">
              <a:solidFill>
                <a:srgbClr val="00B0F0"/>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O(N^M), where N is the number of possibilities for each square (i.e., 9 in classic Sudoku) and M is the number of spaces that are blank. where T(N) is the running time of the solution for a problem size of N.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For worse case M=N*N</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Solving this recurrence will yield, </a:t>
            </a:r>
            <a:r>
              <a:rPr lang="en-US" sz="2000">
                <a:solidFill>
                  <a:srgbClr val="00B0F0"/>
                </a:solidFill>
                <a:latin typeface="Arial"/>
                <a:ea typeface="Arial"/>
                <a:cs typeface="Arial"/>
                <a:sym typeface="Arial"/>
              </a:rPr>
              <a:t>O(9^(N*N))</a:t>
            </a:r>
            <a:r>
              <a:rPr lang="en-US" sz="2000">
                <a:solidFill>
                  <a:schemeClr val="lt1"/>
                </a:solidFill>
                <a:latin typeface="Arial"/>
                <a:ea typeface="Arial"/>
                <a:cs typeface="Arial"/>
                <a:sym typeface="Arial"/>
              </a:rPr>
              <a:t>.</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b="1" lang="en-US" sz="2000">
                <a:solidFill>
                  <a:srgbClr val="D15E00"/>
                </a:solidFill>
                <a:latin typeface="Arial"/>
                <a:ea typeface="Arial"/>
                <a:cs typeface="Arial"/>
                <a:sym typeface="Arial"/>
              </a:rPr>
              <a:t>Space Complexity</a:t>
            </a:r>
            <a:r>
              <a:rPr b="1" lang="en-US" sz="2000">
                <a:solidFill>
                  <a:schemeClr val="lt1"/>
                </a:solidFill>
                <a:latin typeface="Arial"/>
                <a:ea typeface="Arial"/>
                <a:cs typeface="Arial"/>
                <a:sym typeface="Arial"/>
              </a:rPr>
              <a:t>: </a:t>
            </a:r>
            <a:r>
              <a:rPr b="1" lang="en-US" sz="2000">
                <a:solidFill>
                  <a:srgbClr val="00B0F0"/>
                </a:solidFill>
                <a:latin typeface="Arial"/>
                <a:ea typeface="Arial"/>
                <a:cs typeface="Arial"/>
                <a:sym typeface="Arial"/>
              </a:rPr>
              <a:t>O(N*N)</a:t>
            </a:r>
            <a:br>
              <a:rPr lang="en-US" sz="2000">
                <a:solidFill>
                  <a:schemeClr val="lt1"/>
                </a:solidFill>
                <a:latin typeface="Arial"/>
                <a:ea typeface="Arial"/>
                <a:cs typeface="Arial"/>
                <a:sym typeface="Arial"/>
              </a:rPr>
            </a:br>
            <a:r>
              <a:rPr lang="en-US" sz="2000">
                <a:solidFill>
                  <a:schemeClr val="lt1"/>
                </a:solidFill>
                <a:latin typeface="Arial"/>
                <a:ea typeface="Arial"/>
                <a:cs typeface="Arial"/>
                <a:sym typeface="Arial"/>
              </a:rPr>
              <a:t>To store the output array a matrix is needed.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nvSpPr>
        <p:spPr>
          <a:xfrm>
            <a:off x="5747656" y="319314"/>
            <a:ext cx="563154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Proposed Model</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20" name="Google Shape;220;p14"/>
          <p:cNvSpPr txBox="1"/>
          <p:nvPr/>
        </p:nvSpPr>
        <p:spPr>
          <a:xfrm>
            <a:off x="950976" y="1390424"/>
            <a:ext cx="10290048"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B0F0"/>
                </a:solidFill>
                <a:latin typeface="Arial"/>
                <a:ea typeface="Arial"/>
                <a:cs typeface="Arial"/>
                <a:sym typeface="Arial"/>
              </a:rPr>
              <a:t>To solve Sudoku, we will make Algorithm using back tracking approach.</a:t>
            </a:r>
            <a:endParaRPr/>
          </a:p>
          <a:p>
            <a:pPr indent="0" lvl="0" marL="0" marR="0" rtl="0" algn="l">
              <a:spcBef>
                <a:spcPts val="0"/>
              </a:spcBef>
              <a:spcAft>
                <a:spcPts val="0"/>
              </a:spcAft>
              <a:buNone/>
            </a:pPr>
            <a:r>
              <a:rPr lang="en-US" sz="2000">
                <a:solidFill>
                  <a:srgbClr val="00B0F0"/>
                </a:solidFill>
                <a:latin typeface="Arial"/>
                <a:ea typeface="Arial"/>
                <a:cs typeface="Arial"/>
                <a:sym typeface="Arial"/>
              </a:rPr>
              <a:t>The Sudoku solver code is explained below in following steps.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a:t>
            </a:r>
            <a:r>
              <a:rPr b="1" lang="en-US" sz="2000">
                <a:solidFill>
                  <a:schemeClr val="lt1"/>
                </a:solidFill>
                <a:latin typeface="Arial"/>
                <a:ea typeface="Arial"/>
                <a:cs typeface="Arial"/>
                <a:sym typeface="Arial"/>
              </a:rPr>
              <a:t>. </a:t>
            </a:r>
            <a:r>
              <a:rPr lang="en-US" sz="2000">
                <a:solidFill>
                  <a:schemeClr val="lt1"/>
                </a:solidFill>
                <a:latin typeface="Arial"/>
                <a:ea typeface="Arial"/>
                <a:cs typeface="Arial"/>
                <a:sym typeface="Arial"/>
              </a:rPr>
              <a:t>Define a method called isPresentInCol(), this will take col and num, where col is column no. and num is a number in Sudoku.</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2</a:t>
            </a:r>
            <a:r>
              <a:rPr lang="en-US" sz="2000">
                <a:solidFill>
                  <a:schemeClr val="lt1"/>
                </a:solidFill>
                <a:latin typeface="Arial"/>
                <a:ea typeface="Arial"/>
                <a:cs typeface="Arial"/>
                <a:sym typeface="Arial"/>
              </a:rPr>
              <a:t>. for each row r in the grid, do</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if grid[r, col] = num, then return true</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return false otherwise</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3</a:t>
            </a:r>
            <a:r>
              <a:rPr lang="en-US" sz="2000">
                <a:solidFill>
                  <a:schemeClr val="lt1"/>
                </a:solidFill>
                <a:latin typeface="Arial"/>
                <a:ea typeface="Arial"/>
                <a:cs typeface="Arial"/>
                <a:sym typeface="Arial"/>
              </a:rPr>
              <a:t>. Define a method called isPresentInrow(), this will take row and num, where row is row no. and num is a number in Sudoku.</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4</a:t>
            </a:r>
            <a:r>
              <a:rPr lang="en-US" sz="2000">
                <a:solidFill>
                  <a:schemeClr val="lt1"/>
                </a:solidFill>
                <a:latin typeface="Arial"/>
                <a:ea typeface="Arial"/>
                <a:cs typeface="Arial"/>
                <a:sym typeface="Arial"/>
              </a:rPr>
              <a:t>. for each column c in the grid, do</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if grid[row, c] = num, then return true</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return false otherwise</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5</a:t>
            </a:r>
            <a:r>
              <a:rPr lang="en-US" sz="2000">
                <a:solidFill>
                  <a:schemeClr val="lt1"/>
                </a:solidFill>
                <a:latin typeface="Arial"/>
                <a:ea typeface="Arial"/>
                <a:cs typeface="Arial"/>
                <a:sym typeface="Arial"/>
              </a:rPr>
              <a:t>. Define a method called isPresentBox(), this will take boxStartRow, boxStartCol and num, where boxStartRow is a starting index of row of a small box(3*3 dim.) in which the num is present. Similarly boxStartCol…..</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215900" lvl="0" marL="342900" marR="0" rtl="0" algn="l">
              <a:spcBef>
                <a:spcPts val="0"/>
              </a:spcBef>
              <a:spcAft>
                <a:spcPts val="0"/>
              </a:spcAft>
              <a:buClr>
                <a:schemeClr val="lt1"/>
              </a:buClr>
              <a:buSzPts val="2000"/>
              <a:buFont typeface="Noto Sans Symbols"/>
              <a:buNone/>
            </a:pPr>
            <a:r>
              <a:t/>
            </a:r>
            <a:endParaRPr sz="2000">
              <a:solidFill>
                <a:schemeClr val="lt1"/>
              </a:solidFill>
              <a:latin typeface="Arial"/>
              <a:ea typeface="Arial"/>
              <a:cs typeface="Arial"/>
              <a:sym typeface="Arial"/>
            </a:endParaRPr>
          </a:p>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p:nvPr/>
        </p:nvSpPr>
        <p:spPr>
          <a:xfrm>
            <a:off x="1402080" y="1345799"/>
            <a:ext cx="10448544"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6</a:t>
            </a:r>
            <a:r>
              <a:rPr lang="en-US" sz="2000">
                <a:solidFill>
                  <a:schemeClr val="lt1"/>
                </a:solidFill>
                <a:latin typeface="Arial"/>
                <a:ea typeface="Arial"/>
                <a:cs typeface="Arial"/>
                <a:sym typeface="Arial"/>
              </a:rPr>
              <a:t>. for each row r in boxStartRow to next 3 rows, do</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for each column c in boxStartCol to next 3 columns, do</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if grid[r, c] = num, then return true</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return false otherwise</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7</a:t>
            </a:r>
            <a:r>
              <a:rPr lang="en-US" sz="2000">
                <a:solidFill>
                  <a:schemeClr val="lt1"/>
                </a:solidFill>
                <a:latin typeface="Arial"/>
                <a:ea typeface="Arial"/>
                <a:cs typeface="Arial"/>
                <a:sym typeface="Arial"/>
              </a:rPr>
              <a:t>. Define a method called findEmptyPlace(), this will take row and col</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8</a:t>
            </a:r>
            <a:r>
              <a:rPr lang="en-US" sz="2000">
                <a:solidFill>
                  <a:schemeClr val="lt1"/>
                </a:solidFill>
                <a:latin typeface="Arial"/>
                <a:ea typeface="Arial"/>
                <a:cs typeface="Arial"/>
                <a:sym typeface="Arial"/>
              </a:rPr>
              <a:t>. for each row r in the, do</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for each column c in the grid, </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if grid[r, c] = 0, then return true</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return false otherwise</a:t>
            </a:r>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9</a:t>
            </a:r>
            <a:r>
              <a:rPr lang="en-US" sz="2000">
                <a:solidFill>
                  <a:schemeClr val="lt1"/>
                </a:solidFill>
                <a:latin typeface="Arial"/>
                <a:ea typeface="Arial"/>
                <a:cs typeface="Arial"/>
                <a:sym typeface="Arial"/>
              </a:rPr>
              <a:t>. Define a method called isValidPlace(), this will take row, col, num</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10</a:t>
            </a:r>
            <a:r>
              <a:rPr lang="en-US" sz="2000">
                <a:solidFill>
                  <a:schemeClr val="lt1"/>
                </a:solidFill>
                <a:latin typeface="Arial"/>
                <a:ea typeface="Arial"/>
                <a:cs typeface="Arial"/>
                <a:sym typeface="Arial"/>
              </a:rPr>
              <a:t>. if isPresentInRow(row, num) and isPresentInCol(col, num) and          isPresntInBox(row – row mod 3, col – col mod 3, num) all are false, </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then return true</a:t>
            </a:r>
            <a:endParaRPr/>
          </a:p>
          <a:p>
            <a:pPr indent="-215900" lvl="0" marL="342900" marR="0" rtl="0" algn="l">
              <a:spcBef>
                <a:spcPts val="0"/>
              </a:spcBef>
              <a:spcAft>
                <a:spcPts val="0"/>
              </a:spcAft>
              <a:buClr>
                <a:schemeClr val="lt1"/>
              </a:buClr>
              <a:buSzPts val="2000"/>
              <a:buFont typeface="Noto Sans Symbols"/>
              <a:buNone/>
            </a:pPr>
            <a:r>
              <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11. </a:t>
            </a:r>
            <a:r>
              <a:rPr lang="en-US" sz="2000">
                <a:solidFill>
                  <a:schemeClr val="lt1"/>
                </a:solidFill>
                <a:latin typeface="Arial"/>
                <a:ea typeface="Arial"/>
                <a:cs typeface="Arial"/>
                <a:sym typeface="Arial"/>
              </a:rPr>
              <a:t>Define a method called solveSudoku(), this will take the grid</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12. </a:t>
            </a:r>
            <a:r>
              <a:rPr lang="en-US" sz="2000">
                <a:solidFill>
                  <a:schemeClr val="lt1"/>
                </a:solidFill>
                <a:latin typeface="Arial"/>
                <a:ea typeface="Arial"/>
                <a:cs typeface="Arial"/>
                <a:sym typeface="Arial"/>
              </a:rPr>
              <a:t>if no place in the grid is empty, then return true</a:t>
            </a:r>
            <a:endParaRPr sz="2000">
              <a:solidFill>
                <a:schemeClr val="lt1"/>
              </a:solidFill>
              <a:latin typeface="Arial"/>
              <a:ea typeface="Arial"/>
              <a:cs typeface="Arial"/>
              <a:sym typeface="Arial"/>
            </a:endParaRPr>
          </a:p>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nvSpPr>
        <p:spPr>
          <a:xfrm>
            <a:off x="1280160" y="1743456"/>
            <a:ext cx="8887968" cy="3416320"/>
          </a:xfrm>
          <a:prstGeom prst="rect">
            <a:avLst/>
          </a:prstGeom>
          <a:noFill/>
          <a:ln>
            <a:noFill/>
          </a:ln>
        </p:spPr>
        <p:txBody>
          <a:bodyPr anchorCtr="0" anchor="t" bIns="45700" lIns="91425" spcFirstLastPara="1" rIns="91425" wrap="square" tIns="45700">
            <a:spAutoFit/>
          </a:bodyPr>
          <a:lstStyle/>
          <a:p>
            <a:pPr indent="-228600" lvl="0" marL="342900" marR="0" rtl="0" algn="l">
              <a:spcBef>
                <a:spcPts val="0"/>
              </a:spcBef>
              <a:spcAft>
                <a:spcPts val="0"/>
              </a:spcAft>
              <a:buClr>
                <a:schemeClr val="lt1"/>
              </a:buClr>
              <a:buSzPts val="1800"/>
              <a:buFont typeface="Noto Sans Symbols"/>
              <a:buNone/>
            </a:pPr>
            <a:r>
              <a:t/>
            </a:r>
            <a:endParaRPr sz="18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13. </a:t>
            </a:r>
            <a:r>
              <a:rPr lang="en-US" sz="2000">
                <a:solidFill>
                  <a:schemeClr val="lt1"/>
                </a:solidFill>
                <a:latin typeface="Arial"/>
                <a:ea typeface="Arial"/>
                <a:cs typeface="Arial"/>
                <a:sym typeface="Arial"/>
              </a:rPr>
              <a:t>for number 1 to 9, do</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                         if isValidPlace(row, col, number), then</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grid[row, col] = number</a:t>
            </a:r>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                       if solveSudoku = true, then return true</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en-US" sz="2000">
                <a:solidFill>
                  <a:schemeClr val="lt1"/>
                </a:solidFill>
                <a:latin typeface="Arial"/>
                <a:ea typeface="Arial"/>
                <a:cs typeface="Arial"/>
                <a:sym typeface="Arial"/>
              </a:rPr>
              <a:t>grid[row, col] = 0</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return false</a:t>
            </a:r>
            <a:endParaRPr sz="2000">
              <a:solidFill>
                <a:schemeClr val="lt1"/>
              </a:solidFill>
              <a:latin typeface="Arial"/>
              <a:ea typeface="Arial"/>
              <a:cs typeface="Arial"/>
              <a:sym typeface="Arial"/>
            </a:endParaRPr>
          </a:p>
          <a:p>
            <a:pPr indent="-342900" lvl="0" marL="342900" marR="0" rtl="0" algn="l">
              <a:spcBef>
                <a:spcPts val="0"/>
              </a:spcBef>
              <a:spcAft>
                <a:spcPts val="0"/>
              </a:spcAft>
              <a:buClr>
                <a:srgbClr val="D15E00"/>
              </a:buClr>
              <a:buSzPts val="2000"/>
              <a:buFont typeface="Noto Sans Symbols"/>
              <a:buChar char="❖"/>
            </a:pPr>
            <a:r>
              <a:rPr b="1" lang="en-US" sz="2000">
                <a:solidFill>
                  <a:srgbClr val="D15E00"/>
                </a:solidFill>
                <a:latin typeface="Arial"/>
                <a:ea typeface="Arial"/>
                <a:cs typeface="Arial"/>
                <a:sym typeface="Arial"/>
              </a:rPr>
              <a:t>Step 14. </a:t>
            </a:r>
            <a:r>
              <a:rPr lang="en-US" sz="2000">
                <a:solidFill>
                  <a:schemeClr val="lt1"/>
                </a:solidFill>
                <a:latin typeface="Arial"/>
                <a:ea typeface="Arial"/>
                <a:cs typeface="Arial"/>
                <a:sym typeface="Arial"/>
              </a:rPr>
              <a:t>Define a method called print Sudoku(), this will print the solved     grid</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7"/>
          <p:cNvSpPr txBox="1"/>
          <p:nvPr/>
        </p:nvSpPr>
        <p:spPr>
          <a:xfrm>
            <a:off x="315276" y="1596573"/>
            <a:ext cx="402449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000">
                <a:solidFill>
                  <a:srgbClr val="FFC000"/>
                </a:solidFill>
                <a:latin typeface="Arial"/>
                <a:ea typeface="Arial"/>
                <a:cs typeface="Arial"/>
                <a:sym typeface="Arial"/>
              </a:rPr>
              <a:t>Flow Chart</a:t>
            </a:r>
            <a:endParaRPr sz="6000">
              <a:solidFill>
                <a:srgbClr val="FFC000"/>
              </a:solidFill>
              <a:latin typeface="Arial"/>
              <a:ea typeface="Arial"/>
              <a:cs typeface="Arial"/>
              <a:sym typeface="Arial"/>
            </a:endParaRPr>
          </a:p>
        </p:txBody>
      </p:sp>
      <p:pic>
        <p:nvPicPr>
          <p:cNvPr id="236" name="Google Shape;236;p17"/>
          <p:cNvPicPr preferRelativeResize="0"/>
          <p:nvPr/>
        </p:nvPicPr>
        <p:blipFill rotWithShape="1">
          <a:blip r:embed="rId3">
            <a:alphaModFix/>
          </a:blip>
          <a:srcRect b="0" l="0" r="0" t="0"/>
          <a:stretch/>
        </p:blipFill>
        <p:spPr>
          <a:xfrm>
            <a:off x="6212114" y="333829"/>
            <a:ext cx="5225143" cy="6364513"/>
          </a:xfrm>
          <a:prstGeom prst="rect">
            <a:avLst/>
          </a:prstGeom>
          <a:noFill/>
          <a:ln>
            <a:noFill/>
          </a:ln>
        </p:spPr>
      </p:pic>
      <p:sp>
        <p:nvSpPr>
          <p:cNvPr id="237" name="Google Shape;237;p17"/>
          <p:cNvSpPr txBox="1"/>
          <p:nvPr/>
        </p:nvSpPr>
        <p:spPr>
          <a:xfrm>
            <a:off x="551543" y="2902857"/>
            <a:ext cx="537028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Back Tracking Approach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nvSpPr>
        <p:spPr>
          <a:xfrm>
            <a:off x="6156960" y="280416"/>
            <a:ext cx="546201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Work Description</a:t>
            </a:r>
            <a:endParaRPr sz="5400">
              <a:solidFill>
                <a:srgbClr val="FFC000"/>
              </a:solidFill>
              <a:latin typeface="Arial"/>
              <a:ea typeface="Arial"/>
              <a:cs typeface="Arial"/>
              <a:sym typeface="Arial"/>
            </a:endParaRPr>
          </a:p>
        </p:txBody>
      </p:sp>
      <p:graphicFrame>
        <p:nvGraphicFramePr>
          <p:cNvPr id="243" name="Google Shape;243;p18"/>
          <p:cNvGraphicFramePr/>
          <p:nvPr/>
        </p:nvGraphicFramePr>
        <p:xfrm>
          <a:off x="2046224" y="1972860"/>
          <a:ext cx="3000000" cy="3000000"/>
        </p:xfrm>
        <a:graphic>
          <a:graphicData uri="http://schemas.openxmlformats.org/drawingml/2006/table">
            <a:tbl>
              <a:tblPr bandRow="1" firstRow="1">
                <a:noFill/>
                <a:tableStyleId>{EC13414C-D3FA-445E-92AB-ED437039C9DC}</a:tableStyleId>
              </a:tblPr>
              <a:tblGrid>
                <a:gridCol w="3464550"/>
                <a:gridCol w="5010900"/>
              </a:tblGrid>
              <a:tr h="254000">
                <a:tc>
                  <a:txBody>
                    <a:bodyPr/>
                    <a:lstStyle/>
                    <a:p>
                      <a:pPr indent="0" lvl="0" marL="0" marR="0" rtl="0" algn="ctr">
                        <a:spcBef>
                          <a:spcPts val="0"/>
                        </a:spcBef>
                        <a:spcAft>
                          <a:spcPts val="0"/>
                        </a:spcAft>
                        <a:buNone/>
                      </a:pPr>
                      <a:r>
                        <a:rPr b="1" lang="en-US" sz="2000" u="none" cap="none" strike="noStrike">
                          <a:solidFill>
                            <a:srgbClr val="D15E00"/>
                          </a:solidFill>
                          <a:latin typeface="Arial"/>
                          <a:ea typeface="Arial"/>
                          <a:cs typeface="Arial"/>
                          <a:sym typeface="Arial"/>
                        </a:rPr>
                        <a:t>Weeks</a:t>
                      </a:r>
                      <a:endParaRPr b="1" sz="2000" u="none" cap="none" strike="noStrike">
                        <a:solidFill>
                          <a:srgbClr val="D15E00"/>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000" u="none" cap="none" strike="noStrike">
                          <a:solidFill>
                            <a:srgbClr val="D15E00"/>
                          </a:solidFill>
                          <a:latin typeface="Arial"/>
                          <a:ea typeface="Arial"/>
                          <a:cs typeface="Arial"/>
                          <a:sym typeface="Arial"/>
                        </a:rPr>
                        <a:t>Works</a:t>
                      </a:r>
                      <a:endParaRPr b="1" sz="2000" u="none" cap="none" strike="noStrike">
                        <a:solidFill>
                          <a:srgbClr val="D15E00"/>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spcBef>
                          <a:spcPts val="0"/>
                        </a:spcBef>
                        <a:spcAft>
                          <a:spcPts val="0"/>
                        </a:spcAft>
                        <a:buNone/>
                      </a:pPr>
                      <a:r>
                        <a:rPr b="1" lang="en-US" sz="1800" u="none" cap="none" strike="noStrike">
                          <a:solidFill>
                            <a:srgbClr val="0C0C0C"/>
                          </a:solidFill>
                          <a:latin typeface="Arial"/>
                          <a:ea typeface="Arial"/>
                          <a:cs typeface="Arial"/>
                          <a:sym typeface="Arial"/>
                        </a:rPr>
                        <a:t>Week 1</a:t>
                      </a:r>
                      <a:endParaRPr b="1" sz="1800" u="none" cap="none" strike="noStrike">
                        <a:solidFill>
                          <a:srgbClr val="0C0C0C"/>
                        </a:solidFill>
                        <a:latin typeface="Arial"/>
                        <a:ea typeface="Arial"/>
                        <a:cs typeface="Arial"/>
                        <a:sym typeface="Arial"/>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Concept, Idea</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2</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Algorithm and Flowchart</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Logic and Logic build up</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4</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Create Algorithm</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5</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US" sz="1800" u="none" cap="none" strike="noStrike">
                          <a:latin typeface="Arial"/>
                          <a:ea typeface="Arial"/>
                          <a:cs typeface="Arial"/>
                          <a:sym typeface="Arial"/>
                        </a:rPr>
                        <a:t>Updating Algorithm and Flowchart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6</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800"/>
                        <a:buFont typeface="Arial"/>
                        <a:buNone/>
                      </a:pPr>
                      <a:r>
                        <a:rPr lang="en-US" sz="1800" u="none" cap="none" strike="noStrike">
                          <a:latin typeface="Arial"/>
                          <a:ea typeface="Arial"/>
                          <a:cs typeface="Arial"/>
                          <a:sym typeface="Arial"/>
                        </a:rPr>
                        <a:t>Commenting, Completing code and Testing…..</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31250">
                <a:tc>
                  <a:txBody>
                    <a:bodyPr/>
                    <a:lstStyle/>
                    <a:p>
                      <a:pPr indent="0" lvl="0" marL="0" marR="0" rtl="0" algn="ctr">
                        <a:lnSpc>
                          <a:spcPct val="100000"/>
                        </a:lnSpc>
                        <a:spcBef>
                          <a:spcPts val="0"/>
                        </a:spcBef>
                        <a:spcAft>
                          <a:spcPts val="0"/>
                        </a:spcAft>
                        <a:buClr>
                          <a:srgbClr val="0C0C0C"/>
                        </a:buClr>
                        <a:buSzPts val="1800"/>
                        <a:buFont typeface="Arial"/>
                        <a:buNone/>
                      </a:pPr>
                      <a:r>
                        <a:rPr b="1" lang="en-US" sz="1800" u="none" cap="none" strike="noStrike">
                          <a:solidFill>
                            <a:srgbClr val="0C0C0C"/>
                          </a:solidFill>
                          <a:latin typeface="Arial"/>
                          <a:ea typeface="Arial"/>
                          <a:cs typeface="Arial"/>
                          <a:sym typeface="Arial"/>
                        </a:rPr>
                        <a:t>Week 7</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latin typeface="Arial"/>
                          <a:ea typeface="Arial"/>
                          <a:cs typeface="Arial"/>
                          <a:sym typeface="Arial"/>
                        </a:rPr>
                        <a:t>Presentation</a:t>
                      </a:r>
                      <a:endParaRPr sz="1800" u="none" cap="none" strike="noStrike">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p:nvPr/>
        </p:nvSpPr>
        <p:spPr>
          <a:xfrm>
            <a:off x="5457401" y="410710"/>
            <a:ext cx="639521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FFC000"/>
                </a:solidFill>
                <a:latin typeface="Arial"/>
                <a:ea typeface="Arial"/>
                <a:cs typeface="Arial"/>
                <a:sym typeface="Arial"/>
              </a:rPr>
              <a:t>Member’s Contribution</a:t>
            </a:r>
            <a:endParaRPr/>
          </a:p>
        </p:txBody>
      </p:sp>
      <p:sp>
        <p:nvSpPr>
          <p:cNvPr id="249" name="Google Shape;249;p19"/>
          <p:cNvSpPr txBox="1"/>
          <p:nvPr/>
        </p:nvSpPr>
        <p:spPr>
          <a:xfrm>
            <a:off x="1465029" y="2292096"/>
            <a:ext cx="8995707"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FFC000"/>
                </a:solidFill>
                <a:latin typeface="Algerian"/>
                <a:ea typeface="Algerian"/>
                <a:cs typeface="Algerian"/>
                <a:sym typeface="Algerian"/>
              </a:rPr>
              <a:t>Abhishek Choudhary </a:t>
            </a:r>
            <a:r>
              <a:rPr lang="en-US" sz="2800">
                <a:solidFill>
                  <a:schemeClr val="lt1"/>
                </a:solidFill>
                <a:latin typeface="Arial"/>
                <a:ea typeface="Arial"/>
                <a:cs typeface="Arial"/>
                <a:sym typeface="Arial"/>
              </a:rPr>
              <a:t>- Algorithm implementation and Slides making</a:t>
            </a:r>
            <a:endParaRPr/>
          </a:p>
          <a:p>
            <a:pPr indent="0" lvl="0" marL="0" marR="0" rtl="0" algn="ctr">
              <a:spcBef>
                <a:spcPts val="0"/>
              </a:spcBef>
              <a:spcAft>
                <a:spcPts val="0"/>
              </a:spcAft>
              <a:buNone/>
            </a:pPr>
            <a:r>
              <a:t/>
            </a:r>
            <a:endParaRPr sz="2800">
              <a:solidFill>
                <a:schemeClr val="lt1"/>
              </a:solidFill>
              <a:latin typeface="Arial"/>
              <a:ea typeface="Arial"/>
              <a:cs typeface="Arial"/>
              <a:sym typeface="Arial"/>
            </a:endParaRPr>
          </a:p>
          <a:p>
            <a:pPr indent="0" lvl="0" marL="0" marR="0" rtl="0" algn="ctr">
              <a:spcBef>
                <a:spcPts val="0"/>
              </a:spcBef>
              <a:spcAft>
                <a:spcPts val="0"/>
              </a:spcAft>
              <a:buNone/>
            </a:pPr>
            <a:r>
              <a:rPr lang="en-US" sz="2800">
                <a:solidFill>
                  <a:srgbClr val="FFC000"/>
                </a:solidFill>
                <a:latin typeface="Algerian"/>
                <a:ea typeface="Algerian"/>
                <a:cs typeface="Algerian"/>
                <a:sym typeface="Algerian"/>
              </a:rPr>
              <a:t>Rahul Das </a:t>
            </a:r>
            <a:r>
              <a:rPr lang="en-US" sz="2800">
                <a:solidFill>
                  <a:schemeClr val="lt1"/>
                </a:solidFill>
                <a:latin typeface="Arial"/>
                <a:ea typeface="Arial"/>
                <a:cs typeface="Arial"/>
                <a:sym typeface="Arial"/>
              </a:rPr>
              <a:t>- Program concept, Idea, Flowchart and Slides making</a:t>
            </a:r>
            <a:endParaRPr/>
          </a:p>
          <a:p>
            <a:pPr indent="0" lvl="0" marL="0" marR="0" rtl="0" algn="ctr">
              <a:spcBef>
                <a:spcPts val="0"/>
              </a:spcBef>
              <a:spcAft>
                <a:spcPts val="0"/>
              </a:spcAft>
              <a:buNone/>
            </a:pPr>
            <a:r>
              <a:t/>
            </a:r>
            <a:endParaRPr sz="2800">
              <a:solidFill>
                <a:schemeClr val="lt1"/>
              </a:solidFill>
              <a:latin typeface="Arial"/>
              <a:ea typeface="Arial"/>
              <a:cs typeface="Arial"/>
              <a:sym typeface="Arial"/>
            </a:endParaRPr>
          </a:p>
          <a:p>
            <a:pPr indent="0" lvl="0" marL="0" marR="0" rtl="0" algn="ctr">
              <a:spcBef>
                <a:spcPts val="0"/>
              </a:spcBef>
              <a:spcAft>
                <a:spcPts val="0"/>
              </a:spcAft>
              <a:buNone/>
            </a:pPr>
            <a:r>
              <a:rPr lang="en-US" sz="2800">
                <a:solidFill>
                  <a:srgbClr val="FFC000"/>
                </a:solidFill>
                <a:latin typeface="Algerian"/>
                <a:ea typeface="Algerian"/>
                <a:cs typeface="Algerian"/>
                <a:sym typeface="Algerian"/>
              </a:rPr>
              <a:t>Abhyuday Agrawal </a:t>
            </a:r>
            <a:r>
              <a:rPr lang="en-US" sz="2800">
                <a:solidFill>
                  <a:schemeClr val="lt1"/>
                </a:solidFill>
                <a:latin typeface="Arial"/>
                <a:ea typeface="Arial"/>
                <a:cs typeface="Arial"/>
                <a:sym typeface="Arial"/>
              </a:rPr>
              <a:t>- Algorithm implementation and Slides making</a:t>
            </a:r>
            <a:endParaRPr sz="2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
          <p:cNvSpPr txBox="1"/>
          <p:nvPr>
            <p:ph type="ctrTitle"/>
          </p:nvPr>
        </p:nvSpPr>
        <p:spPr>
          <a:xfrm>
            <a:off x="2724912" y="1194815"/>
            <a:ext cx="6211824" cy="100722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lang="en-US">
                <a:latin typeface="Arial"/>
                <a:ea typeface="Arial"/>
                <a:cs typeface="Arial"/>
                <a:sym typeface="Arial"/>
              </a:rPr>
              <a:t>TEAM MEMBERS</a:t>
            </a:r>
            <a:endParaRPr>
              <a:latin typeface="Arial"/>
              <a:ea typeface="Arial"/>
              <a:cs typeface="Arial"/>
              <a:sym typeface="Arial"/>
            </a:endParaRPr>
          </a:p>
        </p:txBody>
      </p:sp>
      <p:sp>
        <p:nvSpPr>
          <p:cNvPr id="152" name="Google Shape;152;p2"/>
          <p:cNvSpPr txBox="1"/>
          <p:nvPr>
            <p:ph idx="1" type="subTitle"/>
          </p:nvPr>
        </p:nvSpPr>
        <p:spPr>
          <a:xfrm>
            <a:off x="2724911" y="2803144"/>
            <a:ext cx="8030175" cy="18269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C000"/>
              </a:buClr>
              <a:buSzPts val="3200"/>
              <a:buFont typeface="Noto Sans Symbols"/>
              <a:buChar char="⮚"/>
            </a:pPr>
            <a:r>
              <a:rPr lang="en-US" sz="3200">
                <a:solidFill>
                  <a:srgbClr val="FFC000"/>
                </a:solidFill>
                <a:latin typeface="Algerian"/>
                <a:ea typeface="Algerian"/>
                <a:cs typeface="Algerian"/>
                <a:sym typeface="Algerian"/>
              </a:rPr>
              <a:t>ABHISHEK CHOUDHARY ( 20ME10003 )</a:t>
            </a:r>
            <a:endParaRPr/>
          </a:p>
          <a:p>
            <a:pPr indent="-342900" lvl="0" marL="342900" rtl="0" algn="l">
              <a:lnSpc>
                <a:spcPct val="90000"/>
              </a:lnSpc>
              <a:spcBef>
                <a:spcPts val="1000"/>
              </a:spcBef>
              <a:spcAft>
                <a:spcPts val="0"/>
              </a:spcAft>
              <a:buClr>
                <a:srgbClr val="FFC000"/>
              </a:buClr>
              <a:buSzPts val="3200"/>
              <a:buFont typeface="Noto Sans Symbols"/>
              <a:buChar char="⮚"/>
            </a:pPr>
            <a:r>
              <a:rPr lang="en-US" sz="3200">
                <a:solidFill>
                  <a:srgbClr val="FFC000"/>
                </a:solidFill>
                <a:latin typeface="Algerian"/>
                <a:ea typeface="Algerian"/>
                <a:cs typeface="Algerian"/>
                <a:sym typeface="Algerian"/>
              </a:rPr>
              <a:t>RAHUL DAS ( 20ME30073 )</a:t>
            </a:r>
            <a:endParaRPr/>
          </a:p>
          <a:p>
            <a:pPr indent="-342900" lvl="0" marL="342900" rtl="0" algn="l">
              <a:lnSpc>
                <a:spcPct val="90000"/>
              </a:lnSpc>
              <a:spcBef>
                <a:spcPts val="1000"/>
              </a:spcBef>
              <a:spcAft>
                <a:spcPts val="0"/>
              </a:spcAft>
              <a:buClr>
                <a:srgbClr val="FFC000"/>
              </a:buClr>
              <a:buSzPts val="3200"/>
              <a:buFont typeface="Noto Sans Symbols"/>
              <a:buChar char="⮚"/>
            </a:pPr>
            <a:r>
              <a:rPr lang="en-US" sz="3200">
                <a:solidFill>
                  <a:srgbClr val="FFC000"/>
                </a:solidFill>
                <a:latin typeface="Algerian"/>
                <a:ea typeface="Algerian"/>
                <a:cs typeface="Algerian"/>
                <a:sym typeface="Algerian"/>
              </a:rPr>
              <a:t>Abhyuday Agrawal ( 20MT10002 )</a:t>
            </a:r>
            <a:endParaRPr sz="3200">
              <a:solidFill>
                <a:srgbClr val="FFC000"/>
              </a:solidFill>
              <a:latin typeface="Algerian"/>
              <a:ea typeface="Algerian"/>
              <a:cs typeface="Algerian"/>
              <a:sym typeface="Algeri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nvSpPr>
        <p:spPr>
          <a:xfrm>
            <a:off x="6749141" y="232229"/>
            <a:ext cx="467360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Conclusion</a:t>
            </a:r>
            <a:endParaRPr sz="5400">
              <a:solidFill>
                <a:srgbClr val="FFC000"/>
              </a:solidFill>
              <a:latin typeface="Arial"/>
              <a:ea typeface="Arial"/>
              <a:cs typeface="Arial"/>
              <a:sym typeface="Arial"/>
            </a:endParaRPr>
          </a:p>
        </p:txBody>
      </p:sp>
      <p:sp>
        <p:nvSpPr>
          <p:cNvPr id="255" name="Google Shape;255;p20"/>
          <p:cNvSpPr txBox="1"/>
          <p:nvPr/>
        </p:nvSpPr>
        <p:spPr>
          <a:xfrm>
            <a:off x="1097280" y="1999488"/>
            <a:ext cx="9960864"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 time complexity of our both approaches remains the same but there will be some early pruning so the time taken will be much less than the brute forces algorithm but the upper bound time complexity remains the same.</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The algorithm seems to be a useful method to solve any Sudoku puzzles and it can guarantee to find at least one solution. However, this algorithm is not efficient because the level of difficulties is irrelevant to the algorithm. In other words, the algorithm does not adopt intelligent strategies to solve the puzzles. This algorithm checks all possible solutions to the puzzle until a valid solution is found which is a time consuming procedure resulting an inefficient solver. As it has already stated the main advantage of using the algorithm is the ability to solve any puzzles and a solution is certainly guaranteed.</a:t>
            </a:r>
            <a:endParaRPr sz="20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ctrTitle"/>
          </p:nvPr>
        </p:nvSpPr>
        <p:spPr>
          <a:xfrm>
            <a:off x="3098800" y="2394857"/>
            <a:ext cx="5769429" cy="1291701"/>
          </a:xfrm>
          <a:prstGeom prst="rect">
            <a:avLst/>
          </a:prstGeom>
          <a:solidFill>
            <a:srgbClr val="8B3E00">
              <a:alpha val="87843"/>
            </a:srgbClr>
          </a:solidFill>
          <a:ln cap="flat" cmpd="sng" w="9525">
            <a:solidFill>
              <a:srgbClr val="8B3E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C000"/>
              </a:buClr>
              <a:buSzPts val="8000"/>
              <a:buFont typeface="Algerian"/>
              <a:buNone/>
            </a:pPr>
            <a:r>
              <a:rPr b="1" lang="en-US" sz="8000">
                <a:solidFill>
                  <a:srgbClr val="FFC000"/>
                </a:solidFill>
                <a:latin typeface="Algerian"/>
                <a:ea typeface="Algerian"/>
                <a:cs typeface="Algerian"/>
                <a:sym typeface="Algerian"/>
              </a:rPr>
              <a:t>THANK YOU</a:t>
            </a:r>
            <a:endParaRPr b="1" sz="8000">
              <a:solidFill>
                <a:srgbClr val="FFC000"/>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
          <p:cNvPicPr preferRelativeResize="0"/>
          <p:nvPr/>
        </p:nvPicPr>
        <p:blipFill rotWithShape="1">
          <a:blip r:embed="rId3">
            <a:alphaModFix/>
          </a:blip>
          <a:srcRect b="0" l="0" r="0" t="0"/>
          <a:stretch/>
        </p:blipFill>
        <p:spPr>
          <a:xfrm>
            <a:off x="2264228" y="2075542"/>
            <a:ext cx="8534400" cy="4339771"/>
          </a:xfrm>
          <a:prstGeom prst="rect">
            <a:avLst/>
          </a:prstGeom>
          <a:noFill/>
          <a:ln>
            <a:noFill/>
          </a:ln>
        </p:spPr>
      </p:pic>
      <p:sp>
        <p:nvSpPr>
          <p:cNvPr id="158" name="Google Shape;158;p3"/>
          <p:cNvSpPr txBox="1"/>
          <p:nvPr/>
        </p:nvSpPr>
        <p:spPr>
          <a:xfrm>
            <a:off x="4020457" y="348343"/>
            <a:ext cx="7808686"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Arial"/>
                <a:ea typeface="Arial"/>
                <a:cs typeface="Arial"/>
                <a:sym typeface="Arial"/>
              </a:rPr>
              <a:t>             Sudoku Solver</a:t>
            </a:r>
            <a:endParaRPr/>
          </a:p>
          <a:p>
            <a:pPr indent="0" lvl="0" marL="0" marR="0" rtl="0" algn="l">
              <a:spcBef>
                <a:spcPts val="0"/>
              </a:spcBef>
              <a:spcAft>
                <a:spcPts val="0"/>
              </a:spcAft>
              <a:buNone/>
            </a:pPr>
            <a:r>
              <a:rPr lang="en-US" sz="4400">
                <a:solidFill>
                  <a:schemeClr val="lt1"/>
                </a:solidFill>
                <a:latin typeface="Arial"/>
                <a:ea typeface="Arial"/>
                <a:cs typeface="Arial"/>
                <a:sym typeface="Arial"/>
              </a:rPr>
              <a:t>By Backtracking Algorithm </a:t>
            </a:r>
            <a:endParaRPr sz="4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7663543" y="362856"/>
            <a:ext cx="328022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Content</a:t>
            </a:r>
            <a:endParaRPr sz="5400">
              <a:solidFill>
                <a:srgbClr val="FFC000"/>
              </a:solidFill>
              <a:latin typeface="Arial"/>
              <a:ea typeface="Arial"/>
              <a:cs typeface="Arial"/>
              <a:sym typeface="Arial"/>
            </a:endParaRPr>
          </a:p>
        </p:txBody>
      </p:sp>
      <p:sp>
        <p:nvSpPr>
          <p:cNvPr id="164" name="Google Shape;164;p4"/>
          <p:cNvSpPr txBox="1"/>
          <p:nvPr/>
        </p:nvSpPr>
        <p:spPr>
          <a:xfrm>
            <a:off x="1799771" y="2046514"/>
            <a:ext cx="8316686" cy="406265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Introduction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Aim and Objective</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Problem Statement</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Brute Forces Approach</a:t>
            </a:r>
            <a:endParaRPr sz="24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Back Tracking Approach</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Proposed Model</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Flow chart</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Work Description</a:t>
            </a:r>
            <a:endParaRPr sz="24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Member’s Contribution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Arial"/>
                <a:ea typeface="Arial"/>
                <a:cs typeface="Arial"/>
                <a:sym typeface="Arial"/>
              </a:rPr>
              <a:t>Conclusion</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nvSpPr>
        <p:spPr>
          <a:xfrm>
            <a:off x="6720114" y="275771"/>
            <a:ext cx="506548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Introduction</a:t>
            </a:r>
            <a:endParaRPr sz="5400">
              <a:solidFill>
                <a:srgbClr val="FFC000"/>
              </a:solidFill>
              <a:latin typeface="Arial"/>
              <a:ea typeface="Arial"/>
              <a:cs typeface="Arial"/>
              <a:sym typeface="Arial"/>
            </a:endParaRPr>
          </a:p>
        </p:txBody>
      </p:sp>
      <p:sp>
        <p:nvSpPr>
          <p:cNvPr id="170" name="Google Shape;170;p5"/>
          <p:cNvSpPr txBox="1"/>
          <p:nvPr/>
        </p:nvSpPr>
        <p:spPr>
          <a:xfrm>
            <a:off x="725716" y="1582056"/>
            <a:ext cx="10813142" cy="47089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Arial"/>
                <a:ea typeface="Arial"/>
                <a:cs typeface="Arial"/>
                <a:sym typeface="Arial"/>
              </a:rPr>
              <a:t>Sudoku is a puzzle that has enjoyed worldwide popularity since 2005. To solve a Sudoku puzzle, one needs to use a combination of logic and trial-and-error. More math is involved behind the scenes: combinatorics used in counting valid Sudoku grids, group theory used to describe ideas of when two grids are equivalent, and computational complexity with regards to solving Sudoku.</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just">
              <a:spcBef>
                <a:spcPts val="0"/>
              </a:spcBef>
              <a:spcAft>
                <a:spcPts val="0"/>
              </a:spcAft>
              <a:buNone/>
            </a:pPr>
            <a:r>
              <a:rPr lang="en-US" sz="2000">
                <a:solidFill>
                  <a:schemeClr val="lt1"/>
                </a:solidFill>
                <a:latin typeface="Arial"/>
                <a:ea typeface="Arial"/>
                <a:cs typeface="Arial"/>
                <a:sym typeface="Arial"/>
              </a:rPr>
              <a:t>The game in its current form was invented by American Howard Garns in 1979 and published by Dell Magazines as "Numbers in Place." In 1984, Maki Kaji of Japan published it in the magazine of his puzzle company Nikoli. He gave the game its modern name of Sudoku, which means “Single Numbers”. The puzzle became popular in Japan and was discovered there by New Zealander Wayne Gould, who then wrote a computer program that would generate Sudoku. He was able to get some puzzles printed in the London newspaper The Times beginning in 2004. Soon after, Sudoku-fever swept England. The puzzle finally became popular in the U.S. in 2005. It has become a regular feature in many newspapers and magazines and is enjoyed by people all over the globe.</a:t>
            </a:r>
            <a:endParaRPr sz="20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nvSpPr>
        <p:spPr>
          <a:xfrm>
            <a:off x="1074056" y="1857828"/>
            <a:ext cx="10087429"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 standard version of Sudoku consists of a 9×9 square grid containing 81 cells. The grid is subdivided into nine 3×3 blocks. Some of the 81 cells are filled in with numbers from the set {1,2,3,4,5,6,7,8,9}. These filled-in cells are called givens. The goal is to fill in the whole grid using the nine digits with a rule.</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b="1" lang="en-US" sz="2400">
                <a:solidFill>
                  <a:srgbClr val="FFC000"/>
                </a:solidFill>
                <a:latin typeface="Arial"/>
                <a:ea typeface="Arial"/>
                <a:cs typeface="Arial"/>
                <a:sym typeface="Arial"/>
              </a:rPr>
              <a:t>Rule</a:t>
            </a:r>
            <a:endParaRPr b="1" sz="2000">
              <a:solidFill>
                <a:srgbClr val="FFC000"/>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1 - Each row must contain the numbers from 1 to 9, without repetitions.</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2 - Each column must contain the numbers from 1 to 9, without repetitions.</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3 - Each block must contains the numbers from 1 to 9, without repetitions.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Detailed explanation is shown in diagram in next slide.</a:t>
            </a:r>
            <a:endParaRPr/>
          </a:p>
          <a:p>
            <a:pPr indent="0" lvl="0" marL="0" marR="0" rtl="0" algn="l">
              <a:spcBef>
                <a:spcPts val="0"/>
              </a:spcBef>
              <a:spcAft>
                <a:spcPts val="0"/>
              </a:spcAft>
              <a:buNone/>
            </a:pPr>
            <a:r>
              <a:t/>
            </a:r>
            <a:endParaRPr b="1" sz="2400">
              <a:solidFill>
                <a:srgbClr val="FFC000"/>
              </a:solidFill>
              <a:latin typeface="Arial"/>
              <a:ea typeface="Arial"/>
              <a:cs typeface="Arial"/>
              <a:sym typeface="Arial"/>
            </a:endParaRPr>
          </a:p>
          <a:p>
            <a:pPr indent="0" lvl="0" marL="0" marR="0" rtl="0" algn="l">
              <a:spcBef>
                <a:spcPts val="0"/>
              </a:spcBef>
              <a:spcAft>
                <a:spcPts val="0"/>
              </a:spcAft>
              <a:buNone/>
            </a:pPr>
            <a:r>
              <a:t/>
            </a:r>
            <a:endParaRPr b="1" sz="2400">
              <a:solidFill>
                <a:srgbClr val="FFC000"/>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7"/>
          <p:cNvPicPr preferRelativeResize="0"/>
          <p:nvPr/>
        </p:nvPicPr>
        <p:blipFill rotWithShape="1">
          <a:blip r:embed="rId3">
            <a:alphaModFix/>
          </a:blip>
          <a:srcRect b="0" l="0" r="0" t="0"/>
          <a:stretch/>
        </p:blipFill>
        <p:spPr>
          <a:xfrm>
            <a:off x="1712686" y="1393371"/>
            <a:ext cx="8389257" cy="49203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nvSpPr>
        <p:spPr>
          <a:xfrm>
            <a:off x="5109027" y="624114"/>
            <a:ext cx="666205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Aim and Objective</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186" name="Google Shape;186;p8"/>
          <p:cNvSpPr txBox="1"/>
          <p:nvPr/>
        </p:nvSpPr>
        <p:spPr>
          <a:xfrm>
            <a:off x="986971" y="2481943"/>
            <a:ext cx="8940800"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Our objective is to successfully implement a novel approach to resolve computationally in depth problems like Sudoku.</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To resolve the classical Sudoku puzzle by using the Backtracking approach and comparing it with Brute forces approach.</a:t>
            </a:r>
            <a:endParaRPr sz="2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nvSpPr>
        <p:spPr>
          <a:xfrm>
            <a:off x="5268686" y="740229"/>
            <a:ext cx="6647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FFC000"/>
                </a:solidFill>
                <a:latin typeface="Arial"/>
                <a:ea typeface="Arial"/>
                <a:cs typeface="Arial"/>
                <a:sym typeface="Arial"/>
              </a:rPr>
              <a:t>Problem Statement</a:t>
            </a:r>
            <a:endParaRPr sz="5400">
              <a:solidFill>
                <a:schemeClr val="lt1"/>
              </a:solidFill>
              <a:latin typeface="Arial"/>
              <a:ea typeface="Arial"/>
              <a:cs typeface="Arial"/>
              <a:sym typeface="Arial"/>
            </a:endParaRPr>
          </a:p>
        </p:txBody>
      </p:sp>
      <p:sp>
        <p:nvSpPr>
          <p:cNvPr id="192" name="Google Shape;192;p9"/>
          <p:cNvSpPr txBox="1"/>
          <p:nvPr/>
        </p:nvSpPr>
        <p:spPr>
          <a:xfrm>
            <a:off x="1150112" y="2715333"/>
            <a:ext cx="9564915" cy="19082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Our job is to place a number into every empty box so that each row across, each column down, and each small 9 blocks within the large square (there are 9 of these) will contain each number from 1 to 9. Remember that no number may appear more than once in any row across, any column down, or within any small 9 blocks. The numbers will be filled with the help of these pattern matching.</a:t>
            </a:r>
            <a:endParaRPr/>
          </a:p>
          <a:p>
            <a:pPr indent="0" lvl="0" marL="0" marR="0" rtl="0" algn="l">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2022-04-01T15:54:50Z</dcterms:created>
  <dc:creator>User</dc:creator>
</cp:coreProperties>
</file>