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8" r:id="rId4"/>
    <p:sldId id="271" r:id="rId5"/>
    <p:sldId id="272" r:id="rId6"/>
    <p:sldId id="261" r:id="rId7"/>
    <p:sldId id="273" r:id="rId8"/>
    <p:sldId id="269" r:id="rId9"/>
    <p:sldId id="274" r:id="rId10"/>
    <p:sldId id="275" r:id="rId11"/>
    <p:sldId id="276" r:id="rId12"/>
    <p:sldId id="277" r:id="rId13"/>
    <p:sldId id="262" r:id="rId14"/>
    <p:sldId id="263" r:id="rId15"/>
  </p:sldIdLst>
  <p:sldSz cx="12192000" cy="6858000"/>
  <p:notesSz cx="7104063" cy="10234613"/>
  <p:embeddedFontLst>
    <p:embeddedFont>
      <p:font typeface="Wingdings 3" panose="05040102010807070707" pitchFamily="18" charset="2"/>
      <p:regular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나눔고딕 ExtraBold" panose="020D0904000000000000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5881" userDrawn="1">
          <p15:clr>
            <a:srgbClr val="A4A3A4"/>
          </p15:clr>
        </p15:guide>
        <p15:guide id="4" orient="horz" pos="26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9F"/>
    <a:srgbClr val="C5CAE8"/>
    <a:srgbClr val="A50034"/>
    <a:srgbClr val="DF523F"/>
    <a:srgbClr val="EA8E82"/>
    <a:srgbClr val="F6CFCA"/>
    <a:srgbClr val="BFBFBF"/>
    <a:srgbClr val="1F4E79"/>
    <a:srgbClr val="A6A6A6"/>
    <a:srgbClr val="03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4" y="402"/>
      </p:cViewPr>
      <p:guideLst>
        <p:guide orient="horz" pos="1956"/>
        <p:guide pos="3863"/>
        <p:guide pos="5881"/>
        <p:guide orient="horz" pos="268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20080318257470756"/>
          <c:w val="0.99240750435367897"/>
          <c:h val="0.70660552427235135"/>
        </c:manualLayout>
      </c:layout>
      <c:barChart>
        <c:barDir val="col"/>
        <c:grouping val="clustered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rgbClr val="DF523F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526-40C1-AFD1-D84054D760A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526-40C1-AFD1-D84054D760A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1526-40C1-AFD1-D84054D760A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1526-40C1-AFD1-D84054D760A1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1526-40C1-AFD1-D84054D760A1}"/>
              </c:ext>
            </c:extLst>
          </c:dPt>
          <c:dLbls>
            <c:dLbl>
              <c:idx val="2"/>
              <c:numFmt formatCode="0_ 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ko-KR" altLang="en-US" sz="1200" b="1" i="0" u="none" strike="noStrike" kern="1200" spc="-1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526-40C1-AFD1-D84054D760A1}"/>
                </c:ext>
              </c:extLst>
            </c:dLbl>
            <c:dLbl>
              <c:idx val="8"/>
              <c:numFmt formatCode="0_ 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altLang="ko-KR" sz="1200" b="1" i="0" u="none" strike="noStrike" kern="1200" spc="-1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526-40C1-AFD1-D84054D760A1}"/>
                </c:ext>
              </c:extLst>
            </c:dLbl>
            <c:numFmt formatCode="0_ 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 spc="-1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#,##0.00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#,##0.0</c:formatCode>
                <c:ptCount val="5"/>
                <c:pt idx="0">
                  <c:v>338</c:v>
                </c:pt>
                <c:pt idx="1">
                  <c:v>367</c:v>
                </c:pt>
                <c:pt idx="2">
                  <c:v>348</c:v>
                </c:pt>
                <c:pt idx="3">
                  <c:v>399</c:v>
                </c:pt>
                <c:pt idx="4">
                  <c:v>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26-40C1-AFD1-D84054D76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398055024"/>
        <c:axId val="401862248"/>
      </c:barChart>
      <c:catAx>
        <c:axId val="398055024"/>
        <c:scaling>
          <c:orientation val="minMax"/>
        </c:scaling>
        <c:delete val="0"/>
        <c:axPos val="b"/>
        <c:numFmt formatCode="#,##0.00" sourceLinked="1"/>
        <c:majorTickMark val="out"/>
        <c:minorTickMark val="none"/>
        <c:tickLblPos val="none"/>
        <c:crossAx val="401862248"/>
        <c:crosses val="autoZero"/>
        <c:auto val="1"/>
        <c:lblAlgn val="ctr"/>
        <c:lblOffset val="100"/>
        <c:noMultiLvlLbl val="0"/>
      </c:catAx>
      <c:valAx>
        <c:axId val="401862248"/>
        <c:scaling>
          <c:orientation val="minMax"/>
          <c:max val="500"/>
          <c:min val="200"/>
        </c:scaling>
        <c:delete val="1"/>
        <c:axPos val="l"/>
        <c:numFmt formatCode="#,##0.0" sourceLinked="1"/>
        <c:majorTickMark val="out"/>
        <c:minorTickMark val="none"/>
        <c:tickLblPos val="nextTo"/>
        <c:crossAx val="39805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0">
          <a:latin typeface="+mn-lt"/>
          <a:ea typeface="+mn-ea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F9022B5-DE48-44EB-9906-7D908C7F01C0}" type="datetimeFigureOut">
              <a:rPr lang="ko-KR" altLang="en-US" smtClean="0"/>
              <a:pPr/>
              <a:t>2022-07-24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CE9161F-86A0-4600-832D-99B0E3D2C8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23583E-197A-442A-8DD3-CC00F9D42A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3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23583E-197A-442A-8DD3-CC00F9D42A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2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23583E-197A-442A-8DD3-CC00F9D42A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7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23583E-197A-442A-8DD3-CC00F9D42A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3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23583E-197A-442A-8DD3-CC00F9D42A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9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23583E-197A-442A-8DD3-CC00F9D42A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1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23583E-197A-442A-8DD3-CC00F9D42A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6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23583E-197A-442A-8DD3-CC00F9D42A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23583E-197A-442A-8DD3-CC00F9D42A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23583E-197A-442A-8DD3-CC00F9D42A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3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23583E-197A-442A-8DD3-CC00F9D42A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7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857303" y="6572688"/>
            <a:ext cx="432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20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Young Total Solution Co., LTD Company Introduction </a:t>
            </a:r>
            <a:endParaRPr lang="ko-KR" altLang="en-US" sz="1200" spc="-15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7772130" y="6576879"/>
            <a:ext cx="4419870" cy="0"/>
          </a:xfrm>
          <a:prstGeom prst="line">
            <a:avLst/>
          </a:prstGeom>
          <a:ln>
            <a:solidFill>
              <a:schemeClr val="bg1">
                <a:lumMod val="75000"/>
                <a:alpha val="7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D98D355-1ABD-F58A-1244-3C03B58AFF1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8102" y="118102"/>
            <a:ext cx="4419870" cy="41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jpe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4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jpe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gif"/><Relationship Id="rId13" Type="http://schemas.openxmlformats.org/officeDocument/2006/relationships/image" Target="../media/image81.png"/><Relationship Id="rId3" Type="http://schemas.openxmlformats.org/officeDocument/2006/relationships/image" Target="../media/image71.jpeg"/><Relationship Id="rId7" Type="http://schemas.openxmlformats.org/officeDocument/2006/relationships/image" Target="../media/image75.gif"/><Relationship Id="rId12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gif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jp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png"/><Relationship Id="rId2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jpeg"/><Relationship Id="rId5" Type="http://schemas.openxmlformats.org/officeDocument/2006/relationships/image" Target="../media/image31.jpe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jpeg"/><Relationship Id="rId4" Type="http://schemas.openxmlformats.org/officeDocument/2006/relationships/image" Target="../media/image30.jpe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0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415" y="2869382"/>
            <a:ext cx="3347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spc="-10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주식회사</a:t>
            </a:r>
            <a:r>
              <a:rPr lang="ko-KR" altLang="en-US" sz="2800" b="1" spc="-10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spc="-100" dirty="0" err="1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와이티에스</a:t>
            </a:r>
            <a:endParaRPr lang="en-US" altLang="ko-KR" sz="4400" b="1" spc="-10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4400" b="1" spc="-10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회사소개서</a:t>
            </a:r>
            <a:endParaRPr lang="ko-KR" altLang="en-US" sz="3600" b="1" spc="-10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1532" y="3440362"/>
            <a:ext cx="316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Young Total Solution Co., LTD </a:t>
            </a:r>
          </a:p>
          <a:p>
            <a:r>
              <a:rPr lang="en-US" altLang="en-US" sz="160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Company Introduction </a:t>
            </a:r>
            <a:endParaRPr lang="ko-KR" altLang="en-US" sz="1600" spc="-15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625865" y="2996121"/>
            <a:ext cx="0" cy="93385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E1D082E-93AE-2A90-A834-0D8552DE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97" y="341317"/>
            <a:ext cx="2219346" cy="4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09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5A5658-8222-39ED-0247-2439D3CC58F1}"/>
              </a:ext>
            </a:extLst>
          </p:cNvPr>
          <p:cNvSpPr/>
          <p:nvPr/>
        </p:nvSpPr>
        <p:spPr>
          <a:xfrm>
            <a:off x="1612761" y="1995055"/>
            <a:ext cx="9951166" cy="4248727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Object 9">
            <a:extLst>
              <a:ext uri="{FF2B5EF4-FFF2-40B4-BE49-F238E27FC236}">
                <a16:creationId xmlns:a16="http://schemas.microsoft.com/office/drawing/2014/main" id="{6BB2653E-DD85-7E0F-382B-3951026AB95A}"/>
              </a:ext>
            </a:extLst>
          </p:cNvPr>
          <p:cNvSpPr txBox="1"/>
          <p:nvPr/>
        </p:nvSpPr>
        <p:spPr>
          <a:xfrm>
            <a:off x="466172" y="542301"/>
            <a:ext cx="4485135" cy="8228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ko-KR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Clients </a:t>
            </a:r>
            <a:r>
              <a:rPr lang="ko-KR" altLang="en-US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｜ </a:t>
            </a:r>
            <a:r>
              <a:rPr lang="ko-KR" altLang="en-US" sz="36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</a:t>
            </a:r>
            <a:r>
              <a:rPr lang="en-US" altLang="ko-KR" sz="36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36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숙박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FC6D581-2F9B-3239-9E31-2663BF3E5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57" y="5179167"/>
            <a:ext cx="1412510" cy="5994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278EA6F-42F8-CF30-ABF7-E175CECB0F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57" y="4038666"/>
            <a:ext cx="1431283" cy="8735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A4C99F-15DE-2A3F-2EC7-1E83B56A9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33" y="2312615"/>
            <a:ext cx="1612100" cy="445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0075E8-7466-F43F-3FB2-0D99C06699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58" y="2339866"/>
            <a:ext cx="1923309" cy="454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8C637D-76AF-D281-93EC-5E065E5CA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47" y="3755720"/>
            <a:ext cx="1534495" cy="11720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0A9B9D-4B12-3018-9A70-CAAF676817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35" y="3201703"/>
            <a:ext cx="2058951" cy="454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38D01F-F1C9-C50C-4986-1A6267EA93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476" y="3153734"/>
            <a:ext cx="1945044" cy="565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270286-A44D-DB42-87F3-BB76764F1B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98" y="5161218"/>
            <a:ext cx="1907800" cy="6564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82C896-1E5D-236F-C1E3-D568527D18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2372100"/>
            <a:ext cx="2022796" cy="4623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055E5F-B896-C4C3-D56D-CF53BBE050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25" y="5002280"/>
            <a:ext cx="1302316" cy="97432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A3C1DE-4BE4-E5B3-81D0-40D64563D195}"/>
              </a:ext>
            </a:extLst>
          </p:cNvPr>
          <p:cNvGrpSpPr/>
          <p:nvPr/>
        </p:nvGrpSpPr>
        <p:grpSpPr>
          <a:xfrm>
            <a:off x="5574048" y="3252051"/>
            <a:ext cx="2107128" cy="369436"/>
            <a:chOff x="4104939" y="3252051"/>
            <a:chExt cx="2107128" cy="36943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FD4CD68-6E48-B20A-F496-F85612074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939" y="3252051"/>
              <a:ext cx="476297" cy="36943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6F8FBDC-74D3-DA00-68FA-AEBCEEF16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393" y="3285484"/>
              <a:ext cx="1628674" cy="302152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71D312E-E8BF-8990-00A9-B3A128AFE2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07" y="4129828"/>
            <a:ext cx="1801811" cy="65065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EE39F6A-D8B8-B3F4-A832-E57EAC1E5380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6"/>
          <a:stretch/>
        </p:blipFill>
        <p:spPr>
          <a:xfrm>
            <a:off x="153325" y="6403735"/>
            <a:ext cx="761075" cy="3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5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5A5658-8222-39ED-0247-2439D3CC58F1}"/>
              </a:ext>
            </a:extLst>
          </p:cNvPr>
          <p:cNvSpPr/>
          <p:nvPr/>
        </p:nvSpPr>
        <p:spPr>
          <a:xfrm>
            <a:off x="1612761" y="1995055"/>
            <a:ext cx="9951166" cy="4248727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Object 9">
            <a:extLst>
              <a:ext uri="{FF2B5EF4-FFF2-40B4-BE49-F238E27FC236}">
                <a16:creationId xmlns:a16="http://schemas.microsoft.com/office/drawing/2014/main" id="{6BB2653E-DD85-7E0F-382B-3951026AB95A}"/>
              </a:ext>
            </a:extLst>
          </p:cNvPr>
          <p:cNvSpPr txBox="1"/>
          <p:nvPr/>
        </p:nvSpPr>
        <p:spPr>
          <a:xfrm>
            <a:off x="466172" y="542301"/>
            <a:ext cx="4485135" cy="8228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ko-KR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Clients </a:t>
            </a:r>
            <a:r>
              <a:rPr lang="ko-KR" altLang="en-US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｜ </a:t>
            </a:r>
            <a:r>
              <a:rPr lang="ko-KR" altLang="en-US" sz="36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의료기관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AFE6D8-3142-2D47-501E-897B6AD27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46" y="2314098"/>
            <a:ext cx="2505140" cy="6074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DA9EFF-A933-18BA-86A4-F6DF221B4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90" y="3238922"/>
            <a:ext cx="1918851" cy="586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C54C67-5250-5E20-A7AE-BB4C9E989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91" y="2248713"/>
            <a:ext cx="2505140" cy="7014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D8D610-B663-273E-D353-B109AC731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08" y="5083491"/>
            <a:ext cx="1781273" cy="5996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A89FC03-86DE-7685-A7B7-A2F4DE46C9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19" y="2378752"/>
            <a:ext cx="1918851" cy="4182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85530A1-CCF8-66C8-F6C5-E201DBDFB5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61" y="4222306"/>
            <a:ext cx="1684167" cy="39544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63B09D5-A8B4-F711-C2A9-13D49558DF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91" y="4137751"/>
            <a:ext cx="1379340" cy="54106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753AD7A-5396-8BB2-168C-130E067812A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581" y="4137751"/>
            <a:ext cx="1675920" cy="66910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1238B26-8E63-AB5B-7B14-A4FABB82ECE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80" y="3290148"/>
            <a:ext cx="2383162" cy="48371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41917D8-CE23-E081-2C61-268294B952D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58" y="4981289"/>
            <a:ext cx="1457606" cy="87024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B803A8-D27D-D8D4-4D88-CCC00862DA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07" y="4983709"/>
            <a:ext cx="1061467" cy="90613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2BDA80E-1940-6F24-F526-71DA7BEF7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7" b="35850"/>
          <a:stretch/>
        </p:blipFill>
        <p:spPr bwMode="auto">
          <a:xfrm>
            <a:off x="5521544" y="3262738"/>
            <a:ext cx="2133600" cy="49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3E5998A-E6CD-2F51-6EFD-38EEFA0295EC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6"/>
          <a:stretch/>
        </p:blipFill>
        <p:spPr>
          <a:xfrm>
            <a:off x="153325" y="6403735"/>
            <a:ext cx="761075" cy="3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7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5A5658-8222-39ED-0247-2439D3CC58F1}"/>
              </a:ext>
            </a:extLst>
          </p:cNvPr>
          <p:cNvSpPr/>
          <p:nvPr/>
        </p:nvSpPr>
        <p:spPr>
          <a:xfrm>
            <a:off x="1612761" y="1995055"/>
            <a:ext cx="9951166" cy="4248727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Object 9">
            <a:extLst>
              <a:ext uri="{FF2B5EF4-FFF2-40B4-BE49-F238E27FC236}">
                <a16:creationId xmlns:a16="http://schemas.microsoft.com/office/drawing/2014/main" id="{6BB2653E-DD85-7E0F-382B-3951026AB95A}"/>
              </a:ext>
            </a:extLst>
          </p:cNvPr>
          <p:cNvSpPr txBox="1"/>
          <p:nvPr/>
        </p:nvSpPr>
        <p:spPr>
          <a:xfrm>
            <a:off x="466172" y="542301"/>
            <a:ext cx="5055372" cy="8228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ko-KR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Clients </a:t>
            </a:r>
            <a:r>
              <a:rPr lang="ko-KR" altLang="en-US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｜ </a:t>
            </a:r>
            <a:r>
              <a:rPr lang="ko-KR" altLang="en-US" sz="3600" b="1" kern="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복지몰</a:t>
            </a:r>
            <a:r>
              <a:rPr lang="en-US" altLang="ko-KR" sz="36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3600" b="1" kern="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폐쇄몰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B6295D-4904-B9E9-1BF9-F3EC162A39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6"/>
          <a:stretch/>
        </p:blipFill>
        <p:spPr>
          <a:xfrm>
            <a:off x="153325" y="6403735"/>
            <a:ext cx="761075" cy="382738"/>
          </a:xfrm>
          <a:prstGeom prst="rect">
            <a:avLst/>
          </a:prstGeom>
        </p:spPr>
      </p:pic>
      <p:pic>
        <p:nvPicPr>
          <p:cNvPr id="18" name="Picture 22" descr="sk ì ì¤ìë¹ì¤ logoì ëí ì´ë¯¸ì§ ê²ìê²°ê³¼">
            <a:extLst>
              <a:ext uri="{FF2B5EF4-FFF2-40B4-BE49-F238E27FC236}">
                <a16:creationId xmlns:a16="http://schemas.microsoft.com/office/drawing/2014/main" id="{540BF966-8D4B-582B-9995-1F6B3AD4E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9" b="39132"/>
          <a:stretch/>
        </p:blipFill>
        <p:spPr bwMode="auto">
          <a:xfrm>
            <a:off x="5902815" y="2335794"/>
            <a:ext cx="1371059" cy="5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user\Desktop\캡처.PNG">
            <a:extLst>
              <a:ext uri="{FF2B5EF4-FFF2-40B4-BE49-F238E27FC236}">
                <a16:creationId xmlns:a16="http://schemas.microsoft.com/office/drawing/2014/main" id="{29DD30D2-DD7F-BBFC-B998-2B93ACC22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4272" y="4279983"/>
            <a:ext cx="1508144" cy="798429"/>
          </a:xfrm>
          <a:prstGeom prst="rect">
            <a:avLst/>
          </a:prstGeom>
          <a:noFill/>
        </p:spPr>
      </p:pic>
      <p:pic>
        <p:nvPicPr>
          <p:cNvPr id="20" name="Picture 8" descr="ìë¸ì logoì ëí ì´ë¯¸ì§ ê²ìê²°ê³¼">
            <a:extLst>
              <a:ext uri="{FF2B5EF4-FFF2-40B4-BE49-F238E27FC236}">
                <a16:creationId xmlns:a16="http://schemas.microsoft.com/office/drawing/2014/main" id="{4DCDC8F6-05A1-8962-5575-A80702B9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39" y="2402494"/>
            <a:ext cx="1678386" cy="50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ogo">
            <a:extLst>
              <a:ext uri="{FF2B5EF4-FFF2-40B4-BE49-F238E27FC236}">
                <a16:creationId xmlns:a16="http://schemas.microsoft.com/office/drawing/2014/main" id="{58150090-6D56-BA8B-030F-1AD35763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780" y="2448134"/>
            <a:ext cx="13525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주)골든플랫폼 기업리뷰 | 2명이 참여한 통계 &amp; 리뷰 - 사람인">
            <a:extLst>
              <a:ext uri="{FF2B5EF4-FFF2-40B4-BE49-F238E27FC236}">
                <a16:creationId xmlns:a16="http://schemas.microsoft.com/office/drawing/2014/main" id="{371B2B54-30D3-81AE-4A7D-7D7804BC4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1" t="23437" r="12642" b="19531"/>
          <a:stretch/>
        </p:blipFill>
        <p:spPr bwMode="auto">
          <a:xfrm>
            <a:off x="2524125" y="4227258"/>
            <a:ext cx="1612433" cy="75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2D38238-BCE5-3B41-D046-BDF7DC20E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605" y="4537199"/>
            <a:ext cx="18669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F57C52-C16F-2316-FA03-5E5166DE7B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0055" y="3429000"/>
            <a:ext cx="1524000" cy="657225"/>
          </a:xfrm>
          <a:prstGeom prst="rect">
            <a:avLst/>
          </a:prstGeom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C1F84D2-1435-1850-7ADA-882FCDF5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57" y="3589161"/>
            <a:ext cx="22383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회사소개 &lt; About &lt; 행복나래 | 행복나래">
            <a:extLst>
              <a:ext uri="{FF2B5EF4-FFF2-40B4-BE49-F238E27FC236}">
                <a16:creationId xmlns:a16="http://schemas.microsoft.com/office/drawing/2014/main" id="{26DAA370-55C8-5646-819E-1BD1C774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39" y="3253045"/>
            <a:ext cx="1698374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26458D-CF51-9C22-FECD-91D103E811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0993" y="5411921"/>
            <a:ext cx="1762125" cy="552450"/>
          </a:xfrm>
          <a:prstGeom prst="rect">
            <a:avLst/>
          </a:prstGeom>
        </p:spPr>
      </p:pic>
      <p:pic>
        <p:nvPicPr>
          <p:cNvPr id="5134" name="Picture 14" descr="데이원컴퍼니(주) 2022년 기업정보 | 사원수 460명, 근무환경, 복리후생 등 기업정보 제공 - 사람인">
            <a:extLst>
              <a:ext uri="{FF2B5EF4-FFF2-40B4-BE49-F238E27FC236}">
                <a16:creationId xmlns:a16="http://schemas.microsoft.com/office/drawing/2014/main" id="{710B9B63-EAF2-9CB8-7918-86715CF0C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837" y="5450007"/>
            <a:ext cx="2073013" cy="4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블라인드 | 엔투비 기업정보">
            <a:extLst>
              <a:ext uri="{FF2B5EF4-FFF2-40B4-BE49-F238E27FC236}">
                <a16:creationId xmlns:a16="http://schemas.microsoft.com/office/drawing/2014/main" id="{E7570023-885D-EDB2-FF15-3C736F08D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21" b="28654"/>
          <a:stretch/>
        </p:blipFill>
        <p:spPr bwMode="auto">
          <a:xfrm>
            <a:off x="2510013" y="5385741"/>
            <a:ext cx="1584225" cy="5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1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1" y="1952033"/>
            <a:ext cx="2437796" cy="13712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7400" y="1951693"/>
            <a:ext cx="2437200" cy="1371600"/>
          </a:xfrm>
          <a:prstGeom prst="roundRect">
            <a:avLst/>
          </a:prstGeom>
          <a:noFill/>
        </p:spPr>
      </p:pic>
      <p:pic>
        <p:nvPicPr>
          <p:cNvPr id="5" name="그림 4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2653" y="1951693"/>
            <a:ext cx="2437200" cy="1371600"/>
          </a:xfrm>
          <a:prstGeom prst="round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93279" y="3468519"/>
            <a:ext cx="205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품질관리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9131" y="3468519"/>
            <a:ext cx="205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4983" y="3468519"/>
            <a:ext cx="205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유통관리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9625" y="4024312"/>
            <a:ext cx="3401046" cy="9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750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초기불량 시 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신속 대응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42750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42750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지속적인 제품 검수 및 진단 대응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95477" y="4024312"/>
            <a:ext cx="3401046" cy="678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750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납품가격 관리는 제조사 사업부에서</a:t>
            </a:r>
            <a:br>
              <a:rPr lang="en-US" altLang="ko-KR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주관하여 정책으로 일괄 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70730" y="4024312"/>
            <a:ext cx="34010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750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제조사 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ERP SYSTEM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운용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27500" indent="-285750">
              <a:buFont typeface="Wingdings" panose="05000000000000000000" pitchFamily="2" charset="2"/>
              <a:buChar char="ü"/>
            </a:pPr>
            <a:endParaRPr lang="en-US" altLang="ko-KR" sz="1600" spc="-15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2750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활용을 통한 수요 예측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27500" indent="-285750">
              <a:buFont typeface="Wingdings" panose="05000000000000000000" pitchFamily="2" charset="2"/>
              <a:buChar char="ü"/>
            </a:pPr>
            <a:endParaRPr lang="en-US" altLang="ko-KR" sz="1600" spc="-15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2750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안정적인 재고 운용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46CCBBCE-3F8E-09C1-29BF-A941E45B3CF9}"/>
              </a:ext>
            </a:extLst>
          </p:cNvPr>
          <p:cNvSpPr txBox="1"/>
          <p:nvPr/>
        </p:nvSpPr>
        <p:spPr>
          <a:xfrm>
            <a:off x="466172" y="542301"/>
            <a:ext cx="5055372" cy="8228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ko-KR" altLang="en-US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 시스템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9F265F-4129-E553-21F2-81B379C8B13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6"/>
          <a:stretch/>
        </p:blipFill>
        <p:spPr>
          <a:xfrm>
            <a:off x="153325" y="6403735"/>
            <a:ext cx="761075" cy="3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0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42795" y="2413337"/>
            <a:ext cx="537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pc="-6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30B05-52F5-0A49-8F46-997888F31E03}"/>
              </a:ext>
            </a:extLst>
          </p:cNvPr>
          <p:cNvSpPr txBox="1"/>
          <p:nvPr/>
        </p:nvSpPr>
        <p:spPr bwMode="gray">
          <a:xfrm>
            <a:off x="2388097" y="3564864"/>
            <a:ext cx="7488832" cy="62585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김도연 부장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|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기업영업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|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휴대전화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010-4907-2855 |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이메일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yts4@ytsseoul.com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와이티에스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29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38987" y="2921168"/>
            <a:ext cx="1660567" cy="1079436"/>
            <a:chOff x="738987" y="2921168"/>
            <a:chExt cx="1660567" cy="1079436"/>
          </a:xfrm>
        </p:grpSpPr>
        <p:grpSp>
          <p:nvGrpSpPr>
            <p:cNvPr id="11" name="그룹 10"/>
            <p:cNvGrpSpPr/>
            <p:nvPr/>
          </p:nvGrpSpPr>
          <p:grpSpPr>
            <a:xfrm>
              <a:off x="738987" y="2921168"/>
              <a:ext cx="478594" cy="923330"/>
              <a:chOff x="593072" y="2842945"/>
              <a:chExt cx="540202" cy="10421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3072" y="2842945"/>
                <a:ext cx="476654" cy="104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bg1">
                        <a:lumMod val="8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5400" dirty="0">
                  <a:solidFill>
                    <a:schemeClr val="bg1">
                      <a:lumMod val="8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603116" y="3287230"/>
                <a:ext cx="530158" cy="530158"/>
                <a:chOff x="9766570" y="535018"/>
                <a:chExt cx="710120" cy="710120"/>
              </a:xfrm>
            </p:grpSpPr>
            <p:sp>
              <p:nvSpPr>
                <p:cNvPr id="8" name="직각 삼각형 7"/>
                <p:cNvSpPr/>
                <p:nvPr/>
              </p:nvSpPr>
              <p:spPr>
                <a:xfrm rot="16200000">
                  <a:off x="9766570" y="535018"/>
                  <a:ext cx="710120" cy="71012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bg1">
                        <a:lumMod val="8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7" name="직선 연결선 6"/>
                <p:cNvCxnSpPr/>
                <p:nvPr/>
              </p:nvCxnSpPr>
              <p:spPr>
                <a:xfrm flipH="1">
                  <a:off x="9851688" y="620136"/>
                  <a:ext cx="539883" cy="539884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TextBox 36"/>
            <p:cNvSpPr txBox="1"/>
            <p:nvPr/>
          </p:nvSpPr>
          <p:spPr>
            <a:xfrm>
              <a:off x="950133" y="3538939"/>
              <a:ext cx="144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ln>
                    <a:solidFill>
                      <a:schemeClr val="bg1">
                        <a:lumMod val="50000"/>
                        <a:alpha val="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회사소개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997816" y="2921168"/>
            <a:ext cx="1589228" cy="1079435"/>
            <a:chOff x="2602482" y="2921168"/>
            <a:chExt cx="1589228" cy="1079435"/>
          </a:xfrm>
        </p:grpSpPr>
        <p:grpSp>
          <p:nvGrpSpPr>
            <p:cNvPr id="12" name="그룹 11"/>
            <p:cNvGrpSpPr/>
            <p:nvPr/>
          </p:nvGrpSpPr>
          <p:grpSpPr>
            <a:xfrm>
              <a:off x="2602482" y="2921168"/>
              <a:ext cx="478594" cy="923330"/>
              <a:chOff x="593072" y="2842945"/>
              <a:chExt cx="540202" cy="104218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93072" y="2842945"/>
                <a:ext cx="476654" cy="104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bg1">
                        <a:lumMod val="8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5400" dirty="0">
                  <a:solidFill>
                    <a:schemeClr val="bg1">
                      <a:lumMod val="8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603116" y="3287230"/>
                <a:ext cx="530158" cy="530158"/>
                <a:chOff x="9766570" y="535018"/>
                <a:chExt cx="710120" cy="710120"/>
              </a:xfrm>
            </p:grpSpPr>
            <p:sp>
              <p:nvSpPr>
                <p:cNvPr id="15" name="직각 삼각형 14"/>
                <p:cNvSpPr/>
                <p:nvPr/>
              </p:nvSpPr>
              <p:spPr>
                <a:xfrm rot="16200000">
                  <a:off x="9766570" y="535018"/>
                  <a:ext cx="710120" cy="71012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bg1">
                        <a:lumMod val="8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16" name="직선 연결선 15"/>
                <p:cNvCxnSpPr/>
                <p:nvPr/>
              </p:nvCxnSpPr>
              <p:spPr>
                <a:xfrm flipH="1">
                  <a:off x="9851688" y="620136"/>
                  <a:ext cx="539883" cy="539884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TextBox 37"/>
            <p:cNvSpPr txBox="1"/>
            <p:nvPr/>
          </p:nvSpPr>
          <p:spPr>
            <a:xfrm>
              <a:off x="2742289" y="3538938"/>
              <a:ext cx="144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ln>
                    <a:solidFill>
                      <a:schemeClr val="bg1">
                        <a:lumMod val="50000"/>
                        <a:alpha val="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조직도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85306" y="2921168"/>
            <a:ext cx="1655864" cy="1444940"/>
            <a:chOff x="4465977" y="2921168"/>
            <a:chExt cx="1655864" cy="1444940"/>
          </a:xfrm>
        </p:grpSpPr>
        <p:grpSp>
          <p:nvGrpSpPr>
            <p:cNvPr id="17" name="그룹 16"/>
            <p:cNvGrpSpPr/>
            <p:nvPr/>
          </p:nvGrpSpPr>
          <p:grpSpPr>
            <a:xfrm>
              <a:off x="4465977" y="2921168"/>
              <a:ext cx="478594" cy="923330"/>
              <a:chOff x="593072" y="2842945"/>
              <a:chExt cx="540202" cy="104218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3072" y="2842945"/>
                <a:ext cx="476654" cy="104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bg1">
                        <a:lumMod val="8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5400" dirty="0">
                  <a:solidFill>
                    <a:schemeClr val="bg1">
                      <a:lumMod val="8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603116" y="3287230"/>
                <a:ext cx="530158" cy="530158"/>
                <a:chOff x="9766570" y="535018"/>
                <a:chExt cx="710120" cy="710120"/>
              </a:xfrm>
            </p:grpSpPr>
            <p:sp>
              <p:nvSpPr>
                <p:cNvPr id="20" name="직각 삼각형 19"/>
                <p:cNvSpPr/>
                <p:nvPr/>
              </p:nvSpPr>
              <p:spPr>
                <a:xfrm rot="16200000">
                  <a:off x="9766570" y="535018"/>
                  <a:ext cx="710120" cy="71012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bg1">
                        <a:lumMod val="8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1" name="직선 연결선 20"/>
                <p:cNvCxnSpPr/>
                <p:nvPr/>
              </p:nvCxnSpPr>
              <p:spPr>
                <a:xfrm flipH="1">
                  <a:off x="9851688" y="620136"/>
                  <a:ext cx="539883" cy="539884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/>
            <p:cNvSpPr txBox="1"/>
            <p:nvPr/>
          </p:nvSpPr>
          <p:spPr>
            <a:xfrm>
              <a:off x="4607220" y="3535111"/>
              <a:ext cx="15146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ln>
                    <a:solidFill>
                      <a:schemeClr val="bg1">
                        <a:lumMod val="50000"/>
                        <a:alpha val="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회사정보 및 재무현황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374232" y="2921168"/>
            <a:ext cx="1737990" cy="1075605"/>
            <a:chOff x="6329472" y="2921168"/>
            <a:chExt cx="1737990" cy="1075605"/>
          </a:xfrm>
        </p:grpSpPr>
        <p:grpSp>
          <p:nvGrpSpPr>
            <p:cNvPr id="22" name="그룹 21"/>
            <p:cNvGrpSpPr/>
            <p:nvPr/>
          </p:nvGrpSpPr>
          <p:grpSpPr>
            <a:xfrm>
              <a:off x="6329472" y="2921168"/>
              <a:ext cx="478594" cy="923330"/>
              <a:chOff x="593072" y="2842945"/>
              <a:chExt cx="540202" cy="104218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93072" y="2842945"/>
                <a:ext cx="476654" cy="104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bg1">
                        <a:lumMod val="8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5400" dirty="0">
                  <a:solidFill>
                    <a:schemeClr val="bg1">
                      <a:lumMod val="8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603116" y="3287230"/>
                <a:ext cx="530158" cy="530158"/>
                <a:chOff x="9766570" y="535018"/>
                <a:chExt cx="710120" cy="710120"/>
              </a:xfrm>
            </p:grpSpPr>
            <p:sp>
              <p:nvSpPr>
                <p:cNvPr id="25" name="직각 삼각형 24"/>
                <p:cNvSpPr/>
                <p:nvPr/>
              </p:nvSpPr>
              <p:spPr>
                <a:xfrm rot="16200000">
                  <a:off x="9766570" y="535018"/>
                  <a:ext cx="710120" cy="71012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bg1">
                        <a:lumMod val="8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6" name="직선 연결선 25"/>
                <p:cNvCxnSpPr/>
                <p:nvPr/>
              </p:nvCxnSpPr>
              <p:spPr>
                <a:xfrm flipH="1">
                  <a:off x="9851688" y="620136"/>
                  <a:ext cx="539883" cy="539884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/>
            <p:cNvSpPr txBox="1"/>
            <p:nvPr/>
          </p:nvSpPr>
          <p:spPr>
            <a:xfrm>
              <a:off x="6618041" y="3535108"/>
              <a:ext cx="144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ln>
                    <a:solidFill>
                      <a:schemeClr val="bg1">
                        <a:lumMod val="50000"/>
                        <a:alpha val="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 사업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710483" y="2921168"/>
            <a:ext cx="1872394" cy="1075605"/>
            <a:chOff x="8406976" y="2921168"/>
            <a:chExt cx="1872394" cy="1075605"/>
          </a:xfrm>
        </p:grpSpPr>
        <p:grpSp>
          <p:nvGrpSpPr>
            <p:cNvPr id="27" name="그룹 26"/>
            <p:cNvGrpSpPr/>
            <p:nvPr/>
          </p:nvGrpSpPr>
          <p:grpSpPr>
            <a:xfrm>
              <a:off x="8406976" y="2921168"/>
              <a:ext cx="478594" cy="923330"/>
              <a:chOff x="593072" y="2842945"/>
              <a:chExt cx="540202" cy="1042188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93072" y="2842945"/>
                <a:ext cx="476654" cy="104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bg1">
                        <a:lumMod val="8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5400" dirty="0">
                  <a:solidFill>
                    <a:schemeClr val="bg1">
                      <a:lumMod val="8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603116" y="3287230"/>
                <a:ext cx="530158" cy="530158"/>
                <a:chOff x="9766570" y="535018"/>
                <a:chExt cx="710120" cy="710120"/>
              </a:xfrm>
            </p:grpSpPr>
            <p:sp>
              <p:nvSpPr>
                <p:cNvPr id="30" name="직각 삼각형 29"/>
                <p:cNvSpPr/>
                <p:nvPr/>
              </p:nvSpPr>
              <p:spPr>
                <a:xfrm rot="16200000">
                  <a:off x="9766570" y="535018"/>
                  <a:ext cx="710120" cy="71012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bg1">
                        <a:lumMod val="8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31" name="직선 연결선 30"/>
                <p:cNvCxnSpPr/>
                <p:nvPr/>
              </p:nvCxnSpPr>
              <p:spPr>
                <a:xfrm flipH="1">
                  <a:off x="9851688" y="620136"/>
                  <a:ext cx="539883" cy="539884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xtBox 41"/>
            <p:cNvSpPr txBox="1"/>
            <p:nvPr/>
          </p:nvSpPr>
          <p:spPr>
            <a:xfrm>
              <a:off x="8764749" y="3535108"/>
              <a:ext cx="1514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ln>
                    <a:solidFill>
                      <a:schemeClr val="bg1">
                        <a:lumMod val="50000"/>
                        <a:alpha val="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관리 시스템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3952" y="661482"/>
            <a:ext cx="3343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Contents.</a:t>
            </a:r>
            <a:endParaRPr lang="ko-KR" altLang="en-US" sz="4400" spc="-100" dirty="0">
              <a:solidFill>
                <a:schemeClr val="bg1">
                  <a:lumMod val="6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97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0" y="1299826"/>
            <a:ext cx="382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20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주식회사  </a:t>
            </a:r>
            <a:r>
              <a:rPr lang="ko-KR" altLang="en-US" sz="2800" b="1" spc="-200" dirty="0" err="1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와이티에스는</a:t>
            </a:r>
            <a:endParaRPr lang="ko-KR" altLang="en-US" sz="2800" b="1" spc="-20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99603" y="3356690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100" spc="-150" dirty="0">
                <a:ln>
                  <a:solidFill>
                    <a:prstClr val="white">
                      <a:lumMod val="50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Maintenance</a:t>
            </a:r>
            <a:endParaRPr lang="ko-KR" altLang="en-US" sz="1100" spc="-150" dirty="0">
              <a:ln>
                <a:solidFill>
                  <a:prstClr val="white">
                    <a:lumMod val="50000"/>
                    <a:alpha val="5000"/>
                  </a:prstClr>
                </a:solidFill>
              </a:ln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0D45AFF8-A737-3857-67EE-7EE3ADB39FA3}"/>
              </a:ext>
            </a:extLst>
          </p:cNvPr>
          <p:cNvSpPr txBox="1"/>
          <p:nvPr/>
        </p:nvSpPr>
        <p:spPr>
          <a:xfrm>
            <a:off x="466173" y="542301"/>
            <a:ext cx="2335750" cy="8228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BCB9A-301C-8D74-2786-376F9F64A047}"/>
              </a:ext>
            </a:extLst>
          </p:cNvPr>
          <p:cNvSpPr txBox="1"/>
          <p:nvPr/>
        </p:nvSpPr>
        <p:spPr>
          <a:xfrm>
            <a:off x="6447453" y="2385815"/>
            <a:ext cx="4907587" cy="281932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b="1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 to Value!</a:t>
            </a:r>
          </a:p>
          <a:p>
            <a:pPr>
              <a:lnSpc>
                <a:spcPct val="120000"/>
              </a:lnSpc>
            </a:pP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고객사 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Needs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만족시키는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효율적이고 안정적인 공급구조를 갖춘 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MRO 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 기업입니다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1018957">
              <a:lnSpc>
                <a:spcPct val="120000"/>
              </a:lnSpc>
              <a:defRPr/>
            </a:pP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kt, POSCO, GS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건설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  국내 대기업부터 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SMB 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기업까지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고객사를 확보하고 있습니다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spc="-150" dirty="0">
              <a:ln>
                <a:solidFill>
                  <a:schemeClr val="bg1">
                    <a:lumMod val="50000"/>
                    <a:alpha val="5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018957">
              <a:lnSpc>
                <a:spcPct val="120000"/>
              </a:lnSpc>
              <a:defRPr/>
            </a:pP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제조사와 효율적인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SCM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바탕으로 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018957">
              <a:lnSpc>
                <a:spcPct val="120000"/>
              </a:lnSpc>
              <a:defRPr/>
            </a:pP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지속적인 협력 관계를 맺고 있는 전문 비즈니스 파트너사 입니다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747A28-6270-05D0-FC86-51FE2A8769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6"/>
          <a:stretch/>
        </p:blipFill>
        <p:spPr>
          <a:xfrm>
            <a:off x="153325" y="6403735"/>
            <a:ext cx="761075" cy="38273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2F38951-2A03-A826-55BE-FDE2E8088ADC}"/>
              </a:ext>
            </a:extLst>
          </p:cNvPr>
          <p:cNvGrpSpPr/>
          <p:nvPr/>
        </p:nvGrpSpPr>
        <p:grpSpPr>
          <a:xfrm>
            <a:off x="1567365" y="2193007"/>
            <a:ext cx="3539957" cy="4055394"/>
            <a:chOff x="7079608" y="3227111"/>
            <a:chExt cx="3329774" cy="3814607"/>
          </a:xfrm>
        </p:grpSpPr>
        <p:sp>
          <p:nvSpPr>
            <p:cNvPr id="21" name="아래쪽 화살표 20"/>
            <p:cNvSpPr/>
            <p:nvPr/>
          </p:nvSpPr>
          <p:spPr>
            <a:xfrm>
              <a:off x="8372078" y="4816015"/>
              <a:ext cx="1039165" cy="1683404"/>
            </a:xfrm>
            <a:prstGeom prst="downArrow">
              <a:avLst>
                <a:gd name="adj1" fmla="val 50000"/>
                <a:gd name="adj2" fmla="val 31663"/>
              </a:avLst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8">
              <a:extLst>
                <a:ext uri="{FF2B5EF4-FFF2-40B4-BE49-F238E27FC236}">
                  <a16:creationId xmlns:a16="http://schemas.microsoft.com/office/drawing/2014/main" id="{45E4AC9C-5D4A-57B9-D2AF-05309C9A19F5}"/>
                </a:ext>
              </a:extLst>
            </p:cNvPr>
            <p:cNvSpPr/>
            <p:nvPr/>
          </p:nvSpPr>
          <p:spPr>
            <a:xfrm>
              <a:off x="8208530" y="3227111"/>
              <a:ext cx="1071931" cy="998941"/>
            </a:xfrm>
            <a:prstGeom prst="ellipse">
              <a:avLst/>
            </a:prstGeom>
            <a:solidFill>
              <a:srgbClr val="DF523F"/>
            </a:solidFill>
            <a:ln w="9525" algn="ctr">
              <a:noFill/>
              <a:round/>
              <a:headEnd/>
              <a:tailEnd/>
            </a:ln>
            <a:effectLst>
              <a:outerShdw blurRad="254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txBody>
            <a:bodyPr lIns="0" tIns="18000" rIns="0" bIns="18000" anchor="ctr"/>
            <a:lstStyle/>
            <a:p>
              <a:pPr algn="ctr" defTabSz="180975" fontAlgn="auto" latinLnBrk="0">
                <a:spcAft>
                  <a:spcPts val="0"/>
                </a:spcAft>
                <a:buClr>
                  <a:srgbClr val="006666"/>
                </a:buClr>
                <a:buFont typeface="Wingdings 3" pitchFamily="18" charset="2"/>
                <a:buNone/>
                <a:tabLst>
                  <a:tab pos="180975" algn="l"/>
                </a:tabLst>
              </a:pPr>
              <a:r>
                <a:rPr lang="en-US" altLang="ko-KR" sz="12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cs typeface="Arial" pitchFamily="34" charset="0"/>
                </a:rPr>
                <a:t>Repair</a:t>
              </a:r>
            </a:p>
          </p:txBody>
        </p:sp>
        <p:sp>
          <p:nvSpPr>
            <p:cNvPr id="29" name="모서리가 둥근 직사각형 8">
              <a:extLst>
                <a:ext uri="{FF2B5EF4-FFF2-40B4-BE49-F238E27FC236}">
                  <a16:creationId xmlns:a16="http://schemas.microsoft.com/office/drawing/2014/main" id="{94DC9DED-BB53-DC8B-B3E6-0F45EAB0BE4F}"/>
                </a:ext>
              </a:extLst>
            </p:cNvPr>
            <p:cNvSpPr/>
            <p:nvPr/>
          </p:nvSpPr>
          <p:spPr>
            <a:xfrm>
              <a:off x="7079608" y="3227111"/>
              <a:ext cx="1071931" cy="998941"/>
            </a:xfrm>
            <a:prstGeom prst="ellipse">
              <a:avLst/>
            </a:prstGeom>
            <a:solidFill>
              <a:srgbClr val="DF523F"/>
            </a:solidFill>
            <a:ln w="9525" algn="ctr">
              <a:noFill/>
              <a:round/>
              <a:headEnd/>
              <a:tailEnd/>
            </a:ln>
            <a:effectLst>
              <a:outerShdw blurRad="254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txBody>
            <a:bodyPr lIns="0" tIns="18000" rIns="0" bIns="18000" anchor="ctr"/>
            <a:lstStyle/>
            <a:p>
              <a:pPr algn="ctr" defTabSz="180975" fontAlgn="auto" latinLnBrk="0">
                <a:spcAft>
                  <a:spcPts val="0"/>
                </a:spcAft>
                <a:buClr>
                  <a:srgbClr val="006666"/>
                </a:buClr>
                <a:buFont typeface="Wingdings 3" pitchFamily="18" charset="2"/>
                <a:buNone/>
                <a:tabLst>
                  <a:tab pos="180975" algn="l"/>
                </a:tabLst>
              </a:pPr>
              <a:r>
                <a:rPr lang="en-US" altLang="ko-KR" sz="12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cs typeface="Arial" pitchFamily="34" charset="0"/>
                </a:rPr>
                <a:t>Maintenance</a:t>
              </a:r>
            </a:p>
          </p:txBody>
        </p:sp>
        <p:sp>
          <p:nvSpPr>
            <p:cNvPr id="30" name="모서리가 둥근 직사각형 8">
              <a:extLst>
                <a:ext uri="{FF2B5EF4-FFF2-40B4-BE49-F238E27FC236}">
                  <a16:creationId xmlns:a16="http://schemas.microsoft.com/office/drawing/2014/main" id="{6E0E16ED-6453-C738-6BF3-B3BA15F48B68}"/>
                </a:ext>
              </a:extLst>
            </p:cNvPr>
            <p:cNvSpPr/>
            <p:nvPr/>
          </p:nvSpPr>
          <p:spPr>
            <a:xfrm>
              <a:off x="9337451" y="3227111"/>
              <a:ext cx="1071931" cy="998941"/>
            </a:xfrm>
            <a:prstGeom prst="ellipse">
              <a:avLst/>
            </a:prstGeom>
            <a:solidFill>
              <a:srgbClr val="DF523F"/>
            </a:solidFill>
            <a:ln w="9525" algn="ctr">
              <a:noFill/>
              <a:round/>
              <a:headEnd/>
              <a:tailEnd/>
            </a:ln>
            <a:effectLst>
              <a:outerShdw blurRad="254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txBody>
            <a:bodyPr lIns="0" tIns="18000" rIns="0" bIns="18000" anchor="ctr"/>
            <a:lstStyle/>
            <a:p>
              <a:pPr algn="ctr" defTabSz="180975" fontAlgn="auto" latinLnBrk="0">
                <a:spcAft>
                  <a:spcPts val="0"/>
                </a:spcAft>
                <a:buClr>
                  <a:srgbClr val="006666"/>
                </a:buClr>
                <a:buFont typeface="Wingdings 3" pitchFamily="18" charset="2"/>
                <a:buNone/>
                <a:tabLst>
                  <a:tab pos="180975" algn="l"/>
                </a:tabLst>
              </a:pPr>
              <a:r>
                <a:rPr lang="en-US" altLang="ko-KR" sz="12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cs typeface="Arial" pitchFamily="34" charset="0"/>
                </a:rPr>
                <a:t>Operation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9D4916-4D2B-15E2-8D68-1281E48AB98C}"/>
                </a:ext>
              </a:extLst>
            </p:cNvPr>
            <p:cNvSpPr txBox="1"/>
            <p:nvPr/>
          </p:nvSpPr>
          <p:spPr>
            <a:xfrm>
              <a:off x="7493414" y="6580053"/>
              <a:ext cx="2870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150" dirty="0">
                  <a:ln>
                    <a:solidFill>
                      <a:schemeClr val="bg1">
                        <a:lumMod val="50000"/>
                        <a:alpha val="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MRO Business</a:t>
              </a:r>
              <a:endParaRPr lang="ko-KR" altLang="en-US" sz="2400" b="1" spc="-150" dirty="0">
                <a:ln>
                  <a:solidFill>
                    <a:schemeClr val="bg1">
                      <a:lumMod val="50000"/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4" name="Picture 2" descr="깔때기 아이콘에 대한 이미지 검색결과">
            <a:extLst>
              <a:ext uri="{FF2B5EF4-FFF2-40B4-BE49-F238E27FC236}">
                <a16:creationId xmlns:a16="http://schemas.microsoft.com/office/drawing/2014/main" id="{432D0B3D-2896-B04B-CAE1-F8C7E5D4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624" y="3391400"/>
            <a:ext cx="1937836" cy="169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077C9B2-C598-E80D-15BC-8EBB71B38E4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89501" y="3105150"/>
            <a:ext cx="0" cy="243816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9">
            <a:extLst>
              <a:ext uri="{FF2B5EF4-FFF2-40B4-BE49-F238E27FC236}">
                <a16:creationId xmlns:a16="http://schemas.microsoft.com/office/drawing/2014/main" id="{0D45AFF8-A737-3857-67EE-7EE3ADB39FA3}"/>
              </a:ext>
            </a:extLst>
          </p:cNvPr>
          <p:cNvSpPr txBox="1"/>
          <p:nvPr/>
        </p:nvSpPr>
        <p:spPr>
          <a:xfrm>
            <a:off x="466173" y="542301"/>
            <a:ext cx="2335750" cy="8228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조직도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모서리가 둥근 직사각형 119">
            <a:extLst>
              <a:ext uri="{FF2B5EF4-FFF2-40B4-BE49-F238E27FC236}">
                <a16:creationId xmlns:a16="http://schemas.microsoft.com/office/drawing/2014/main" id="{D80CD57E-4847-4F9C-C2C7-DBDC75D8DD27}"/>
              </a:ext>
            </a:extLst>
          </p:cNvPr>
          <p:cNvSpPr/>
          <p:nvPr/>
        </p:nvSpPr>
        <p:spPr>
          <a:xfrm>
            <a:off x="5206581" y="1222474"/>
            <a:ext cx="1875721" cy="477017"/>
          </a:xfrm>
          <a:prstGeom prst="roundRect">
            <a:avLst>
              <a:gd name="adj" fmla="val 50000"/>
            </a:avLst>
          </a:prstGeom>
          <a:solidFill>
            <a:srgbClr val="DF523F"/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대표이사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93FEF3-2BAE-F43A-651F-14D3FF73342E}"/>
              </a:ext>
            </a:extLst>
          </p:cNvPr>
          <p:cNvCxnSpPr>
            <a:cxnSpLocks/>
          </p:cNvCxnSpPr>
          <p:nvPr/>
        </p:nvCxnSpPr>
        <p:spPr>
          <a:xfrm>
            <a:off x="6144442" y="1939636"/>
            <a:ext cx="114106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517E1DC-A1BE-E47F-FAAF-513076098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40204"/>
              </p:ext>
            </p:extLst>
          </p:nvPr>
        </p:nvGraphicFramePr>
        <p:xfrm>
          <a:off x="7285502" y="1759636"/>
          <a:ext cx="1348502" cy="360000"/>
        </p:xfrm>
        <a:graphic>
          <a:graphicData uri="http://schemas.openxmlformats.org/drawingml/2006/table">
            <a:tbl>
              <a:tblPr/>
              <a:tblGrid>
                <a:gridCol w="674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0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감사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0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고문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모서리가 둥근 직사각형 51">
            <a:extLst>
              <a:ext uri="{FF2B5EF4-FFF2-40B4-BE49-F238E27FC236}">
                <a16:creationId xmlns:a16="http://schemas.microsoft.com/office/drawing/2014/main" id="{40A3EFB9-E988-DCCD-F0B6-1A6E01A66B2E}"/>
              </a:ext>
            </a:extLst>
          </p:cNvPr>
          <p:cNvSpPr/>
          <p:nvPr/>
        </p:nvSpPr>
        <p:spPr>
          <a:xfrm>
            <a:off x="4493195" y="4266515"/>
            <a:ext cx="1404000" cy="432000"/>
          </a:xfrm>
          <a:prstGeom prst="roundRect">
            <a:avLst>
              <a:gd name="adj" fmla="val 26468"/>
            </a:avLst>
          </a:prstGeom>
          <a:solidFill>
            <a:schemeClr val="bg1">
              <a:lumMod val="50000"/>
            </a:schemeClr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 </a:t>
            </a:r>
            <a:r>
              <a:rPr lang="en-US" altLang="ko-KR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</a:p>
        </p:txBody>
      </p:sp>
      <p:sp>
        <p:nvSpPr>
          <p:cNvPr id="42" name="모서리가 둥근 직사각형 52">
            <a:extLst>
              <a:ext uri="{FF2B5EF4-FFF2-40B4-BE49-F238E27FC236}">
                <a16:creationId xmlns:a16="http://schemas.microsoft.com/office/drawing/2014/main" id="{27CB604D-01B1-9D45-B9DD-A4D9323FECC8}"/>
              </a:ext>
            </a:extLst>
          </p:cNvPr>
          <p:cNvSpPr/>
          <p:nvPr/>
        </p:nvSpPr>
        <p:spPr>
          <a:xfrm>
            <a:off x="4504581" y="4904913"/>
            <a:ext cx="1404000" cy="432000"/>
          </a:xfrm>
          <a:prstGeom prst="roundRect">
            <a:avLst>
              <a:gd name="adj" fmla="val 26468"/>
            </a:avLst>
          </a:prstGeom>
          <a:solidFill>
            <a:schemeClr val="bg1">
              <a:lumMod val="50000"/>
            </a:schemeClr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ko-KR" altLang="en-US" sz="1400" b="1" spc="-1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 </a:t>
            </a:r>
            <a:r>
              <a:rPr lang="en-US" altLang="ko-KR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B860AA47-DB48-FB85-8C52-C098B7BF4DD6}"/>
              </a:ext>
            </a:extLst>
          </p:cNvPr>
          <p:cNvSpPr/>
          <p:nvPr/>
        </p:nvSpPr>
        <p:spPr>
          <a:xfrm>
            <a:off x="2594700" y="4905434"/>
            <a:ext cx="1404000" cy="432000"/>
          </a:xfrm>
          <a:prstGeom prst="roundRect">
            <a:avLst>
              <a:gd name="adj" fmla="val 26468"/>
            </a:avLst>
          </a:prstGeom>
          <a:solidFill>
            <a:schemeClr val="bg1">
              <a:lumMod val="50000"/>
            </a:schemeClr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 </a:t>
            </a:r>
            <a:r>
              <a:rPr lang="ko-KR" altLang="en-US" sz="1400" b="1" spc="-1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 </a:t>
            </a:r>
            <a:r>
              <a:rPr lang="en-US" altLang="ko-KR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</a:p>
        </p:txBody>
      </p:sp>
      <p:sp>
        <p:nvSpPr>
          <p:cNvPr id="44" name="모서리가 둥근 직사각형 52">
            <a:extLst>
              <a:ext uri="{FF2B5EF4-FFF2-40B4-BE49-F238E27FC236}">
                <a16:creationId xmlns:a16="http://schemas.microsoft.com/office/drawing/2014/main" id="{2B1DCFD2-EED6-4B22-6973-A9857D6F679D}"/>
              </a:ext>
            </a:extLst>
          </p:cNvPr>
          <p:cNvSpPr/>
          <p:nvPr/>
        </p:nvSpPr>
        <p:spPr>
          <a:xfrm>
            <a:off x="4487501" y="5543312"/>
            <a:ext cx="1404000" cy="432000"/>
          </a:xfrm>
          <a:prstGeom prst="roundRect">
            <a:avLst>
              <a:gd name="adj" fmla="val 26468"/>
            </a:avLst>
          </a:prstGeom>
          <a:solidFill>
            <a:schemeClr val="bg1">
              <a:lumMod val="50000"/>
            </a:schemeClr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 </a:t>
            </a:r>
            <a:r>
              <a:rPr lang="en-US" altLang="ko-KR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</a:p>
        </p:txBody>
      </p:sp>
      <p:sp>
        <p:nvSpPr>
          <p:cNvPr id="47" name="모서리가 둥근 직사각형 53">
            <a:extLst>
              <a:ext uri="{FF2B5EF4-FFF2-40B4-BE49-F238E27FC236}">
                <a16:creationId xmlns:a16="http://schemas.microsoft.com/office/drawing/2014/main" id="{B1268D04-9E0E-0931-4CD7-36FB1D9AD03C}"/>
              </a:ext>
            </a:extLst>
          </p:cNvPr>
          <p:cNvSpPr/>
          <p:nvPr/>
        </p:nvSpPr>
        <p:spPr>
          <a:xfrm>
            <a:off x="8290186" y="4266515"/>
            <a:ext cx="1404000" cy="432000"/>
          </a:xfrm>
          <a:prstGeom prst="roundRect">
            <a:avLst>
              <a:gd name="adj" fmla="val 26468"/>
            </a:avLst>
          </a:prstGeom>
          <a:solidFill>
            <a:schemeClr val="bg1">
              <a:lumMod val="50000"/>
            </a:schemeClr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경영지원팀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8E63A84-5B64-8D43-2A8C-DA70968E540F}"/>
              </a:ext>
            </a:extLst>
          </p:cNvPr>
          <p:cNvCxnSpPr>
            <a:cxnSpLocks/>
          </p:cNvCxnSpPr>
          <p:nvPr/>
        </p:nvCxnSpPr>
        <p:spPr>
          <a:xfrm flipV="1">
            <a:off x="3298031" y="3105150"/>
            <a:ext cx="5698332" cy="238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8588E1A-98C5-1A2B-3F5D-DBD3D5BCE8AA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137343" y="1699491"/>
            <a:ext cx="7099" cy="14152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7C80D7C-39DE-0418-8A9C-1D663E27F18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992186" y="3101975"/>
            <a:ext cx="0" cy="116454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9A740C1-63E8-96FB-62C0-1EC016BD100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296700" y="3102769"/>
            <a:ext cx="0" cy="180266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50">
            <a:extLst>
              <a:ext uri="{FF2B5EF4-FFF2-40B4-BE49-F238E27FC236}">
                <a16:creationId xmlns:a16="http://schemas.microsoft.com/office/drawing/2014/main" id="{83BB97DE-F4BA-0752-8CC8-A3CE7C82B511}"/>
              </a:ext>
            </a:extLst>
          </p:cNvPr>
          <p:cNvSpPr/>
          <p:nvPr/>
        </p:nvSpPr>
        <p:spPr>
          <a:xfrm>
            <a:off x="2594700" y="4256990"/>
            <a:ext cx="1404000" cy="432000"/>
          </a:xfrm>
          <a:prstGeom prst="roundRect">
            <a:avLst>
              <a:gd name="adj" fmla="val 26468"/>
            </a:avLst>
          </a:prstGeom>
          <a:solidFill>
            <a:schemeClr val="bg1">
              <a:lumMod val="50000"/>
            </a:schemeClr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 영업 </a:t>
            </a:r>
            <a:r>
              <a:rPr lang="en-US" altLang="ko-KR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</a:p>
        </p:txBody>
      </p:sp>
      <p:sp>
        <p:nvSpPr>
          <p:cNvPr id="39" name="모서리가 둥근 직사각형 119">
            <a:extLst>
              <a:ext uri="{FF2B5EF4-FFF2-40B4-BE49-F238E27FC236}">
                <a16:creationId xmlns:a16="http://schemas.microsoft.com/office/drawing/2014/main" id="{4F05AC05-5030-7CC7-F299-EF11078ED8B1}"/>
              </a:ext>
            </a:extLst>
          </p:cNvPr>
          <p:cNvSpPr/>
          <p:nvPr/>
        </p:nvSpPr>
        <p:spPr>
          <a:xfrm>
            <a:off x="2407557" y="3346552"/>
            <a:ext cx="1800000" cy="468000"/>
          </a:xfrm>
          <a:prstGeom prst="roundRect">
            <a:avLst>
              <a:gd name="adj" fmla="val 50000"/>
            </a:avLst>
          </a:prstGeom>
          <a:solidFill>
            <a:srgbClr val="EA8E82"/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 총괄 상무</a:t>
            </a:r>
          </a:p>
        </p:txBody>
      </p:sp>
      <p:sp>
        <p:nvSpPr>
          <p:cNvPr id="36" name="모서리가 둥근 직사각형 119">
            <a:extLst>
              <a:ext uri="{FF2B5EF4-FFF2-40B4-BE49-F238E27FC236}">
                <a16:creationId xmlns:a16="http://schemas.microsoft.com/office/drawing/2014/main" id="{3A889456-34F9-F49A-F0FB-49E440DA1435}"/>
              </a:ext>
            </a:extLst>
          </p:cNvPr>
          <p:cNvSpPr/>
          <p:nvPr/>
        </p:nvSpPr>
        <p:spPr>
          <a:xfrm>
            <a:off x="5192383" y="2176508"/>
            <a:ext cx="1875721" cy="477017"/>
          </a:xfrm>
          <a:prstGeom prst="roundRect">
            <a:avLst>
              <a:gd name="adj" fmla="val 50000"/>
            </a:avLst>
          </a:prstGeom>
          <a:solidFill>
            <a:srgbClr val="EA8E82"/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ko-KR" altLang="en-US" sz="1400" b="1" spc="-1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전무이사</a:t>
            </a:r>
            <a:r>
              <a:rPr lang="en-US" altLang="ko-KR" sz="1400" b="1" spc="-1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(CFO</a:t>
            </a:r>
            <a:r>
              <a:rPr lang="en-US" altLang="ko-KR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spc="-1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03A11DB-1983-E4AD-46F3-08FE3E7C5C83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7082302" y="3111500"/>
            <a:ext cx="0" cy="222541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그림 93">
            <a:extLst>
              <a:ext uri="{FF2B5EF4-FFF2-40B4-BE49-F238E27FC236}">
                <a16:creationId xmlns:a16="http://schemas.microsoft.com/office/drawing/2014/main" id="{DCEDE13B-FE09-0522-387E-5AA2F43A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6"/>
          <a:stretch/>
        </p:blipFill>
        <p:spPr>
          <a:xfrm>
            <a:off x="153325" y="6403735"/>
            <a:ext cx="761075" cy="382738"/>
          </a:xfrm>
          <a:prstGeom prst="rect">
            <a:avLst/>
          </a:prstGeom>
        </p:spPr>
      </p:pic>
      <p:sp>
        <p:nvSpPr>
          <p:cNvPr id="45" name="모서리가 둥근 직사각형 53">
            <a:extLst>
              <a:ext uri="{FF2B5EF4-FFF2-40B4-BE49-F238E27FC236}">
                <a16:creationId xmlns:a16="http://schemas.microsoft.com/office/drawing/2014/main" id="{3A183E80-ED62-3401-AA7D-3320DD59C9F4}"/>
              </a:ext>
            </a:extLst>
          </p:cNvPr>
          <p:cNvSpPr/>
          <p:nvPr/>
        </p:nvSpPr>
        <p:spPr>
          <a:xfrm>
            <a:off x="6391690" y="4266515"/>
            <a:ext cx="1404000" cy="432000"/>
          </a:xfrm>
          <a:prstGeom prst="roundRect">
            <a:avLst>
              <a:gd name="adj" fmla="val 26468"/>
            </a:avLst>
          </a:prstGeom>
          <a:solidFill>
            <a:schemeClr val="bg1">
              <a:lumMod val="50000"/>
            </a:schemeClr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ko-KR" altLang="en-US" sz="1400" b="1" spc="-1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기술지원 </a:t>
            </a:r>
            <a:r>
              <a:rPr lang="en-US" altLang="ko-KR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</a:p>
        </p:txBody>
      </p:sp>
      <p:sp>
        <p:nvSpPr>
          <p:cNvPr id="46" name="모서리가 둥근 직사각형 54">
            <a:extLst>
              <a:ext uri="{FF2B5EF4-FFF2-40B4-BE49-F238E27FC236}">
                <a16:creationId xmlns:a16="http://schemas.microsoft.com/office/drawing/2014/main" id="{9BB0D399-752E-791A-13CE-B6AC8EE39AD0}"/>
              </a:ext>
            </a:extLst>
          </p:cNvPr>
          <p:cNvSpPr/>
          <p:nvPr/>
        </p:nvSpPr>
        <p:spPr>
          <a:xfrm>
            <a:off x="6380302" y="4904913"/>
            <a:ext cx="1404000" cy="432000"/>
          </a:xfrm>
          <a:prstGeom prst="roundRect">
            <a:avLst>
              <a:gd name="adj" fmla="val 26468"/>
            </a:avLst>
          </a:prstGeom>
          <a:solidFill>
            <a:schemeClr val="bg1">
              <a:lumMod val="50000"/>
            </a:schemeClr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기술지원 </a:t>
            </a:r>
            <a:r>
              <a:rPr lang="en-US" altLang="ko-KR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b="1" spc="-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4655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F23272E7-EDA6-69B4-1EE8-FEC0C2BC50D9}"/>
              </a:ext>
            </a:extLst>
          </p:cNvPr>
          <p:cNvSpPr/>
          <p:nvPr/>
        </p:nvSpPr>
        <p:spPr>
          <a:xfrm>
            <a:off x="466173" y="2097798"/>
            <a:ext cx="4667802" cy="3874378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DCEDE13B-FE09-0522-387E-5AA2F43A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6"/>
          <a:stretch/>
        </p:blipFill>
        <p:spPr>
          <a:xfrm>
            <a:off x="153325" y="6403735"/>
            <a:ext cx="761075" cy="382738"/>
          </a:xfrm>
          <a:prstGeom prst="rect">
            <a:avLst/>
          </a:prstGeom>
        </p:spPr>
      </p:pic>
      <p:sp>
        <p:nvSpPr>
          <p:cNvPr id="24" name="Object 9">
            <a:extLst>
              <a:ext uri="{FF2B5EF4-FFF2-40B4-BE49-F238E27FC236}">
                <a16:creationId xmlns:a16="http://schemas.microsoft.com/office/drawing/2014/main" id="{CA6448A6-E579-CDC2-1F0C-9329E6D8F5E9}"/>
              </a:ext>
            </a:extLst>
          </p:cNvPr>
          <p:cNvSpPr txBox="1"/>
          <p:nvPr/>
        </p:nvSpPr>
        <p:spPr>
          <a:xfrm>
            <a:off x="466173" y="796301"/>
            <a:ext cx="3089827" cy="8228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ko-KR" altLang="en-US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정보 및 재무현황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7EA0A2-9AA5-D21D-69F0-3A2DD0131939}"/>
              </a:ext>
            </a:extLst>
          </p:cNvPr>
          <p:cNvSpPr txBox="1"/>
          <p:nvPr/>
        </p:nvSpPr>
        <p:spPr>
          <a:xfrm>
            <a:off x="6096000" y="1273263"/>
            <a:ext cx="1749611" cy="3458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1018957">
              <a:defRPr/>
            </a:pP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F523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577972-E590-8A1E-0A10-F78238F5B03A}"/>
              </a:ext>
            </a:extLst>
          </p:cNvPr>
          <p:cNvSpPr txBox="1"/>
          <p:nvPr/>
        </p:nvSpPr>
        <p:spPr>
          <a:xfrm>
            <a:off x="6096000" y="1963019"/>
            <a:ext cx="1749611" cy="3458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1018957">
              <a:defRPr/>
            </a:pP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F523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설립일자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C9C780-D823-4F3A-8525-9D6D69CFFA4B}"/>
              </a:ext>
            </a:extLst>
          </p:cNvPr>
          <p:cNvSpPr txBox="1"/>
          <p:nvPr/>
        </p:nvSpPr>
        <p:spPr>
          <a:xfrm>
            <a:off x="6096000" y="2652775"/>
            <a:ext cx="1749611" cy="3458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1018957">
              <a:defRPr/>
            </a:pP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F523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대표이사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24AF7B-0D83-5152-FD1C-525E1770111A}"/>
              </a:ext>
            </a:extLst>
          </p:cNvPr>
          <p:cNvSpPr txBox="1"/>
          <p:nvPr/>
        </p:nvSpPr>
        <p:spPr>
          <a:xfrm>
            <a:off x="6096000" y="3342531"/>
            <a:ext cx="1749611" cy="3458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1018957">
              <a:defRPr/>
            </a:pPr>
            <a:r>
              <a:rPr lang="ko-KR" altLang="en-US" b="1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F523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회사위치</a:t>
            </a:r>
            <a:endParaRPr lang="ko-KR" altLang="en-US" b="1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DF523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758FB8-7843-E97F-9304-A7AC8C325245}"/>
              </a:ext>
            </a:extLst>
          </p:cNvPr>
          <p:cNvSpPr txBox="1"/>
          <p:nvPr/>
        </p:nvSpPr>
        <p:spPr>
          <a:xfrm>
            <a:off x="6096000" y="4032287"/>
            <a:ext cx="1749611" cy="3458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1018957">
              <a:defRPr/>
            </a:pP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F523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매출액</a:t>
            </a:r>
            <a:r>
              <a:rPr lang="en-US" altLang="ko-KR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F523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(2021</a:t>
            </a: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F523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F523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DF523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9161-1033-28AE-A9E4-E81D84AF1200}"/>
              </a:ext>
            </a:extLst>
          </p:cNvPr>
          <p:cNvSpPr txBox="1"/>
          <p:nvPr/>
        </p:nvSpPr>
        <p:spPr>
          <a:xfrm>
            <a:off x="6096000" y="4722043"/>
            <a:ext cx="1749611" cy="3458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1018957">
              <a:defRPr/>
            </a:pP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F523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신용평가 등급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CF1C89-0E4B-FED9-F36B-6D3879B01EB4}"/>
              </a:ext>
            </a:extLst>
          </p:cNvPr>
          <p:cNvSpPr txBox="1"/>
          <p:nvPr/>
        </p:nvSpPr>
        <p:spPr>
          <a:xfrm>
            <a:off x="6096000" y="5411800"/>
            <a:ext cx="1749611" cy="3458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1018957">
              <a:defRPr/>
            </a:pP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F523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임직원수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ECDB69-65B5-7184-4B01-EEF9B0CE4511}"/>
              </a:ext>
            </a:extLst>
          </p:cNvPr>
          <p:cNvSpPr txBox="1"/>
          <p:nvPr/>
        </p:nvSpPr>
        <p:spPr>
          <a:xfrm>
            <a:off x="7950200" y="1273263"/>
            <a:ext cx="3022600" cy="3458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1018957">
              <a:defRPr/>
            </a:pP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주식회사 </a:t>
            </a:r>
            <a:r>
              <a:rPr lang="ko-KR" altLang="en-US" b="1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와이티에스</a:t>
            </a:r>
            <a:endParaRPr lang="ko-KR" altLang="en-US" b="1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77B46-120A-1D8D-EAC2-B2D1FEA4CCD5}"/>
              </a:ext>
            </a:extLst>
          </p:cNvPr>
          <p:cNvSpPr txBox="1"/>
          <p:nvPr/>
        </p:nvSpPr>
        <p:spPr>
          <a:xfrm>
            <a:off x="7950200" y="1963019"/>
            <a:ext cx="3022600" cy="3458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1018957">
              <a:defRPr/>
            </a:pPr>
            <a:r>
              <a:rPr lang="en-US" altLang="ko-KR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1996. 10. 01</a:t>
            </a:r>
            <a:endParaRPr lang="ko-KR" altLang="en-US" b="1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249F7E-47AE-514C-72D2-9273BE0EDE0C}"/>
              </a:ext>
            </a:extLst>
          </p:cNvPr>
          <p:cNvSpPr txBox="1"/>
          <p:nvPr/>
        </p:nvSpPr>
        <p:spPr>
          <a:xfrm>
            <a:off x="7950200" y="2652775"/>
            <a:ext cx="3022600" cy="3458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1018957">
              <a:defRPr/>
            </a:pP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김영석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4310-72D4-F603-4438-DE4F2EE42F82}"/>
              </a:ext>
            </a:extLst>
          </p:cNvPr>
          <p:cNvSpPr txBox="1"/>
          <p:nvPr/>
        </p:nvSpPr>
        <p:spPr>
          <a:xfrm>
            <a:off x="7950200" y="3253631"/>
            <a:ext cx="3898900" cy="34587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defTabSz="1018957">
              <a:defRPr/>
            </a:pP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마포구  마포대로 </a:t>
            </a:r>
            <a:r>
              <a:rPr lang="en-US" altLang="ko-KR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15 , 204</a:t>
            </a: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 </a:t>
            </a:r>
          </a:p>
          <a:p>
            <a:pPr defTabSz="1018957">
              <a:defRPr/>
            </a:pPr>
            <a:r>
              <a:rPr lang="en-US" altLang="ko-KR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마포동</a:t>
            </a:r>
            <a:r>
              <a:rPr lang="en-US" altLang="ko-KR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현대빌딩</a:t>
            </a:r>
            <a:r>
              <a:rPr lang="en-US" altLang="ko-KR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9DEEB2-705F-4436-4454-97FACDD7BE30}"/>
              </a:ext>
            </a:extLst>
          </p:cNvPr>
          <p:cNvSpPr txBox="1"/>
          <p:nvPr/>
        </p:nvSpPr>
        <p:spPr>
          <a:xfrm>
            <a:off x="7950200" y="4032287"/>
            <a:ext cx="3022600" cy="3458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1018957">
              <a:defRPr/>
            </a:pP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498</a:t>
            </a: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억 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7CB269-9E78-6A0F-3BF7-7F8B6CA120D7}"/>
              </a:ext>
            </a:extLst>
          </p:cNvPr>
          <p:cNvSpPr txBox="1"/>
          <p:nvPr/>
        </p:nvSpPr>
        <p:spPr>
          <a:xfrm>
            <a:off x="7950200" y="4722043"/>
            <a:ext cx="3022600" cy="3458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1018957">
              <a:defRPr/>
            </a:pPr>
            <a:r>
              <a:rPr lang="en-US" altLang="ko-KR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BBB-</a:t>
            </a:r>
            <a:endParaRPr lang="ko-KR" altLang="en-US" b="1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42F67-307C-B842-9001-C085A83FB489}"/>
              </a:ext>
            </a:extLst>
          </p:cNvPr>
          <p:cNvSpPr txBox="1"/>
          <p:nvPr/>
        </p:nvSpPr>
        <p:spPr>
          <a:xfrm>
            <a:off x="7950200" y="5411800"/>
            <a:ext cx="3022600" cy="3458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1018957">
              <a:defRPr/>
            </a:pPr>
            <a:r>
              <a:rPr lang="en-US" altLang="ko-KR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</a:p>
        </p:txBody>
      </p:sp>
      <p:graphicFrame>
        <p:nvGraphicFramePr>
          <p:cNvPr id="70" name="내용 개체 틀 7">
            <a:extLst>
              <a:ext uri="{FF2B5EF4-FFF2-40B4-BE49-F238E27FC236}">
                <a16:creationId xmlns:a16="http://schemas.microsoft.com/office/drawing/2014/main" id="{56CD9C07-CE7F-422E-47C9-8D5BA291DE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438812"/>
              </p:ext>
            </p:extLst>
          </p:nvPr>
        </p:nvGraphicFramePr>
        <p:xfrm>
          <a:off x="692695" y="2308894"/>
          <a:ext cx="4247605" cy="3448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5F7D6A-DDBF-AB1B-43E9-7B5B75968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36385"/>
              </p:ext>
            </p:extLst>
          </p:nvPr>
        </p:nvGraphicFramePr>
        <p:xfrm>
          <a:off x="692695" y="5504880"/>
          <a:ext cx="4247605" cy="252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21">
                  <a:extLst>
                    <a:ext uri="{9D8B030D-6E8A-4147-A177-3AD203B41FA5}">
                      <a16:colId xmlns:a16="http://schemas.microsoft.com/office/drawing/2014/main" val="981103682"/>
                    </a:ext>
                  </a:extLst>
                </a:gridCol>
                <a:gridCol w="849521">
                  <a:extLst>
                    <a:ext uri="{9D8B030D-6E8A-4147-A177-3AD203B41FA5}">
                      <a16:colId xmlns:a16="http://schemas.microsoft.com/office/drawing/2014/main" val="3172242859"/>
                    </a:ext>
                  </a:extLst>
                </a:gridCol>
                <a:gridCol w="849521">
                  <a:extLst>
                    <a:ext uri="{9D8B030D-6E8A-4147-A177-3AD203B41FA5}">
                      <a16:colId xmlns:a16="http://schemas.microsoft.com/office/drawing/2014/main" val="2399095360"/>
                    </a:ext>
                  </a:extLst>
                </a:gridCol>
                <a:gridCol w="849521">
                  <a:extLst>
                    <a:ext uri="{9D8B030D-6E8A-4147-A177-3AD203B41FA5}">
                      <a16:colId xmlns:a16="http://schemas.microsoft.com/office/drawing/2014/main" val="2151588986"/>
                    </a:ext>
                  </a:extLst>
                </a:gridCol>
                <a:gridCol w="849521">
                  <a:extLst>
                    <a:ext uri="{9D8B030D-6E8A-4147-A177-3AD203B41FA5}">
                      <a16:colId xmlns:a16="http://schemas.microsoft.com/office/drawing/2014/main" val="2463633109"/>
                    </a:ext>
                  </a:extLst>
                </a:gridCol>
              </a:tblGrid>
              <a:tr h="2527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kern="1200" spc="-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2017</a:t>
                      </a:r>
                      <a:r>
                        <a:rPr lang="ko-KR" altLang="en-US" sz="1200" b="1" kern="1200" spc="-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kern="1200" spc="-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2018</a:t>
                      </a:r>
                      <a:r>
                        <a:rPr lang="ko-KR" altLang="en-US" sz="1200" b="1" kern="1200" spc="-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kern="1200" spc="-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2019</a:t>
                      </a:r>
                      <a:r>
                        <a:rPr lang="ko-KR" altLang="en-US" sz="1200" b="1" kern="1200" spc="-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kern="1200" spc="-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</a:t>
                      </a:r>
                      <a:r>
                        <a:rPr lang="ko-KR" altLang="en-US" sz="1200" b="1" kern="1200" spc="-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kern="1200" spc="-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2021</a:t>
                      </a:r>
                      <a:r>
                        <a:rPr lang="ko-KR" altLang="en-US" sz="1200" b="1" kern="1200" spc="-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680247"/>
                  </a:ext>
                </a:extLst>
              </a:tr>
            </a:tbl>
          </a:graphicData>
        </a:graphic>
      </p:graphicFrame>
      <p:sp>
        <p:nvSpPr>
          <p:cNvPr id="71" name="Text Box 168">
            <a:extLst>
              <a:ext uri="{FF2B5EF4-FFF2-40B4-BE49-F238E27FC236}">
                <a16:creationId xmlns:a16="http://schemas.microsoft.com/office/drawing/2014/main" id="{2ECB8870-CFAC-08B6-3940-43EC71056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215" y="6017259"/>
            <a:ext cx="618760" cy="17485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36000" rIns="0" bIns="0" anchor="t" anchorCtr="0">
            <a:spAutoFit/>
          </a:bodyPr>
          <a:lstStyle/>
          <a:p>
            <a:pPr algn="r" latinLnBrk="0">
              <a:spcAft>
                <a:spcPct val="0"/>
              </a:spcAft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억원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3524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gì ì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36" y="704850"/>
            <a:ext cx="1298813" cy="5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3339685" y="3123795"/>
            <a:ext cx="364976" cy="2042852"/>
            <a:chOff x="1494437" y="3200516"/>
            <a:chExt cx="364976" cy="204285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94437" y="3844071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494437" y="4534464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494437" y="5224857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>
              <a:cxnSpLocks/>
            </p:cNvCxnSpPr>
            <p:nvPr/>
          </p:nvCxnSpPr>
          <p:spPr>
            <a:xfrm flipH="1" flipV="1">
              <a:off x="1494437" y="3200516"/>
              <a:ext cx="8172" cy="2042852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784522" y="3598073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노트북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94527" y="4275766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94528" y="4953459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Desktop</a:t>
            </a:r>
            <a:endParaRPr lang="ko-KR" altLang="en-US" sz="1600" b="1" spc="-150" dirty="0">
              <a:ln>
                <a:solidFill>
                  <a:schemeClr val="bg1">
                    <a:lumMod val="85000"/>
                    <a:alpha val="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모서리가 둥근 직사각형 119">
            <a:extLst>
              <a:ext uri="{FF2B5EF4-FFF2-40B4-BE49-F238E27FC236}">
                <a16:creationId xmlns:a16="http://schemas.microsoft.com/office/drawing/2014/main" id="{1665C8CB-1B28-1ADD-617D-4D396B47338E}"/>
              </a:ext>
            </a:extLst>
          </p:cNvPr>
          <p:cNvSpPr/>
          <p:nvPr/>
        </p:nvSpPr>
        <p:spPr>
          <a:xfrm>
            <a:off x="4768865" y="2628133"/>
            <a:ext cx="1527712" cy="477017"/>
          </a:xfrm>
          <a:prstGeom prst="roundRect">
            <a:avLst>
              <a:gd name="adj" fmla="val 30032"/>
            </a:avLst>
          </a:prstGeom>
          <a:solidFill>
            <a:srgbClr val="A50034"/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en-US" altLang="ko-KR" sz="1600" b="1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Display</a:t>
            </a:r>
            <a:endParaRPr lang="ko-KR" altLang="en-US" sz="1600" b="1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모서리가 둥근 직사각형 119">
            <a:extLst>
              <a:ext uri="{FF2B5EF4-FFF2-40B4-BE49-F238E27FC236}">
                <a16:creationId xmlns:a16="http://schemas.microsoft.com/office/drawing/2014/main" id="{C23535FD-8D5D-3BB0-3BA6-CD5CD72C991A}"/>
              </a:ext>
            </a:extLst>
          </p:cNvPr>
          <p:cNvSpPr/>
          <p:nvPr/>
        </p:nvSpPr>
        <p:spPr>
          <a:xfrm>
            <a:off x="2570265" y="2628133"/>
            <a:ext cx="1527712" cy="477017"/>
          </a:xfrm>
          <a:prstGeom prst="roundRect">
            <a:avLst>
              <a:gd name="adj" fmla="val 30032"/>
            </a:avLst>
          </a:prstGeom>
          <a:solidFill>
            <a:srgbClr val="A50034"/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en-US" altLang="ko-KR" sz="1600" b="1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endParaRPr lang="ko-KR" altLang="en-US" sz="1600" b="1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모서리가 둥근 직사각형 119">
            <a:extLst>
              <a:ext uri="{FF2B5EF4-FFF2-40B4-BE49-F238E27FC236}">
                <a16:creationId xmlns:a16="http://schemas.microsoft.com/office/drawing/2014/main" id="{DE869427-4B50-028C-37DE-1647BE27F53A}"/>
              </a:ext>
            </a:extLst>
          </p:cNvPr>
          <p:cNvSpPr/>
          <p:nvPr/>
        </p:nvSpPr>
        <p:spPr>
          <a:xfrm>
            <a:off x="6967465" y="2628133"/>
            <a:ext cx="1527712" cy="477017"/>
          </a:xfrm>
          <a:prstGeom prst="roundRect">
            <a:avLst>
              <a:gd name="adj" fmla="val 30032"/>
            </a:avLst>
          </a:prstGeom>
          <a:solidFill>
            <a:srgbClr val="A50034"/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en-US" altLang="ko-KR" sz="1600" b="1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Appliances</a:t>
            </a:r>
            <a:endParaRPr lang="ko-KR" altLang="en-US" sz="1600" b="1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모서리가 둥근 직사각형 119">
            <a:extLst>
              <a:ext uri="{FF2B5EF4-FFF2-40B4-BE49-F238E27FC236}">
                <a16:creationId xmlns:a16="http://schemas.microsoft.com/office/drawing/2014/main" id="{B8B0B8EA-8DA4-1E34-D6E0-AC81CB204193}"/>
              </a:ext>
            </a:extLst>
          </p:cNvPr>
          <p:cNvSpPr/>
          <p:nvPr/>
        </p:nvSpPr>
        <p:spPr>
          <a:xfrm>
            <a:off x="9166065" y="2628133"/>
            <a:ext cx="1527712" cy="477017"/>
          </a:xfrm>
          <a:prstGeom prst="roundRect">
            <a:avLst>
              <a:gd name="adj" fmla="val 30032"/>
            </a:avLst>
          </a:prstGeom>
          <a:solidFill>
            <a:srgbClr val="A50034"/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en-US" altLang="ko-KR" sz="1600" b="1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Medical</a:t>
            </a:r>
            <a:endParaRPr lang="ko-KR" altLang="en-US" sz="1600" b="1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Object 9">
            <a:extLst>
              <a:ext uri="{FF2B5EF4-FFF2-40B4-BE49-F238E27FC236}">
                <a16:creationId xmlns:a16="http://schemas.microsoft.com/office/drawing/2014/main" id="{EBB9181A-B1E0-24D6-A019-B177914E6FE1}"/>
              </a:ext>
            </a:extLst>
          </p:cNvPr>
          <p:cNvSpPr txBox="1"/>
          <p:nvPr/>
        </p:nvSpPr>
        <p:spPr>
          <a:xfrm>
            <a:off x="466172" y="542301"/>
            <a:ext cx="2689057" cy="8228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ko-KR" altLang="en-US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주요사업 ｜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DDA96A-A683-192B-BE0E-5818B90808C5}"/>
              </a:ext>
            </a:extLst>
          </p:cNvPr>
          <p:cNvSpPr txBox="1"/>
          <p:nvPr/>
        </p:nvSpPr>
        <p:spPr>
          <a:xfrm>
            <a:off x="5937583" y="3598073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TV</a:t>
            </a:r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6DA381-7313-C8DD-8684-28D31827420D}"/>
              </a:ext>
            </a:extLst>
          </p:cNvPr>
          <p:cNvSpPr txBox="1"/>
          <p:nvPr/>
        </p:nvSpPr>
        <p:spPr>
          <a:xfrm>
            <a:off x="5947588" y="4275766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err="1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사이니지</a:t>
            </a:r>
            <a:endParaRPr lang="ko-KR" altLang="en-US" sz="1600" b="1" spc="-150" dirty="0">
              <a:ln>
                <a:solidFill>
                  <a:schemeClr val="bg1">
                    <a:lumMod val="85000"/>
                    <a:alpha val="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D8493A-5DCA-122D-1D5E-5CE679A8D871}"/>
              </a:ext>
            </a:extLst>
          </p:cNvPr>
          <p:cNvSpPr txBox="1"/>
          <p:nvPr/>
        </p:nvSpPr>
        <p:spPr>
          <a:xfrm>
            <a:off x="5947589" y="4953459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전자칠판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115960-7604-66B2-E521-6592CEF32356}"/>
              </a:ext>
            </a:extLst>
          </p:cNvPr>
          <p:cNvSpPr txBox="1"/>
          <p:nvPr/>
        </p:nvSpPr>
        <p:spPr>
          <a:xfrm>
            <a:off x="8150143" y="5631152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주방가전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F160528-69AF-802C-1266-E22A0BBE56D0}"/>
              </a:ext>
            </a:extLst>
          </p:cNvPr>
          <p:cNvGrpSpPr/>
          <p:nvPr/>
        </p:nvGrpSpPr>
        <p:grpSpPr>
          <a:xfrm>
            <a:off x="5534068" y="3123795"/>
            <a:ext cx="364976" cy="2042852"/>
            <a:chOff x="1494437" y="3200516"/>
            <a:chExt cx="364976" cy="2042852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961E395-1B40-4248-83E8-7CE452A42FAA}"/>
                </a:ext>
              </a:extLst>
            </p:cNvPr>
            <p:cNvCxnSpPr/>
            <p:nvPr/>
          </p:nvCxnSpPr>
          <p:spPr>
            <a:xfrm>
              <a:off x="1494437" y="3844071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B4B63E1-3C10-0D94-73FA-F217E313A086}"/>
                </a:ext>
              </a:extLst>
            </p:cNvPr>
            <p:cNvCxnSpPr/>
            <p:nvPr/>
          </p:nvCxnSpPr>
          <p:spPr>
            <a:xfrm>
              <a:off x="1494437" y="4534464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9630F2A-D8D0-B5F9-91E1-62213763302E}"/>
                </a:ext>
              </a:extLst>
            </p:cNvPr>
            <p:cNvCxnSpPr/>
            <p:nvPr/>
          </p:nvCxnSpPr>
          <p:spPr>
            <a:xfrm>
              <a:off x="1494437" y="5224857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1C9C193-E181-5FA2-1D63-BABEC6A450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4437" y="3200516"/>
              <a:ext cx="8172" cy="2042852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359919A3-9043-4828-CCD7-58F3445937E0}"/>
              </a:ext>
            </a:extLst>
          </p:cNvPr>
          <p:cNvSpPr txBox="1"/>
          <p:nvPr/>
        </p:nvSpPr>
        <p:spPr>
          <a:xfrm>
            <a:off x="8140138" y="3598073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빌트인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462CAA0-9777-9956-CE92-78DC174E925B}"/>
              </a:ext>
            </a:extLst>
          </p:cNvPr>
          <p:cNvSpPr txBox="1"/>
          <p:nvPr/>
        </p:nvSpPr>
        <p:spPr>
          <a:xfrm>
            <a:off x="8150143" y="4180516"/>
            <a:ext cx="126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스탠드</a:t>
            </a:r>
            <a:r>
              <a:rPr lang="en-US" altLang="ko-KR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벽걸이 에어컨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7D0FE0E-6BAA-63CB-C9F8-C0DE6CE8F336}"/>
              </a:ext>
            </a:extLst>
          </p:cNvPr>
          <p:cNvSpPr txBox="1"/>
          <p:nvPr/>
        </p:nvSpPr>
        <p:spPr>
          <a:xfrm>
            <a:off x="8150144" y="4953459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생활가전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2AF863D-3366-A2E5-79F7-8ABF15AB2061}"/>
              </a:ext>
            </a:extLst>
          </p:cNvPr>
          <p:cNvGrpSpPr/>
          <p:nvPr/>
        </p:nvGrpSpPr>
        <p:grpSpPr>
          <a:xfrm>
            <a:off x="7736623" y="3123795"/>
            <a:ext cx="364976" cy="2709602"/>
            <a:chOff x="1494437" y="3200516"/>
            <a:chExt cx="364976" cy="2709602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8B67D2D6-3D26-BD94-58EC-E846C8F59EA7}"/>
                </a:ext>
              </a:extLst>
            </p:cNvPr>
            <p:cNvCxnSpPr/>
            <p:nvPr/>
          </p:nvCxnSpPr>
          <p:spPr>
            <a:xfrm>
              <a:off x="1494437" y="3844071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FBD62EF5-AC74-CBEA-9D7E-18DB5934C046}"/>
                </a:ext>
              </a:extLst>
            </p:cNvPr>
            <p:cNvCxnSpPr/>
            <p:nvPr/>
          </p:nvCxnSpPr>
          <p:spPr>
            <a:xfrm>
              <a:off x="1494437" y="4534464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4EE7716-3BE5-7297-A342-4C404118E69D}"/>
                </a:ext>
              </a:extLst>
            </p:cNvPr>
            <p:cNvCxnSpPr/>
            <p:nvPr/>
          </p:nvCxnSpPr>
          <p:spPr>
            <a:xfrm>
              <a:off x="1494437" y="5224857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BB236FA7-CC4E-A7DF-9D9A-711555AC4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4437" y="3200516"/>
              <a:ext cx="0" cy="2709602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ED5B6DA2-997C-56A8-D9B4-77B7315BD69F}"/>
                </a:ext>
              </a:extLst>
            </p:cNvPr>
            <p:cNvCxnSpPr/>
            <p:nvPr/>
          </p:nvCxnSpPr>
          <p:spPr>
            <a:xfrm>
              <a:off x="1494437" y="5891607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E4548899-CAAC-D043-719B-537DB5E06A04}"/>
              </a:ext>
            </a:extLst>
          </p:cNvPr>
          <p:cNvSpPr txBox="1"/>
          <p:nvPr/>
        </p:nvSpPr>
        <p:spPr>
          <a:xfrm>
            <a:off x="10321374" y="3598073"/>
            <a:ext cx="127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의료용 모니터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56535D0-9ECC-8FFE-4BE0-6367AAED871A}"/>
              </a:ext>
            </a:extLst>
          </p:cNvPr>
          <p:cNvSpPr txBox="1"/>
          <p:nvPr/>
        </p:nvSpPr>
        <p:spPr>
          <a:xfrm>
            <a:off x="10331379" y="4275766"/>
            <a:ext cx="127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err="1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디텍터</a:t>
            </a:r>
            <a:endParaRPr lang="ko-KR" altLang="en-US" sz="1600" b="1" spc="-150" dirty="0">
              <a:ln>
                <a:solidFill>
                  <a:schemeClr val="bg1">
                    <a:lumMod val="85000"/>
                    <a:alpha val="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F3888DA-5AC9-079E-6E88-BAF27F868B23}"/>
              </a:ext>
            </a:extLst>
          </p:cNvPr>
          <p:cNvSpPr txBox="1"/>
          <p:nvPr/>
        </p:nvSpPr>
        <p:spPr>
          <a:xfrm>
            <a:off x="10331380" y="4953459"/>
            <a:ext cx="127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뷰티</a:t>
            </a:r>
            <a:r>
              <a:rPr lang="en-US" altLang="ko-KR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의료기기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B68279-9DBC-92B9-0A83-F43EE96D5063}"/>
              </a:ext>
            </a:extLst>
          </p:cNvPr>
          <p:cNvGrpSpPr/>
          <p:nvPr/>
        </p:nvGrpSpPr>
        <p:grpSpPr>
          <a:xfrm>
            <a:off x="9917859" y="3123795"/>
            <a:ext cx="364976" cy="2042852"/>
            <a:chOff x="1494437" y="3200516"/>
            <a:chExt cx="364976" cy="2042852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A5AFA4D-2A73-EC34-530E-62187BD48431}"/>
                </a:ext>
              </a:extLst>
            </p:cNvPr>
            <p:cNvCxnSpPr/>
            <p:nvPr/>
          </p:nvCxnSpPr>
          <p:spPr>
            <a:xfrm>
              <a:off x="1494437" y="3844071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8C12E21-894F-CD39-B832-A6C592162004}"/>
                </a:ext>
              </a:extLst>
            </p:cNvPr>
            <p:cNvCxnSpPr/>
            <p:nvPr/>
          </p:nvCxnSpPr>
          <p:spPr>
            <a:xfrm>
              <a:off x="1494437" y="4534464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3361B82-775B-634D-BE9D-4B02EB5BB073}"/>
                </a:ext>
              </a:extLst>
            </p:cNvPr>
            <p:cNvCxnSpPr/>
            <p:nvPr/>
          </p:nvCxnSpPr>
          <p:spPr>
            <a:xfrm>
              <a:off x="1494437" y="5224857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EC29AEB-0894-9149-4229-091E59BF9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4437" y="3200516"/>
              <a:ext cx="8172" cy="2042852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6" name="그림 115">
            <a:extLst>
              <a:ext uri="{FF2B5EF4-FFF2-40B4-BE49-F238E27FC236}">
                <a16:creationId xmlns:a16="http://schemas.microsoft.com/office/drawing/2014/main" id="{4DA68FE3-363E-CBD0-A9E4-D9214BCFF4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6"/>
          <a:stretch/>
        </p:blipFill>
        <p:spPr>
          <a:xfrm>
            <a:off x="153325" y="6403735"/>
            <a:ext cx="761075" cy="3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8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339685" y="3123795"/>
            <a:ext cx="364976" cy="2042852"/>
            <a:chOff x="1494437" y="3200516"/>
            <a:chExt cx="364976" cy="204285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94437" y="3844071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494437" y="4534464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494437" y="5224857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>
              <a:cxnSpLocks/>
            </p:cNvCxnSpPr>
            <p:nvPr/>
          </p:nvCxnSpPr>
          <p:spPr>
            <a:xfrm flipH="1" flipV="1">
              <a:off x="1494437" y="3200516"/>
              <a:ext cx="8172" cy="2042852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784522" y="3598073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PC/</a:t>
            </a:r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노트북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94527" y="4275766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94528" y="4953459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</a:t>
            </a:r>
            <a:endParaRPr lang="ko-KR" altLang="en-US" sz="1600" b="1" spc="-150" dirty="0">
              <a:ln>
                <a:solidFill>
                  <a:schemeClr val="bg1">
                    <a:lumMod val="85000"/>
                    <a:alpha val="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모서리가 둥근 직사각형 119">
            <a:extLst>
              <a:ext uri="{FF2B5EF4-FFF2-40B4-BE49-F238E27FC236}">
                <a16:creationId xmlns:a16="http://schemas.microsoft.com/office/drawing/2014/main" id="{1665C8CB-1B28-1ADD-617D-4D396B47338E}"/>
              </a:ext>
            </a:extLst>
          </p:cNvPr>
          <p:cNvSpPr/>
          <p:nvPr/>
        </p:nvSpPr>
        <p:spPr>
          <a:xfrm>
            <a:off x="4768865" y="2628133"/>
            <a:ext cx="1527712" cy="477017"/>
          </a:xfrm>
          <a:prstGeom prst="roundRect">
            <a:avLst>
              <a:gd name="adj" fmla="val 30032"/>
            </a:avLst>
          </a:prstGeom>
          <a:solidFill>
            <a:srgbClr val="13289F"/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en-US" altLang="ko-KR" sz="1600" b="1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Display</a:t>
            </a:r>
            <a:endParaRPr lang="ko-KR" altLang="en-US" sz="1600" b="1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모서리가 둥근 직사각형 119">
            <a:extLst>
              <a:ext uri="{FF2B5EF4-FFF2-40B4-BE49-F238E27FC236}">
                <a16:creationId xmlns:a16="http://schemas.microsoft.com/office/drawing/2014/main" id="{C23535FD-8D5D-3BB0-3BA6-CD5CD72C991A}"/>
              </a:ext>
            </a:extLst>
          </p:cNvPr>
          <p:cNvSpPr/>
          <p:nvPr/>
        </p:nvSpPr>
        <p:spPr>
          <a:xfrm>
            <a:off x="2570265" y="2628133"/>
            <a:ext cx="1527712" cy="477017"/>
          </a:xfrm>
          <a:prstGeom prst="roundRect">
            <a:avLst>
              <a:gd name="adj" fmla="val 30032"/>
            </a:avLst>
          </a:prstGeom>
          <a:solidFill>
            <a:srgbClr val="13289F"/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en-US" altLang="ko-KR" sz="1600" b="1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endParaRPr lang="ko-KR" altLang="en-US" sz="1600" b="1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모서리가 둥근 직사각형 119">
            <a:extLst>
              <a:ext uri="{FF2B5EF4-FFF2-40B4-BE49-F238E27FC236}">
                <a16:creationId xmlns:a16="http://schemas.microsoft.com/office/drawing/2014/main" id="{DE869427-4B50-028C-37DE-1647BE27F53A}"/>
              </a:ext>
            </a:extLst>
          </p:cNvPr>
          <p:cNvSpPr/>
          <p:nvPr/>
        </p:nvSpPr>
        <p:spPr>
          <a:xfrm>
            <a:off x="6967465" y="2628133"/>
            <a:ext cx="1527712" cy="477017"/>
          </a:xfrm>
          <a:prstGeom prst="roundRect">
            <a:avLst>
              <a:gd name="adj" fmla="val 30032"/>
            </a:avLst>
          </a:prstGeom>
          <a:solidFill>
            <a:srgbClr val="13289F"/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en-US" altLang="ko-KR" sz="1600" b="1" spc="-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Appliaces</a:t>
            </a:r>
            <a:endParaRPr lang="ko-KR" altLang="en-US" sz="1600" b="1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모서리가 둥근 직사각형 119">
            <a:extLst>
              <a:ext uri="{FF2B5EF4-FFF2-40B4-BE49-F238E27FC236}">
                <a16:creationId xmlns:a16="http://schemas.microsoft.com/office/drawing/2014/main" id="{B8B0B8EA-8DA4-1E34-D6E0-AC81CB204193}"/>
              </a:ext>
            </a:extLst>
          </p:cNvPr>
          <p:cNvSpPr/>
          <p:nvPr/>
        </p:nvSpPr>
        <p:spPr>
          <a:xfrm>
            <a:off x="9166065" y="2628133"/>
            <a:ext cx="1527712" cy="477017"/>
          </a:xfrm>
          <a:prstGeom prst="roundRect">
            <a:avLst>
              <a:gd name="adj" fmla="val 30032"/>
            </a:avLst>
          </a:prstGeom>
          <a:solidFill>
            <a:srgbClr val="13289F"/>
          </a:solidFill>
          <a:ln w="19050">
            <a:noFill/>
          </a:ln>
          <a:effectLst>
            <a:outerShdw blurRad="762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55"/>
            <a:r>
              <a:rPr lang="en-US" altLang="ko-KR" sz="1600" b="1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Printer</a:t>
            </a:r>
            <a:endParaRPr lang="ko-KR" altLang="en-US" sz="1600" b="1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Object 9">
            <a:extLst>
              <a:ext uri="{FF2B5EF4-FFF2-40B4-BE49-F238E27FC236}">
                <a16:creationId xmlns:a16="http://schemas.microsoft.com/office/drawing/2014/main" id="{EBB9181A-B1E0-24D6-A019-B177914E6FE1}"/>
              </a:ext>
            </a:extLst>
          </p:cNvPr>
          <p:cNvSpPr txBox="1"/>
          <p:nvPr/>
        </p:nvSpPr>
        <p:spPr>
          <a:xfrm>
            <a:off x="466172" y="542301"/>
            <a:ext cx="2689057" cy="8228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ko-KR" altLang="en-US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주요사업 ｜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DDA96A-A683-192B-BE0E-5818B90808C5}"/>
              </a:ext>
            </a:extLst>
          </p:cNvPr>
          <p:cNvSpPr txBox="1"/>
          <p:nvPr/>
        </p:nvSpPr>
        <p:spPr>
          <a:xfrm>
            <a:off x="5937583" y="3598073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TV</a:t>
            </a:r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6DA381-7313-C8DD-8684-28D31827420D}"/>
              </a:ext>
            </a:extLst>
          </p:cNvPr>
          <p:cNvSpPr txBox="1"/>
          <p:nvPr/>
        </p:nvSpPr>
        <p:spPr>
          <a:xfrm>
            <a:off x="5947588" y="4275766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err="1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사이니지</a:t>
            </a:r>
            <a:endParaRPr lang="ko-KR" altLang="en-US" sz="1600" b="1" spc="-150" dirty="0">
              <a:ln>
                <a:solidFill>
                  <a:schemeClr val="bg1">
                    <a:lumMod val="85000"/>
                    <a:alpha val="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D8493A-5DCA-122D-1D5E-5CE679A8D871}"/>
              </a:ext>
            </a:extLst>
          </p:cNvPr>
          <p:cNvSpPr txBox="1"/>
          <p:nvPr/>
        </p:nvSpPr>
        <p:spPr>
          <a:xfrm>
            <a:off x="5947589" y="4953459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전자칠판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115960-7604-66B2-E521-6592CEF32356}"/>
              </a:ext>
            </a:extLst>
          </p:cNvPr>
          <p:cNvSpPr txBox="1"/>
          <p:nvPr/>
        </p:nvSpPr>
        <p:spPr>
          <a:xfrm>
            <a:off x="8150143" y="5631152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주방가전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F160528-69AF-802C-1266-E22A0BBE56D0}"/>
              </a:ext>
            </a:extLst>
          </p:cNvPr>
          <p:cNvGrpSpPr/>
          <p:nvPr/>
        </p:nvGrpSpPr>
        <p:grpSpPr>
          <a:xfrm>
            <a:off x="5534068" y="3123795"/>
            <a:ext cx="364976" cy="2042852"/>
            <a:chOff x="1494437" y="3200516"/>
            <a:chExt cx="364976" cy="2042852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961E395-1B40-4248-83E8-7CE452A42FAA}"/>
                </a:ext>
              </a:extLst>
            </p:cNvPr>
            <p:cNvCxnSpPr/>
            <p:nvPr/>
          </p:nvCxnSpPr>
          <p:spPr>
            <a:xfrm>
              <a:off x="1494437" y="3844071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B4B63E1-3C10-0D94-73FA-F217E313A086}"/>
                </a:ext>
              </a:extLst>
            </p:cNvPr>
            <p:cNvCxnSpPr/>
            <p:nvPr/>
          </p:nvCxnSpPr>
          <p:spPr>
            <a:xfrm>
              <a:off x="1494437" y="4534464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9630F2A-D8D0-B5F9-91E1-62213763302E}"/>
                </a:ext>
              </a:extLst>
            </p:cNvPr>
            <p:cNvCxnSpPr/>
            <p:nvPr/>
          </p:nvCxnSpPr>
          <p:spPr>
            <a:xfrm>
              <a:off x="1494437" y="5224857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1C9C193-E181-5FA2-1D63-BABEC6A450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4437" y="3200516"/>
              <a:ext cx="8172" cy="2042852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359919A3-9043-4828-CCD7-58F3445937E0}"/>
              </a:ext>
            </a:extLst>
          </p:cNvPr>
          <p:cNvSpPr txBox="1"/>
          <p:nvPr/>
        </p:nvSpPr>
        <p:spPr>
          <a:xfrm>
            <a:off x="8140138" y="3598073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빌트인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462CAA0-9777-9956-CE92-78DC174E925B}"/>
              </a:ext>
            </a:extLst>
          </p:cNvPr>
          <p:cNvSpPr txBox="1"/>
          <p:nvPr/>
        </p:nvSpPr>
        <p:spPr>
          <a:xfrm>
            <a:off x="8150143" y="4180516"/>
            <a:ext cx="126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스탠드</a:t>
            </a:r>
            <a:r>
              <a:rPr lang="en-US" altLang="ko-KR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벽걸이 에어컨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7D0FE0E-6BAA-63CB-C9F8-C0DE6CE8F336}"/>
              </a:ext>
            </a:extLst>
          </p:cNvPr>
          <p:cNvSpPr txBox="1"/>
          <p:nvPr/>
        </p:nvSpPr>
        <p:spPr>
          <a:xfrm>
            <a:off x="8150144" y="4953459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생활가전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2AF863D-3366-A2E5-79F7-8ABF15AB2061}"/>
              </a:ext>
            </a:extLst>
          </p:cNvPr>
          <p:cNvGrpSpPr/>
          <p:nvPr/>
        </p:nvGrpSpPr>
        <p:grpSpPr>
          <a:xfrm>
            <a:off x="7736623" y="3123795"/>
            <a:ext cx="364976" cy="2709602"/>
            <a:chOff x="1494437" y="3200516"/>
            <a:chExt cx="364976" cy="2709602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8B67D2D6-3D26-BD94-58EC-E846C8F59EA7}"/>
                </a:ext>
              </a:extLst>
            </p:cNvPr>
            <p:cNvCxnSpPr/>
            <p:nvPr/>
          </p:nvCxnSpPr>
          <p:spPr>
            <a:xfrm>
              <a:off x="1494437" y="3844071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FBD62EF5-AC74-CBEA-9D7E-18DB5934C046}"/>
                </a:ext>
              </a:extLst>
            </p:cNvPr>
            <p:cNvCxnSpPr/>
            <p:nvPr/>
          </p:nvCxnSpPr>
          <p:spPr>
            <a:xfrm>
              <a:off x="1494437" y="4534464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4EE7716-3BE5-7297-A342-4C404118E69D}"/>
                </a:ext>
              </a:extLst>
            </p:cNvPr>
            <p:cNvCxnSpPr/>
            <p:nvPr/>
          </p:nvCxnSpPr>
          <p:spPr>
            <a:xfrm>
              <a:off x="1494437" y="5224857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BB236FA7-CC4E-A7DF-9D9A-711555AC4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4437" y="3200516"/>
              <a:ext cx="0" cy="2709602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ED5B6DA2-997C-56A8-D9B4-77B7315BD69F}"/>
                </a:ext>
              </a:extLst>
            </p:cNvPr>
            <p:cNvCxnSpPr/>
            <p:nvPr/>
          </p:nvCxnSpPr>
          <p:spPr>
            <a:xfrm>
              <a:off x="1494437" y="5891607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E4548899-CAAC-D043-719B-537DB5E06A04}"/>
              </a:ext>
            </a:extLst>
          </p:cNvPr>
          <p:cNvSpPr txBox="1"/>
          <p:nvPr/>
        </p:nvSpPr>
        <p:spPr>
          <a:xfrm>
            <a:off x="10321374" y="3598073"/>
            <a:ext cx="127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프린터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56535D0-9ECC-8FFE-4BE0-6367AAED871A}"/>
              </a:ext>
            </a:extLst>
          </p:cNvPr>
          <p:cNvSpPr txBox="1"/>
          <p:nvPr/>
        </p:nvSpPr>
        <p:spPr>
          <a:xfrm>
            <a:off x="10331379" y="4275766"/>
            <a:ext cx="127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복합기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F3888DA-5AC9-079E-6E88-BAF27F868B23}"/>
              </a:ext>
            </a:extLst>
          </p:cNvPr>
          <p:cNvSpPr txBox="1"/>
          <p:nvPr/>
        </p:nvSpPr>
        <p:spPr>
          <a:xfrm>
            <a:off x="10331380" y="4953459"/>
            <a:ext cx="127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bg1">
                      <a:lumMod val="85000"/>
                      <a:alpha val="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옵션 소모품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B68279-9DBC-92B9-0A83-F43EE96D5063}"/>
              </a:ext>
            </a:extLst>
          </p:cNvPr>
          <p:cNvGrpSpPr/>
          <p:nvPr/>
        </p:nvGrpSpPr>
        <p:grpSpPr>
          <a:xfrm>
            <a:off x="9917859" y="3123795"/>
            <a:ext cx="364976" cy="2042852"/>
            <a:chOff x="1494437" y="3200516"/>
            <a:chExt cx="364976" cy="2042852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A5AFA4D-2A73-EC34-530E-62187BD48431}"/>
                </a:ext>
              </a:extLst>
            </p:cNvPr>
            <p:cNvCxnSpPr/>
            <p:nvPr/>
          </p:nvCxnSpPr>
          <p:spPr>
            <a:xfrm>
              <a:off x="1494437" y="3844071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8C12E21-894F-CD39-B832-A6C592162004}"/>
                </a:ext>
              </a:extLst>
            </p:cNvPr>
            <p:cNvCxnSpPr/>
            <p:nvPr/>
          </p:nvCxnSpPr>
          <p:spPr>
            <a:xfrm>
              <a:off x="1494437" y="4534464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3361B82-775B-634D-BE9D-4B02EB5BB073}"/>
                </a:ext>
              </a:extLst>
            </p:cNvPr>
            <p:cNvCxnSpPr/>
            <p:nvPr/>
          </p:nvCxnSpPr>
          <p:spPr>
            <a:xfrm>
              <a:off x="1494437" y="5224857"/>
              <a:ext cx="364976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EC29AEB-0894-9149-4229-091E59BF9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4437" y="3200516"/>
              <a:ext cx="8172" cy="2042852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1C2041F-473F-0A4D-566E-5EE1E27E0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62" y="645731"/>
            <a:ext cx="2348241" cy="62375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25A0509-A115-F10D-19A8-676991367B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6"/>
          <a:stretch/>
        </p:blipFill>
        <p:spPr>
          <a:xfrm>
            <a:off x="153325" y="6403735"/>
            <a:ext cx="761075" cy="3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5A5658-8222-39ED-0247-2439D3CC58F1}"/>
              </a:ext>
            </a:extLst>
          </p:cNvPr>
          <p:cNvSpPr/>
          <p:nvPr/>
        </p:nvSpPr>
        <p:spPr>
          <a:xfrm>
            <a:off x="1612761" y="1995055"/>
            <a:ext cx="9951166" cy="4248727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kt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22" y="2235300"/>
            <a:ext cx="906644" cy="83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0566" y="2315705"/>
            <a:ext cx="840741" cy="818506"/>
          </a:xfrm>
          <a:prstGeom prst="rect">
            <a:avLst/>
          </a:prstGeom>
        </p:spPr>
      </p:pic>
      <p:pic>
        <p:nvPicPr>
          <p:cNvPr id="3078" name="Picture 6" descr="posco logo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07" y="2524417"/>
            <a:ext cx="1300019" cy="3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278" y="2235300"/>
            <a:ext cx="809961" cy="8099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0" t="2725" r="21511" b="10182"/>
          <a:stretch/>
        </p:blipFill>
        <p:spPr>
          <a:xfrm>
            <a:off x="7437484" y="2238799"/>
            <a:ext cx="1729277" cy="7577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82" y="4414544"/>
            <a:ext cx="1431627" cy="35710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88" y="5191094"/>
            <a:ext cx="1134302" cy="59835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68" y="5312859"/>
            <a:ext cx="1231537" cy="32335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875" y="4463357"/>
            <a:ext cx="1500875" cy="310526"/>
          </a:xfrm>
          <a:prstGeom prst="rect">
            <a:avLst/>
          </a:prstGeom>
        </p:spPr>
      </p:pic>
      <p:pic>
        <p:nvPicPr>
          <p:cNvPr id="42" name="그림 41" descr="한투.jpg"/>
          <p:cNvPicPr>
            <a:picLocks noChangeAspect="1"/>
          </p:cNvPicPr>
          <p:nvPr/>
        </p:nvPicPr>
        <p:blipFill>
          <a:blip r:embed="rId11" cstate="print"/>
          <a:srcRect t="22317" b="18171"/>
          <a:stretch>
            <a:fillRect/>
          </a:stretch>
        </p:blipFill>
        <p:spPr>
          <a:xfrm>
            <a:off x="5676393" y="4281597"/>
            <a:ext cx="1592673" cy="710871"/>
          </a:xfrm>
          <a:prstGeom prst="rect">
            <a:avLst/>
          </a:prstGeom>
        </p:spPr>
      </p:pic>
      <p:pic>
        <p:nvPicPr>
          <p:cNvPr id="43" name="그림 42" descr="mbc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11250" y="5149711"/>
            <a:ext cx="1212144" cy="649646"/>
          </a:xfrm>
          <a:prstGeom prst="rect">
            <a:avLst/>
          </a:prstGeom>
        </p:spPr>
      </p:pic>
      <p:pic>
        <p:nvPicPr>
          <p:cNvPr id="24" name="Picture 4" descr="C:\Users\user\Desktop\캡처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91174" y="4339140"/>
            <a:ext cx="1134302" cy="649646"/>
          </a:xfrm>
          <a:prstGeom prst="rect">
            <a:avLst/>
          </a:prstGeom>
          <a:noFill/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E4CDF77-B7D7-89E8-937F-972D15C1B1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77" y="3365501"/>
            <a:ext cx="1143993" cy="54339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EED6113-AE12-4A35-5E38-5CC5E37A4B5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77" y="4234016"/>
            <a:ext cx="1280750" cy="49913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39E02F1-99B9-78BA-6CA6-A6739C49A97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875" y="5259715"/>
            <a:ext cx="1540910" cy="3764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463952C-8162-475C-D7A7-3814F177102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38" y="3542106"/>
            <a:ext cx="1212575" cy="22253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3519F32-EBB5-BB65-3D3C-4B4DF1276DA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82" y="3480710"/>
            <a:ext cx="1401234" cy="304616"/>
          </a:xfrm>
          <a:prstGeom prst="rect">
            <a:avLst/>
          </a:prstGeom>
        </p:spPr>
      </p:pic>
      <p:sp>
        <p:nvSpPr>
          <p:cNvPr id="61" name="Object 9">
            <a:extLst>
              <a:ext uri="{FF2B5EF4-FFF2-40B4-BE49-F238E27FC236}">
                <a16:creationId xmlns:a16="http://schemas.microsoft.com/office/drawing/2014/main" id="{6BB2653E-DD85-7E0F-382B-3951026AB95A}"/>
              </a:ext>
            </a:extLst>
          </p:cNvPr>
          <p:cNvSpPr txBox="1"/>
          <p:nvPr/>
        </p:nvSpPr>
        <p:spPr>
          <a:xfrm>
            <a:off x="466172" y="542301"/>
            <a:ext cx="4485135" cy="8228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ko-KR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Clients </a:t>
            </a:r>
            <a:r>
              <a:rPr lang="ko-KR" altLang="en-US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｜ </a:t>
            </a:r>
            <a:r>
              <a:rPr lang="ko-KR" altLang="en-US" sz="36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042107-BDED-E2F4-5563-CB205D97F11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2" y="3459328"/>
            <a:ext cx="1401234" cy="372203"/>
          </a:xfrm>
          <a:prstGeom prst="rect">
            <a:avLst/>
          </a:prstGeom>
        </p:spPr>
      </p:pic>
      <p:pic>
        <p:nvPicPr>
          <p:cNvPr id="64" name="Picture 2" descr="C:\Users\user\Desktop\캡처.PNG">
            <a:extLst>
              <a:ext uri="{FF2B5EF4-FFF2-40B4-BE49-F238E27FC236}">
                <a16:creationId xmlns:a16="http://schemas.microsoft.com/office/drawing/2014/main" id="{F712B5F1-0DB3-2590-8496-0A5A91EE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9432980" y="3429000"/>
            <a:ext cx="1616948" cy="447241"/>
          </a:xfrm>
          <a:prstGeom prst="rect">
            <a:avLst/>
          </a:prstGeom>
          <a:noFill/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107F93C-EEE3-01F9-F31C-1F4E24C370E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92" y="5137837"/>
            <a:ext cx="616638" cy="61663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DE387E3-F892-F13E-DB45-863D36E732DD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6"/>
          <a:stretch/>
        </p:blipFill>
        <p:spPr>
          <a:xfrm>
            <a:off x="153325" y="6403735"/>
            <a:ext cx="761075" cy="3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6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5A5658-8222-39ED-0247-2439D3CC58F1}"/>
              </a:ext>
            </a:extLst>
          </p:cNvPr>
          <p:cNvSpPr/>
          <p:nvPr/>
        </p:nvSpPr>
        <p:spPr>
          <a:xfrm>
            <a:off x="1612761" y="1995055"/>
            <a:ext cx="9951166" cy="4248727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Object 9">
            <a:extLst>
              <a:ext uri="{FF2B5EF4-FFF2-40B4-BE49-F238E27FC236}">
                <a16:creationId xmlns:a16="http://schemas.microsoft.com/office/drawing/2014/main" id="{6BB2653E-DD85-7E0F-382B-3951026AB95A}"/>
              </a:ext>
            </a:extLst>
          </p:cNvPr>
          <p:cNvSpPr txBox="1"/>
          <p:nvPr/>
        </p:nvSpPr>
        <p:spPr>
          <a:xfrm>
            <a:off x="466172" y="542301"/>
            <a:ext cx="4485135" cy="82283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ko-KR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Clients </a:t>
            </a:r>
            <a:r>
              <a:rPr lang="ko-KR" altLang="en-US" sz="40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｜ </a:t>
            </a:r>
            <a:r>
              <a:rPr lang="ko-KR" altLang="en-US" sz="3600" b="1" kern="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공공기관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5A292FB-0562-7AEF-3F8C-9BAE48821E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00" y="4601927"/>
            <a:ext cx="1416366" cy="56654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5984B86-8F72-B939-6032-015B96EBFD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t="22382" r="5500" b="22122"/>
          <a:stretch>
            <a:fillRect/>
          </a:stretch>
        </p:blipFill>
        <p:spPr>
          <a:xfrm>
            <a:off x="3989650" y="3553009"/>
            <a:ext cx="1753500" cy="5991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C577DB4-2DDA-C7DB-84EA-D1FCB389C3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24" y="4582930"/>
            <a:ext cx="1809041" cy="5698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BC0AE25-5C2A-AB50-DF39-83554093D6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322" y="2417736"/>
            <a:ext cx="1729908" cy="65404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39A6E27-093A-E05E-F3E0-99B4E50213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15" y="2079555"/>
            <a:ext cx="1330410" cy="1330410"/>
          </a:xfrm>
          <a:prstGeom prst="rect">
            <a:avLst/>
          </a:prstGeom>
        </p:spPr>
      </p:pic>
      <p:pic>
        <p:nvPicPr>
          <p:cNvPr id="36" name="그림 35" descr="수출입.png">
            <a:extLst>
              <a:ext uri="{FF2B5EF4-FFF2-40B4-BE49-F238E27FC236}">
                <a16:creationId xmlns:a16="http://schemas.microsoft.com/office/drawing/2014/main" id="{689E70B5-D090-3673-1BF1-A246B8CB52E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83793" y="4572702"/>
            <a:ext cx="1739545" cy="576867"/>
          </a:xfrm>
          <a:prstGeom prst="rect">
            <a:avLst/>
          </a:prstGeom>
        </p:spPr>
      </p:pic>
      <p:pic>
        <p:nvPicPr>
          <p:cNvPr id="37" name="그림 36" descr="20180406_162928.png">
            <a:extLst>
              <a:ext uri="{FF2B5EF4-FFF2-40B4-BE49-F238E27FC236}">
                <a16:creationId xmlns:a16="http://schemas.microsoft.com/office/drawing/2014/main" id="{90AB98B4-1DB5-E129-7938-F72886024BB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80246" y="2178052"/>
            <a:ext cx="1156989" cy="1201920"/>
          </a:xfrm>
          <a:prstGeom prst="rect">
            <a:avLst/>
          </a:prstGeom>
        </p:spPr>
      </p:pic>
      <p:pic>
        <p:nvPicPr>
          <p:cNvPr id="39" name="그림 38" descr="1한국전력기술22.png">
            <a:extLst>
              <a:ext uri="{FF2B5EF4-FFF2-40B4-BE49-F238E27FC236}">
                <a16:creationId xmlns:a16="http://schemas.microsoft.com/office/drawing/2014/main" id="{9D242A1D-EFBE-0CDE-48D5-ABB49515803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rcRect l="29976" t="33683" r="32954" b="34000"/>
          <a:stretch>
            <a:fillRect/>
          </a:stretch>
        </p:blipFill>
        <p:spPr>
          <a:xfrm>
            <a:off x="2096761" y="5486491"/>
            <a:ext cx="1714298" cy="523527"/>
          </a:xfrm>
          <a:prstGeom prst="rect">
            <a:avLst/>
          </a:prstGeom>
        </p:spPr>
      </p:pic>
      <p:pic>
        <p:nvPicPr>
          <p:cNvPr id="44" name="그림 43" descr="도로.png">
            <a:extLst>
              <a:ext uri="{FF2B5EF4-FFF2-40B4-BE49-F238E27FC236}">
                <a16:creationId xmlns:a16="http://schemas.microsoft.com/office/drawing/2014/main" id="{4D35EF9E-688A-988E-CDFA-25158438B0E4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74331" y="3605471"/>
            <a:ext cx="1261778" cy="640903"/>
          </a:xfrm>
          <a:prstGeom prst="rect">
            <a:avLst/>
          </a:prstGeom>
        </p:spPr>
      </p:pic>
      <p:pic>
        <p:nvPicPr>
          <p:cNvPr id="45" name="Picture 2" descr="C:\Users\Administrator\Documents\네이트온 받은 파일\그림2.jpg">
            <a:extLst>
              <a:ext uri="{FF2B5EF4-FFF2-40B4-BE49-F238E27FC236}">
                <a16:creationId xmlns:a16="http://schemas.microsoft.com/office/drawing/2014/main" id="{D9D18593-900A-E51C-0BC1-8BB143E4F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95059" y="5376937"/>
            <a:ext cx="1171761" cy="625578"/>
          </a:xfrm>
          <a:prstGeom prst="rect">
            <a:avLst/>
          </a:prstGeom>
          <a:noFill/>
        </p:spPr>
      </p:pic>
      <p:pic>
        <p:nvPicPr>
          <p:cNvPr id="46" name="Picture 2" descr="C:\Users\user\Desktop\캡처.PNG">
            <a:extLst>
              <a:ext uri="{FF2B5EF4-FFF2-40B4-BE49-F238E27FC236}">
                <a16:creationId xmlns:a16="http://schemas.microsoft.com/office/drawing/2014/main" id="{997DD604-9554-8D15-844C-1CFFF7DA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43150" y="4605078"/>
            <a:ext cx="1581150" cy="589056"/>
          </a:xfrm>
          <a:prstGeom prst="rect">
            <a:avLst/>
          </a:prstGeom>
          <a:noFill/>
        </p:spPr>
      </p:pic>
      <p:pic>
        <p:nvPicPr>
          <p:cNvPr id="47" name="Picture 3" descr="C:\Users\user\Desktop\캡처.PNG">
            <a:extLst>
              <a:ext uri="{FF2B5EF4-FFF2-40B4-BE49-F238E27FC236}">
                <a16:creationId xmlns:a16="http://schemas.microsoft.com/office/drawing/2014/main" id="{DC08D17D-08CF-8786-A419-20D82272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483793" y="3522557"/>
            <a:ext cx="1696437" cy="654048"/>
          </a:xfrm>
          <a:prstGeom prst="rect">
            <a:avLst/>
          </a:prstGeom>
          <a:noFill/>
        </p:spPr>
      </p:pic>
      <p:pic>
        <p:nvPicPr>
          <p:cNvPr id="48" name="Picture 4" descr="C:\Users\user\Desktop\캡처.PNG">
            <a:extLst>
              <a:ext uri="{FF2B5EF4-FFF2-40B4-BE49-F238E27FC236}">
                <a16:creationId xmlns:a16="http://schemas.microsoft.com/office/drawing/2014/main" id="{AA866495-EC05-0795-538C-6EFDDF41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73248" y="4547260"/>
            <a:ext cx="902219" cy="646874"/>
          </a:xfrm>
          <a:prstGeom prst="rect">
            <a:avLst/>
          </a:prstGeom>
          <a:noFill/>
        </p:spPr>
      </p:pic>
      <p:pic>
        <p:nvPicPr>
          <p:cNvPr id="50" name="Picture 5" descr="C:\Users\user\Desktop\캡처.PNG">
            <a:extLst>
              <a:ext uri="{FF2B5EF4-FFF2-40B4-BE49-F238E27FC236}">
                <a16:creationId xmlns:a16="http://schemas.microsoft.com/office/drawing/2014/main" id="{8D0AC0C6-3F0F-3430-697E-E37AAA8D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17442" y="3409965"/>
            <a:ext cx="1293810" cy="883578"/>
          </a:xfrm>
          <a:prstGeom prst="rect">
            <a:avLst/>
          </a:prstGeom>
          <a:noFill/>
        </p:spPr>
      </p:pic>
      <p:pic>
        <p:nvPicPr>
          <p:cNvPr id="51" name="Picture 3" descr="C:\Users\user\Desktop\캡처.PNG">
            <a:extLst>
              <a:ext uri="{FF2B5EF4-FFF2-40B4-BE49-F238E27FC236}">
                <a16:creationId xmlns:a16="http://schemas.microsoft.com/office/drawing/2014/main" id="{A4530A28-D766-B7E3-506D-F86A3E754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797769" y="5565572"/>
            <a:ext cx="1581150" cy="365364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7E7B25-EE04-9548-211D-3F2D5F50D2C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694" y="3439502"/>
            <a:ext cx="846623" cy="8444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946DD1-D484-9717-3295-ABEF1FA8327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21" y="2143277"/>
            <a:ext cx="1054633" cy="1069031"/>
          </a:xfrm>
          <a:prstGeom prst="rect">
            <a:avLst/>
          </a:prstGeom>
        </p:spPr>
      </p:pic>
      <p:pic>
        <p:nvPicPr>
          <p:cNvPr id="8" name="Picture 2" descr="취재파일] 청와대 로고, 꼭 바꿔야 할까? | SBS 뉴스">
            <a:extLst>
              <a:ext uri="{FF2B5EF4-FFF2-40B4-BE49-F238E27FC236}">
                <a16:creationId xmlns:a16="http://schemas.microsoft.com/office/drawing/2014/main" id="{CDD2DB4E-EBB0-8D79-5A81-0D41F4F7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01" y="2255590"/>
            <a:ext cx="1515681" cy="84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9F88130-D283-C066-5F10-1B97BF1B337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6"/>
          <a:stretch/>
        </p:blipFill>
        <p:spPr>
          <a:xfrm>
            <a:off x="153325" y="6403735"/>
            <a:ext cx="761075" cy="3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2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50800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308</Words>
  <Application>Microsoft Office PowerPoint</Application>
  <PresentationFormat>와이드스크린</PresentationFormat>
  <Paragraphs>125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나눔고딕</vt:lpstr>
      <vt:lpstr>Arial</vt:lpstr>
      <vt:lpstr>Wingdings</vt:lpstr>
      <vt:lpstr>나눔고딕 ExtraBold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이명진</dc:creator>
  <cp:lastModifiedBy>KH DON</cp:lastModifiedBy>
  <cp:revision>84</cp:revision>
  <dcterms:created xsi:type="dcterms:W3CDTF">2018-03-08T07:55:40Z</dcterms:created>
  <dcterms:modified xsi:type="dcterms:W3CDTF">2022-07-24T08:35:07Z</dcterms:modified>
</cp:coreProperties>
</file>