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72135" y="-7620"/>
            <a:ext cx="7339965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FFFFFF"/>
                </a:solidFill>
              </a:rPr>
              <a:t>CashFlow API Architecture</a:t>
            </a:r>
            <a:r>
              <a:rPr lang="pt-BR" sz="3600" b="1">
                <a:solidFill>
                  <a:srgbClr val="FFFFFF"/>
                </a:solidFill>
              </a:rPr>
              <a:t> - Overview</a:t>
            </a:r>
            <a:endParaRPr sz="3600" b="1">
              <a:solidFill>
                <a:srgbClr val="FFFFFF"/>
              </a:solidFill>
            </a:endParaRPr>
          </a:p>
          <a:p>
            <a:pPr algn="l"/>
            <a:endParaRPr lang="pt-BR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367030" y="1589405"/>
            <a:ext cx="5146040" cy="4681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pt-BR" sz="2400">
                <a:latin typeface="+mj-lt"/>
                <a:cs typeface="+mj-lt"/>
              </a:rPr>
              <a:t>We use two microservices:</a:t>
            </a:r>
            <a:endParaRPr lang="en-US" altLang="pt-BR" sz="2400">
              <a:latin typeface="+mj-lt"/>
              <a:cs typeface="+mj-lt"/>
            </a:endParaRPr>
          </a:p>
          <a:p>
            <a:r>
              <a:rPr lang="en-US" altLang="pt-BR" sz="2400" b="1">
                <a:latin typeface="+mj-lt"/>
                <a:cs typeface="+mj-lt"/>
              </a:rPr>
              <a:t>cashflow-api</a:t>
            </a:r>
            <a:r>
              <a:rPr lang="en-US" altLang="pt-BR" sz="2400">
                <a:latin typeface="+mj-lt"/>
                <a:cs typeface="+mj-lt"/>
              </a:rPr>
              <a:t> handles transaction creation (debit/credit) on the primary database.</a:t>
            </a:r>
            <a:endParaRPr lang="en-US" altLang="pt-BR" sz="2400">
              <a:latin typeface="+mj-lt"/>
              <a:cs typeface="+mj-lt"/>
            </a:endParaRPr>
          </a:p>
          <a:p>
            <a:endParaRPr lang="en-US" altLang="pt-BR" sz="2400">
              <a:latin typeface="+mj-lt"/>
              <a:cs typeface="+mj-lt"/>
            </a:endParaRPr>
          </a:p>
          <a:p>
            <a:r>
              <a:rPr lang="en-US" altLang="pt-BR" sz="2400" b="1">
                <a:latin typeface="+mj-lt"/>
                <a:cs typeface="+mj-lt"/>
              </a:rPr>
              <a:t>cashflow-report-api</a:t>
            </a:r>
            <a:r>
              <a:rPr lang="en-US" altLang="pt-BR" sz="2400">
                <a:latin typeface="+mj-lt"/>
                <a:cs typeface="+mj-lt"/>
              </a:rPr>
              <a:t> generates user reports using the read replica.</a:t>
            </a:r>
            <a:r>
              <a:rPr lang="pt-BR" altLang="en-US" sz="2400">
                <a:latin typeface="+mj-lt"/>
                <a:cs typeface="+mj-lt"/>
              </a:rPr>
              <a:t> </a:t>
            </a:r>
            <a:endParaRPr lang="pt-BR" altLang="en-US" sz="2400">
              <a:latin typeface="+mj-lt"/>
              <a:cs typeface="+mj-lt"/>
            </a:endParaRPr>
          </a:p>
          <a:p>
            <a:pPr indent="457200"/>
            <a:endParaRPr lang="pt-BR" altLang="en-US" sz="2400">
              <a:latin typeface="+mj-lt"/>
              <a:cs typeface="+mj-lt"/>
            </a:endParaRPr>
          </a:p>
          <a:p>
            <a:endParaRPr lang="en-US" altLang="pt-BR" sz="2400">
              <a:latin typeface="+mj-lt"/>
              <a:cs typeface="+mj-lt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5867400" y="1721485"/>
            <a:ext cx="6096000" cy="4225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pt-BR" altLang="en-US" sz="2400">
                <a:latin typeface="+mj-lt"/>
                <a:cs typeface="+mj-lt"/>
                <a:sym typeface="+mn-ea"/>
              </a:rPr>
              <a:t>With this aproach, we have: </a:t>
            </a:r>
            <a:endParaRPr lang="pt-BR" altLang="en-US" sz="2400">
              <a:latin typeface="+mj-lt"/>
              <a:cs typeface="+mj-lt"/>
            </a:endParaRPr>
          </a:p>
          <a:p>
            <a:r>
              <a:rPr lang="en-US" altLang="pt-BR" sz="2400" b="1">
                <a:latin typeface="+mj-lt"/>
                <a:cs typeface="+mj-lt"/>
                <a:sym typeface="+mn-ea"/>
              </a:rPr>
              <a:t>Scalable</a:t>
            </a:r>
            <a:r>
              <a:rPr lang="en-US" altLang="pt-BR" sz="2400">
                <a:latin typeface="+mj-lt"/>
                <a:cs typeface="+mj-lt"/>
                <a:sym typeface="+mn-ea"/>
              </a:rPr>
              <a:t>: separates heavy read traffic from writes</a:t>
            </a:r>
            <a:endParaRPr lang="en-US" altLang="pt-BR" sz="2400">
              <a:latin typeface="+mj-lt"/>
              <a:cs typeface="+mj-lt"/>
            </a:endParaRPr>
          </a:p>
          <a:p>
            <a:r>
              <a:rPr lang="en-US" altLang="pt-BR" sz="2400" b="1">
                <a:latin typeface="+mj-lt"/>
                <a:cs typeface="+mj-lt"/>
                <a:sym typeface="+mn-ea"/>
              </a:rPr>
              <a:t>Resilient</a:t>
            </a:r>
            <a:r>
              <a:rPr lang="en-US" altLang="pt-BR" sz="2400">
                <a:latin typeface="+mj-lt"/>
                <a:cs typeface="+mj-lt"/>
                <a:sym typeface="+mn-ea"/>
              </a:rPr>
              <a:t>: reports don</a:t>
            </a:r>
            <a:r>
              <a:rPr lang="pt-BR" altLang="en-US" sz="2400">
                <a:latin typeface="+mj-lt"/>
                <a:cs typeface="+mj-lt"/>
                <a:sym typeface="+mn-ea"/>
              </a:rPr>
              <a:t>t</a:t>
            </a:r>
            <a:r>
              <a:rPr lang="en-US" altLang="pt-BR" sz="2400">
                <a:latin typeface="+mj-lt"/>
                <a:cs typeface="+mj-lt"/>
                <a:sym typeface="+mn-ea"/>
              </a:rPr>
              <a:t> affect core operations</a:t>
            </a:r>
            <a:endParaRPr lang="en-US" altLang="pt-BR" sz="2400">
              <a:latin typeface="+mj-lt"/>
              <a:cs typeface="+mj-lt"/>
            </a:endParaRPr>
          </a:p>
          <a:p>
            <a:r>
              <a:rPr lang="en-US" altLang="pt-BR" sz="2400" b="1">
                <a:latin typeface="+mj-lt"/>
                <a:cs typeface="+mj-lt"/>
                <a:sym typeface="+mn-ea"/>
              </a:rPr>
              <a:t>Faster</a:t>
            </a:r>
            <a:r>
              <a:rPr lang="en-US" altLang="pt-BR" sz="2400">
                <a:latin typeface="+mj-lt"/>
                <a:cs typeface="+mj-lt"/>
                <a:sym typeface="+mn-ea"/>
              </a:rPr>
              <a:t>: avoids performance hits on the </a:t>
            </a:r>
            <a:r>
              <a:rPr lang="pt-BR" altLang="en-US" sz="2400">
                <a:latin typeface="+mj-lt"/>
                <a:cs typeface="+mj-lt"/>
                <a:sym typeface="+mn-ea"/>
              </a:rPr>
              <a:t>primary </a:t>
            </a:r>
            <a:r>
              <a:rPr lang="en-US" altLang="pt-BR" sz="2400">
                <a:latin typeface="+mj-lt"/>
                <a:cs typeface="+mj-lt"/>
                <a:sym typeface="+mn-ea"/>
              </a:rPr>
              <a:t>DB</a:t>
            </a:r>
            <a:endParaRPr lang="en-US" altLang="pt-BR" sz="2400">
              <a:latin typeface="+mj-lt"/>
              <a:cs typeface="+mj-lt"/>
            </a:endParaRPr>
          </a:p>
          <a:p>
            <a:r>
              <a:rPr lang="en-US" altLang="pt-BR" sz="2400" b="1">
                <a:latin typeface="+mj-lt"/>
                <a:cs typeface="+mj-lt"/>
                <a:sym typeface="+mn-ea"/>
              </a:rPr>
              <a:t>Safer maintenance</a:t>
            </a:r>
            <a:r>
              <a:rPr lang="en-US" altLang="pt-BR" sz="2400">
                <a:latin typeface="+mj-lt"/>
                <a:cs typeface="+mj-lt"/>
                <a:sym typeface="+mn-ea"/>
              </a:rPr>
              <a:t>: optimize replica independently</a:t>
            </a:r>
            <a:endParaRPr lang="en-US" altLang="pt-BR" sz="2400">
              <a:latin typeface="+mj-lt"/>
              <a:cs typeface="+mj-lt"/>
            </a:endParaRPr>
          </a:p>
          <a:p>
            <a:r>
              <a:rPr lang="en-US" altLang="pt-BR" sz="2400" b="1">
                <a:latin typeface="+mj-lt"/>
                <a:cs typeface="+mj-lt"/>
                <a:sym typeface="+mn-ea"/>
              </a:rPr>
              <a:t>Secure</a:t>
            </a:r>
            <a:r>
              <a:rPr lang="en-US" altLang="pt-BR" sz="2400">
                <a:latin typeface="+mj-lt"/>
                <a:cs typeface="+mj-lt"/>
                <a:sym typeface="+mn-ea"/>
              </a:rPr>
              <a:t>: follows clear roles and access policies</a:t>
            </a:r>
            <a:endParaRPr lang="en-US" altLang="pt-BR" sz="2400">
              <a:latin typeface="+mj-lt"/>
              <a:cs typeface="+mj-lt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Architecture Overview</a:t>
            </a:r>
            <a:endParaRPr sz="3600" b="1">
              <a:solidFill>
                <a:srgbClr val="FFFFFF"/>
              </a:solidFill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335" y="1249680"/>
            <a:ext cx="7694930" cy="5427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08164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Current Decisions</a:t>
            </a:r>
            <a:r>
              <a:rPr lang="pt-BR" sz="3600" b="1">
                <a:solidFill>
                  <a:srgbClr val="FFFFFF"/>
                </a:solidFill>
              </a:rPr>
              <a:t> - Scalability / Resilience</a:t>
            </a:r>
            <a:endParaRPr lang="pt-BR" sz="3600" b="1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>
                <a:sym typeface="+mn-ea"/>
              </a:rPr>
              <a:t>Health check on ecs task</a:t>
            </a:r>
            <a:endParaRPr lang="pt-BR"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ECS Fargate for</a:t>
            </a:r>
            <a:r>
              <a:rPr lang="pt-BR"/>
              <a:t> apis with auto scale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RDS MySQL primary with Read Replica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RDS with MultAZ deployment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Balancing requests with ALB</a:t>
            </a:r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31659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Current Decisions</a:t>
            </a:r>
            <a:r>
              <a:rPr lang="pt-BR" sz="3600" b="1">
                <a:solidFill>
                  <a:srgbClr val="FFFFFF"/>
                </a:solidFill>
              </a:rPr>
              <a:t> - Security / Observability</a:t>
            </a:r>
            <a:endParaRPr lang="pt-BR" sz="3600" b="1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Cognito for JWT authentication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Web Application Firewall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Shield to prevent DDoS (Standard mode)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CloudWatch for logging &amp; monitoring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Secrets Manager for credentials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One public entry point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112745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Future Considerations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Migrate to Aurora Multi-AZ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RDS Proxy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Implement VPC Endpoints for AWS services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Enable Shield Advanced, mTLS on API GW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t>Add X-Ray tracing &amp; custom dashboards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Cloudformation on other resources (Aurora, etc)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Elasticache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Custom cloudwatch alarms</a:t>
            </a:r>
            <a:endParaRPr lang="pt-BR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Calibri" panose="020F0502020204030204"/>
              </a:defRPr>
            </a:pPr>
            <a:r>
              <a:rPr lang="pt-BR"/>
              <a:t>CI/CD with cloudformation + github actions</a:t>
            </a:r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1210</Words>
  <Application>WPS Presentation</Application>
  <PresentationFormat>On-screen Show (4:3)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Danilo Narageira Rovati</cp:lastModifiedBy>
  <cp:revision>7</cp:revision>
  <dcterms:created xsi:type="dcterms:W3CDTF">2013-01-27T09:14:00Z</dcterms:created>
  <dcterms:modified xsi:type="dcterms:W3CDTF">2025-05-13T02:13:35Z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D3287842B9DD40B196AE3292FF12D8AF_12</vt:lpwstr>
  </property>
  <property fmtid="{D5CDD505-2E9C-101B-9397-08002B2CF9AE}" pid="3" name="KSOProductBuildVer">
    <vt:lpwstr>1046-12.2.0.20795</vt:lpwstr>
  </property>
</Properties>
</file>