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8"/>
  </p:notesMasterIdLst>
  <p:handoutMasterIdLst>
    <p:handoutMasterId r:id="rId39"/>
  </p:handoutMasterIdLst>
  <p:sldIdLst>
    <p:sldId id="1224" r:id="rId2"/>
    <p:sldId id="1225" r:id="rId3"/>
    <p:sldId id="2856" r:id="rId4"/>
    <p:sldId id="257" r:id="rId5"/>
    <p:sldId id="2857" r:id="rId6"/>
    <p:sldId id="2883" r:id="rId7"/>
    <p:sldId id="2884" r:id="rId8"/>
    <p:sldId id="359" r:id="rId9"/>
    <p:sldId id="2885" r:id="rId10"/>
    <p:sldId id="601" r:id="rId11"/>
    <p:sldId id="2859" r:id="rId12"/>
    <p:sldId id="358" r:id="rId13"/>
    <p:sldId id="360" r:id="rId14"/>
    <p:sldId id="2886" r:id="rId15"/>
    <p:sldId id="357" r:id="rId16"/>
    <p:sldId id="2888" r:id="rId17"/>
    <p:sldId id="2890" r:id="rId18"/>
    <p:sldId id="2889" r:id="rId19"/>
    <p:sldId id="361" r:id="rId20"/>
    <p:sldId id="363" r:id="rId21"/>
    <p:sldId id="362" r:id="rId22"/>
    <p:sldId id="2858" r:id="rId23"/>
    <p:sldId id="2897" r:id="rId24"/>
    <p:sldId id="2898" r:id="rId25"/>
    <p:sldId id="2899" r:id="rId26"/>
    <p:sldId id="2860" r:id="rId27"/>
    <p:sldId id="2861" r:id="rId28"/>
    <p:sldId id="2862" r:id="rId29"/>
    <p:sldId id="2891" r:id="rId30"/>
    <p:sldId id="2863" r:id="rId31"/>
    <p:sldId id="364" r:id="rId32"/>
    <p:sldId id="2893" r:id="rId33"/>
    <p:sldId id="2894" r:id="rId34"/>
    <p:sldId id="2895" r:id="rId35"/>
    <p:sldId id="2896" r:id="rId36"/>
    <p:sldId id="2892" r:id="rId3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856"/>
            <p14:sldId id="257"/>
            <p14:sldId id="2857"/>
            <p14:sldId id="2883"/>
            <p14:sldId id="2884"/>
            <p14:sldId id="359"/>
            <p14:sldId id="2885"/>
            <p14:sldId id="601"/>
            <p14:sldId id="2859"/>
            <p14:sldId id="358"/>
            <p14:sldId id="360"/>
            <p14:sldId id="2886"/>
            <p14:sldId id="357"/>
            <p14:sldId id="2888"/>
            <p14:sldId id="2890"/>
            <p14:sldId id="2889"/>
            <p14:sldId id="361"/>
            <p14:sldId id="363"/>
            <p14:sldId id="362"/>
            <p14:sldId id="2858"/>
            <p14:sldId id="2897"/>
            <p14:sldId id="2898"/>
            <p14:sldId id="2899"/>
            <p14:sldId id="2860"/>
            <p14:sldId id="2861"/>
            <p14:sldId id="2862"/>
            <p14:sldId id="2891"/>
            <p14:sldId id="2863"/>
            <p14:sldId id="364"/>
            <p14:sldId id="2893"/>
            <p14:sldId id="2894"/>
            <p14:sldId id="2895"/>
            <p14:sldId id="2896"/>
            <p14:sldId id="28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9110" autoAdjust="0"/>
  </p:normalViewPr>
  <p:slideViewPr>
    <p:cSldViewPr>
      <p:cViewPr varScale="1">
        <p:scale>
          <a:sx n="85" d="100"/>
          <a:sy n="85" d="100"/>
        </p:scale>
        <p:origin x="576" y="62"/>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08" y="54"/>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11/24/2022</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2-11-12T09:52:15.192"/>
    </inkml:context>
    <inkml:brush xml:id="br0">
      <inkml:brushProperty name="width" value="0.05292" units="cm"/>
      <inkml:brushProperty name="height" value="0.05292" units="cm"/>
      <inkml:brushProperty name="color" value="#00B0F0"/>
    </inkml:brush>
  </inkml:definitions>
  <inkml:trace contextRef="#ctx0" brushRef="#br0">6057 13443 1284 0,'-6'0'5'0,"6"0"132"0,0 0-132 16,-8 0 12-16,8 0-12 0,0 0-125 0,-6 0 145 16,6 0 2-16,0 0 28 0,0 0 14 0,0 0 98 15,0 0-8-15,0 0-19 0,0 0-29 16,-8 0-114-16,8 0-14 0,0 0 22 0,0 0 16 15,0 0 5-15,0 0 45 0,0 0 3 0,0 0-9 16,0 0 9-16,0 0-23 0,0 0-45 0,0 0 42 16,0 0-54-16,0 0 55 0,0 5 30 0,0-1-85 15,0-1 42-15,0 0-63 0,0 0-13 0,0 0 104 16,0-1-52-16,0 3 40 0,0-1-39 0,0 0-13 16,11 0 52-16,-2 0-43 0,0 0 34 0,3 0-40 15,1 0 0-15,1-3-49 0,3 1 46 0,-1-1-52 16,6-1 49-16,-1 0-3 0,1 0 21 0,3-4 47 15,2 0-56-15,0 0 9 0,3-1-15 0,0-1-43 16,2-1 56-16,-2 0 51 0,0 2-101 0,-2-1 80 16,-4 2-49-16,0-1-3 0,-4 0 58 0,-4 1-39 15,-2 2-10-15,-6 0-53 0,-8 2 38 16,10-3 9-16,-10 2 15 0,0 0 53 0,0 1-56 16,0-1 6-16,0 1 1 0,0 0-13 0,0 0-34 15,0 0 37-15,0 0-19 0,0 0-2 0,0 0 30 16,0 0-107-16,0 0-7 0,0 0-31 0,0 0-30 15,0 0-5-15,0 0-182 0,0 0 112 0,0 0-102 16</inkml:trace>
  <inkml:trace contextRef="#ctx0" brushRef="#br0" timeOffset="1031.33">11658 13439 1504 0,'0'2'-9'15,"-10"-2"17"-15,10 0 111 0,0 0-9 0,0 0-112 16,-9 0 130-16,9 0-137 0,0 0 18 0,0 0 2 16,0 0-131-16,0 0 164 0,0 0-1 0,0 0 108 15,0 0 4-15,0 0-138 0,0 0-8 0,9 0-9 16,-1 0 3-16,-1 0-9 0,2 0-43 0,-1 0 57 15,1 0-2-15,1 0 3 0,0 0 20 0,0 0-17 16,3 0-33-16,1 0-63 0,2 0 108 0,1 0-21 16,-1 0-6-16,3 0 17 0,2 0-2 15,1 0 32-15,2 0 3 0,-1-4 38 0,0 0-138 16,0 1 59-16,3-1-71 0,-4 0 42 0,-2 1 135 16,2 0-157-16,-3-1 140 0,-1 3-80 0,-1-1 0 15,-2 1 50-15,-3 1-53 0,-2-3 42 0,-1 2-54 16,-4 1-45-16,-5 0 57 0,0 0-50 0,0-1 41 15,0 1 32-15,0 0-29 0,0 0 3 0,0 0-86 16,0 0 74-16,0 0-25 0,0 0-22 0,0 0 35 16,0 0-218-16,0 0 84 0,0 0-135 0,0 0-106 15</inkml:trace>
  <inkml:trace contextRef="#ctx0" brushRef="#br0" timeOffset="2008.17">17202 13291 952 0,'-4'2'37'0,"4"1"22"0,-8-2 2 15,8 1 122-15,0 0-58 0,0 0-26 0,-8 0 11 16,8 1-179-16,0-2 186 0,0 2-9 0,0-1-170 16,0 0 183-16,0 0-190 0,0 0 95 0,0 0 173 15,0 1-173-15,0-1 64 0,10 0-34 0,-1 0 3 16,1 0 35-16,-1-1-41 0,4 2-44 0,-1-3 18 15,4 0-51-15,-2 0 36 0,4 0-21 0,-1-4-80 16,4-1 137-16,-1 2-48 0,0-2 0 0,1 0 129 16,1-1-38-16,1 0-52 0,0 0 73 15,-1 0-65-15,-2 1-90 0,0-2 82 0,-1 2-72 16,-3-3-26-16,-1 4 121 0,-1 0-22 0,1-1-52 16,-4-1 42-16,2 3-88 0,-4-1 24 0,-1 0 34 15,0 1-16-15,-1 0-23 0,-7 1 70 0,0 1-49 16,9-1 101-16,-9 0-9 0,0 0-96 0,0 2 46 15,0 0-168-15,0 0 2 0,0 0-141 0,0 0 51 16,0 0-179-16,0 0-82 0</inkml:trace>
  <inkml:trace contextRef="#ctx0" brushRef="#br0" timeOffset="2774.62">21440 13133 1415 0,'-6'0'2'0,"6"1"88"0,0 0-126 0,0 0 36 16,-7 2 93-16,7-2-85 0,0-1 95 0,0 1 150 15,0-1-239-15,0 0 32 0,0 2 11 0,9-2-204 16,3 0 231-16,-3 0-25 0,3 0 64 0,2 0 8 16,-2 0-105-16,4 0 34 0,-2 0-108 15,4 0 40-15,-2 0 14 0,2 0 48 0,-1-2 18 16,0 0-27-16,-1-1 79 0,3 2-206 0,-2-1 165 16,0 0-92-16,-1 0 87 0,-3 0 109 0,1 0-187 15,2-1 70-15,-3 1-70 0,-3-2 29 0,0 4 21 16,-10-4 72-16,8 3-115 0,-8-2-80 0,0 3 86 15,0-4-54-15,0 3 15 0,0 0 115 0,0 1-130 16,0-2-6-16,9 2-7 0,-9-3-207 0,0 2 13 16,0-1-162-16,0 1-99 0</inkml:trace>
  <inkml:trace contextRef="#ctx0" brushRef="#br0" timeOffset="7359.91">1466 16720 1306 0,'0'-3'21'0,"0"-2"26"15,-5 1 107-15,5 0-57 0,0 0 1 0,0 1 67 16,-6 1-145-16,6 0 86 0,0 2 40 0,-3 0-146 16,3 0 40-16,0 0-28 0,0 0-9 0,-5 4 53 15,5-2-23-15,0 1 14 0,0 1-8 16,0 3 223-16,0-7-126 0,0 16 204 15,0 1-163-15,0 3-276 0,0 2 222 0,0 5-266 16,0 1 105-16,0 2 127 0,0 1-63 0,5 2 158 16,-5-1 8-16,0 3-80 0,0 0-195 15,6 2-110-15,-3-1 10 0,0 0 183 16,-3-3 3-16,3 4-22 0,-1-6 0 0,1-1-112 16,-3-7 160-16,0-1-67 0,3-4-64 0,-3-2-91 15,0-4-38-15,4-3 35 0,-1-2-2 0,-1-3-23 16,-1-4 76-16,-1 0-11 0,0 0-145 0,4-5-70 15</inkml:trace>
  <inkml:trace contextRef="#ctx0" brushRef="#br0" timeOffset="7707.99">1436 16780 1967 0,'-5'-10'0'0,"1"1"3"0,-1 2-83 15,5-1 15-15,-5 3-4 0,0-2 12 0,5 2 154 16,0 0-66-16,0 0 9 0,0-1 9 0,7-1-67 16,1 2 137-16,2-3-64 0,0 1-14 0,6 0-3 15,-2-4-71-15,5-1 74 0,0 5-6 0,2-2 13 16,2 2-7-16,2 1-17 0,-2 0 2 16,-1 1-2-16,1 5 6 0,-2 0 12 0,-2 0 9 15,0 8-12-15,-5-1 0 0,0 4 1 0,-2 1-7 16,-3 3 4-16,0 2 100 0,-2 1-6 0,-4 1-60 15,0 1 61-15,-3-2-170 0,0 1 188 0,0 3-87 16,-8-1-111-16,-3 1 128 0,2-2-249 0,-4 1 143 16,-2-1 49-16,3 1-14 0,-5 0-12 15,2-5 0-15,0 1-3 0,0-3-65 0,0-1 62 16,4-2-66-16,-1-1-22 0,2-2-120 0,3-1-34 16,2-2-26-16,1 0-52 0,4-4 32 0,0 0-27 15,0-1 4-15</inkml:trace>
  <inkml:trace contextRef="#ctx0" brushRef="#br0" timeOffset="8091.08">2109 16637 2248 0,'-9'-6'-6'0,"-2"0"56"0,1 2-26 0,0-2 23 16,0 0 31-16,0 3-54 0,1 1 39 0,3-1 204 15,6 3-216-15,-8 0-36 0,3 0 25 16,2 0-264-16,3 5 230 0,-8 1 10 0,5 3-13 16,-2 1 290-16,5 7-161 0,-9-1 35 0,4 6-67 15,-3 2-163-15,2 2 144 0,1 3-78 0,-2 1 127 16,3 1-159-16,0 1-13 0,-2 1 81 15,3 0-82-15,-1 2 69 0,4 1-23 0,0 0-10 16,0 3-2-16,0 2-1 0,4-2 14 0,1 2-1 16,1-1 6-16,0 0-15 0,2-1 9 0,0-4-9 15,3-1 55-15,0-3-72 0,1-2 56 0,2-3-26 16,0-5-157-16,0-1 115 0,1-6-203 0,0-1-7 16,1-4 1-16,0-2-97 0,-2-4 44 0,3-3-53 15,-1 0 103-15,2-4-172 0</inkml:trace>
  <inkml:trace contextRef="#ctx0" brushRef="#br0" timeOffset="8391.02">2413 16845 2486 0,'-6'-2'-12'15,"-2"2"36"-15,1 0-48 0,7-2-3 0,-6 1 12 16,0 1-21-16,6 0 66 0,0 0 30 0,0 5 46 16,0-2-5-16,0 3 190 0,0-6-192 15,0 13-40-15,6 1 179 0,-6 1-313 0,7 4 113 16,0 0 55-16,0 1-179 0,-1 2 38 16,0 0 238-16,-6 3-57 0,0 0-204 15,7 0 64-15,-4 0 17 0,-3 0-20 16,0-1 177-16,0-3-44 0,0 0-505 15,0-4-67-15,5-5-12 0,-5-1-18 0,3-5 128 16,2-4 126-16</inkml:trace>
  <inkml:trace contextRef="#ctx0" brushRef="#br0" timeOffset="8925.98">2435 16870 2248 0,'-8'-5'3'0,"-3"2"53"16,2-1-26-16,1 0 29 0,1-1 19 0,1 3-11 16,0-2-10-16,6 1-33 0,0 0 22 0,0 2-46 15,0-2-6-15,0-1 6 0,8-1-37 0,1 0 31 16,1 1 40-16,1-2-37 0,0 1-3 0,3-1-31 16,0 2 13-16,1 0 33 0,-1 1-6 0,0 1 9 15,0 0 225-15,-2 2-197 0,3 0 206 16,-15 0-234-16,16 7-227 0,-4 2 305 0,-3-2-57 15,-9 4 99-15,9-1-68 0,-4 0-41 16,-5 4-141-16,0 0 131 0,0 0 60 0,0 0 68 16,0 2-195-16,-16 0 60 0,0 1-63 15,3-3 67-15,-2 3 41 0,2-2-118 0,-1-2 232 16,14-2-313-16,-14 0 276 0,14-3-119 16,-13-2 24-16,13-6-87 0,-11 6-130 15,6-3 172-15,5-1-199 0,0-1 202 0,0-1-4 16,0 0 13-16,0 0 54 0,0 0-64 0,5-3 55 15,1 1 11-15,-1 0-119 0,-2 1 120 0,3-3-73 16,-1 2-66-16,2 0 67 0,3-2 5 0,-2 4 29 16,0-3-13-16,2 1 79 0,1 2-88 0,0-1-41 15,-1 1 110-15,1 0-79 0,1 0 36 0,-1 0 27 16,0 6-43-16,-3-2-51 0,0 0 2 0,1 2 4 16,-2 0-3-16,-4 1 127 0,2 2-77 15,-3-1 14-15,-2 2-11 0,0 1-69 0,0 1 127 16,0 2-67-16,-10 2 68 0,0-2 5 0,-2 4-137 15,1 0 138-15,-2-2-74 0,-1 2-67 0,3-1 135 16,-5-2 44-16,3-1 1 0,-1 1-110 16,1-3-194-16,1-1-174 0,1-3-68 0,1-1 130 15,2-2-23-15,-1-2 51 0,2-1 9 0</inkml:trace>
  <inkml:trace contextRef="#ctx0" brushRef="#br0" timeOffset="9291.34">2674 16583 2142 0,'0'-2'-9'0,"0"0"3"0,0 2 9 0,0-2-15 15,0 2 77-15,6 0-15 0,2 0 42 0,0 4 30 16,0 2-55-16,3 1 154 0,3 3-88 0,2-2 176 16,1 2 12-16,1-1-328 15,4 3 55-15,0 1-1 0,3 4-185 0,-4-3 186 16,3 3 76-16,-1-1-263 0,-1-1 181 0,-4 4 0 16,1-3-85-16,-5 1 269 0,0 1-210 15,-3 3 1-15,-4 1-10 0,0 4-191 0,-2 1 191 16,-5 2-14-16,0 2 4 0,0 1-11 0,0 2 11 15,-6 0 7-15,0-1-14 0,-2 2-13 0,0-3-16 16,-3 0-20-16,0 2-19 0,1-5-15 0,-4 2 16 16,2-3-127-16,-1-6 201 0,13 2-284 15,-16-8-18-15,0-1 53 0,5-3-393 0</inkml:trace>
  <inkml:trace contextRef="#ctx0" brushRef="#br0" timeOffset="9690.66">3249 16944 1537 0,'-6'4'16'0,"6"-3"18"0,0 2 28 0,-6-1 25 16,6 0 21-16,0 2 69 0,0-2-82 16,0 0 7-16,0 0-13 0,0 0-68 0,9-1 111 15,-4 3-33-15,3-3-57 0,-2 0-8 0,2 3-56 16,3-4 41-16,0 0 213 0,3 0-226 0,-1 0-3 15,2 0-43-15,0 0-177 0,2 0 208 16,-2 0 0-16,1-3 45 0,1 0-39 0,0 1 49 0,-2 0-30 16,0 0-53-16,-2 1 71 0,3-1-114 15,-5 0-36-15,0 2-50 0,2-1-28 0,-4 0-89 16,-1 1-26-16,-1 0-38 0,0 0-138 0</inkml:trace>
  <inkml:trace contextRef="#ctx0" brushRef="#br0" timeOffset="9897.29">3422 17148 2154 0,'-5'7'11'0,"2"0"-25"0,3-1 11 16,0-3 11-16,0-1 94 0,-5-1 11 0,5-1 243 16,0 0-190-16,0 3-76 0,0-1 75 0,0-2-272 15,0 0 141-15,0 0 30 0,6 0-68 0,1 0-33 16,-1 0 37-16,3-5 6 0,0 2-28 0,0-3-37 15,2 2-31-15,2-1-171 0,2-2 38 16,-2 0-44-16,3-2 35 0,-2 3-19 0,3-2-22 0,-2 0 46 16,4 1 33-16</inkml:trace>
  <inkml:trace contextRef="#ctx0" brushRef="#br0" timeOffset="10574.77">8693 16737 2154 0,'0'-6'-6'16,"-8"2"17"-16,4 0 42 0,-3-2 55 15,2 1 54-15,5-1 173 0,0 6-185 0,-7-2 28 16,7-2-119-16,0 2-169 0,0 1 145 0,0 1 123 16,0 0-84-16,0 0-1 0,0 4 1 15,3 1 8-15,-3-5-37 0,9 13-2 0,-2-1 6 16,-2 3-211-16,1 0 319 0,0 1-131 0,0 2 7 15,-3 2-13-15,2 1-125 0,-2-1 115 16,1 3-16-16,-3 2 19 0,-1-2-7 0,3 1-9 16,-3-1 3-16,0 1-7 0,0-2-9 0,0 0-17 15,0-1-20-15,-4-1 50 0,4 1-17 0,-7-4-89 16,4 1-51-16,0-2-94 0,-1-2-106 0,4-2 24 16,0-2 37-16,0-2-128 0,-4-3-15 0</inkml:trace>
  <inkml:trace contextRef="#ctx0" brushRef="#br0" timeOffset="10807.69">8552 17023 2486 0,'-8'-4'18'16,"-1"2"3"-16,1-2 16 0,2-1 27 0,3 1 34 15,-5-2 93-15,8 3-3 0,0 1-98 0,0 2 131 16,0 0-62-16,0 0-211 0,9-1 84 15,-1 1 5-15,-8 0-153 0,21-1 193 16,-4 1-80-16,2-1-185 0,3 1 191 0,-3-2 13 16,3 0-9-16,3 0-20 0,-2 1-109 0,2-3-84 15,-1 0 65-15,0-2-115 0,2 3-69 0,-1-4-23 16,4-1-131-16,-2-1-33 0</inkml:trace>
  <inkml:trace contextRef="#ctx0" brushRef="#br0" timeOffset="11408.11">13855 16929 1796 0,'2'-9'86'0,"-2"2"42"0,0 0-27 0,0 1 54 16,0-1-96-16,0 1 28 0,0 0 21 0,0 2-48 15,0-2 22-15,0 2 182 0,0 4-199 0,0-5-4 16,0 3-11-16,0 1-237 0,0 1 301 16,0 0-54-16,8 3 192 0,-8-3-107 0,12 12-123 15,-2 4-15-15,1 0-87 0,0 1-7 0,1 4 42 16,1 3 152-16,0 1-208 0,-2-1 107 0,0 2-22 15,0 1-81-15,-2 1 97 0,0-2-28 0,-3 0-61 16,-3 1-75-16,2 0-96 0,-5-2-4 0,0 0 20 16,0 0-123-16,0-3-22 0</inkml:trace>
  <inkml:trace contextRef="#ctx0" brushRef="#br0" timeOffset="11614.62">13788 17242 2331 0,'-5'-5'-9'15,"1"-2"-6"-15,-2 0-6 0,3 2 15 0,3-5 12 16,0 1-21-16,0 1 18 0,0 0-6 16,13 2 0-16,-1-2 27 0,4 1-6 0,2-1 20 15,5-1-38-15,2 0-3 0,7-1-17 0,1 2-66 16,5-1-39-16,2-1-70 0,4 3-73 0,2-2-47 15,2-1 101-15</inkml:trace>
  <inkml:trace contextRef="#ctx0" brushRef="#br0" timeOffset="12040.04">16920 16568 1626 0,'0'0'48'16,"0"0"-14"-16,0 0 101 0,0 0-87 0,4 0 59 16,-4 0-9-16,0 0-65 0,7 0 197 15,-7 6-155-15,0-1 97 0,4-1-85 0,-4 4-133 16,4 1 49-16,-4 2-79 0,5 2 67 0,-2 3 27 16,-3 0 264-16,0 2-73 0,0 4-159 15,0 1-26-15,0 1-269 0,0 0 50 0,0 1 167 16,0 0 189-16,0-1-149 0,-8 0 1 15,8-2 5-15,-7-3-157 0,1-1 48 0,0 0 48 16,0-4-122-16,1 3-21 0,5-6 66 0,-5 0-226 16,2 0 36-16,3-2-81 0,-4-1-60 0</inkml:trace>
  <inkml:trace contextRef="#ctx0" brushRef="#br0" timeOffset="12268.18">16782 16918 3154 0,'-8'-3'-32'0,"2"-1"93"16,6-1-54-16,-9 1-29 0,9-4 124 0,0 4-111 15,0-2 152-15,0 3 19 0,0 1-19 0,17 0-163 16,-3 2-95-16,3-3 47 0,5 3-120 0,-1 0 217 15,4 0 197-15,4 0-297 0,-1 0 30 16,4 0-163-16,1-1-299 0,2-1 224 0,1 1-115 16,4-1-72-16</inkml:trace>
  <inkml:trace contextRef="#ctx0" brushRef="#br0" timeOffset="12881.05">22454 17088 1671 0,'-7'-1'56'16,"2"0"-4"-16,-1 1-18 0,0 0-23 0,0 0 65 15,1 6-96-15,-2 4 25 0,-1 2 47 0,2 3-84 16,-1 1 43-16,2 4 44 0,-2 2-27 0,1 4-16 15,-2 3-3-15,2 3-18 0,-2 2-185 0,1 1-105 16,-3 2-136-16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11/24/2022</a:t>
            </a:fld>
            <a:endParaRPr lang="en-US"/>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40382BA-11F3-449D-A852-41F5A6F114D8}"/>
              </a:ext>
            </a:extLst>
          </p:cNvPr>
          <p:cNvSpPr>
            <a:spLocks noGrp="1" noRot="1" noChangeAspect="1" noChangeArrowheads="1" noTextEdit="1"/>
          </p:cNvSpPr>
          <p:nvPr>
            <p:ph type="sldImg"/>
          </p:nvPr>
        </p:nvSpPr>
        <p:spPr>
          <a:xfrm>
            <a:off x="393700" y="692150"/>
            <a:ext cx="6070600" cy="3416300"/>
          </a:xfrm>
          <a:ln/>
        </p:spPr>
      </p:sp>
      <p:sp>
        <p:nvSpPr>
          <p:cNvPr id="46083" name="Rectangle 3">
            <a:extLst>
              <a:ext uri="{FF2B5EF4-FFF2-40B4-BE49-F238E27FC236}">
                <a16:creationId xmlns:a16="http://schemas.microsoft.com/office/drawing/2014/main" id="{44F98AFF-F694-496D-A6F3-8619C700D9A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699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3"/>
            <a:ext cx="12192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3200" y="1417320"/>
            <a:ext cx="117856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778517" y="6550672"/>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6" name="Picture 15" descr="Picture 7.png"/>
          <p:cNvPicPr>
            <a:picLocks noChangeAspect="1"/>
          </p:cNvPicPr>
          <p:nvPr userDrawn="1"/>
        </p:nvPicPr>
        <p:blipFill>
          <a:blip r:embed="rId2" cstate="print"/>
          <a:srcRect l="1923" b="5336"/>
          <a:stretch>
            <a:fillRect/>
          </a:stretch>
        </p:blipFill>
        <p:spPr>
          <a:xfrm>
            <a:off x="9267744" y="-1"/>
            <a:ext cx="2924257" cy="692697"/>
          </a:xfrm>
          <a:prstGeom prst="rect">
            <a:avLst/>
          </a:prstGeom>
        </p:spPr>
      </p:pic>
      <p:grpSp>
        <p:nvGrpSpPr>
          <p:cNvPr id="19" name="Group 18"/>
          <p:cNvGrpSpPr/>
          <p:nvPr userDrawn="1"/>
        </p:nvGrpSpPr>
        <p:grpSpPr>
          <a:xfrm>
            <a:off x="2844800" y="6553201"/>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3" name="Group 22"/>
          <p:cNvGrpSpPr/>
          <p:nvPr userDrawn="1"/>
        </p:nvGrpSpPr>
        <p:grpSpPr>
          <a:xfrm>
            <a:off x="0" y="1295401"/>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18" name="Rectangle 2" descr="Large confetti"/>
          <p:cNvSpPr>
            <a:spLocks noGrp="1" noChangeArrowheads="1"/>
          </p:cNvSpPr>
          <p:nvPr>
            <p:ph type="title" idx="4294967295" hasCustomPrompt="1"/>
          </p:nvPr>
        </p:nvSpPr>
        <p:spPr>
          <a:xfrm>
            <a:off x="88320" y="26442"/>
            <a:ext cx="905568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90688"/>
            <a:ext cx="53848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690688"/>
            <a:ext cx="5384800" cy="4433887"/>
          </a:xfrm>
        </p:spPr>
        <p:txBody>
          <a:bodyPr/>
          <a:lstStyle/>
          <a:p>
            <a:pPr lvl="0"/>
            <a:endParaRPr lang="en-US" noProof="0"/>
          </a:p>
        </p:txBody>
      </p:sp>
      <p:sp>
        <p:nvSpPr>
          <p:cNvPr id="5" name="Slide Number Placeholder 4"/>
          <p:cNvSpPr>
            <a:spLocks noGrp="1"/>
          </p:cNvSpPr>
          <p:nvPr>
            <p:ph type="sldNum" sz="quarter" idx="10"/>
          </p:nvPr>
        </p:nvSpPr>
        <p:spPr>
          <a:xfrm>
            <a:off x="8737600" y="6248400"/>
            <a:ext cx="28448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Picture 7.png"/>
          <p:cNvPicPr>
            <a:picLocks noChangeAspect="1"/>
          </p:cNvPicPr>
          <p:nvPr userDrawn="1"/>
        </p:nvPicPr>
        <p:blipFill>
          <a:blip r:embed="rId3" cstate="print"/>
          <a:srcRect l="1923" b="5336"/>
          <a:stretch>
            <a:fillRect/>
          </a:stretch>
        </p:blipFill>
        <p:spPr>
          <a:xfrm>
            <a:off x="9267744" y="-1"/>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TextBox 18"/>
          <p:cNvSpPr txBox="1"/>
          <p:nvPr userDrawn="1"/>
        </p:nvSpPr>
        <p:spPr>
          <a:xfrm>
            <a:off x="9144000" y="762000"/>
            <a:ext cx="29464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101600" y="3352801"/>
            <a:ext cx="2743200" cy="1979613"/>
          </a:xfrm>
          <a:prstGeom prst="rect">
            <a:avLst/>
          </a:prstGeom>
          <a:noFill/>
          <a:ln w="9525">
            <a:noFill/>
            <a:miter lim="800000"/>
            <a:headEnd/>
            <a:tailEnd/>
          </a:ln>
        </p:spPr>
      </p:pic>
      <p:grpSp>
        <p:nvGrpSpPr>
          <p:cNvPr id="3" name="Group 11"/>
          <p:cNvGrpSpPr>
            <a:grpSpLocks/>
          </p:cNvGrpSpPr>
          <p:nvPr userDrawn="1"/>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27520" y="274680"/>
            <a:ext cx="816048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609600" y="1600200"/>
            <a:ext cx="1097232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91644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2823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6256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1320800" y="6553200"/>
            <a:ext cx="38608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6"/>
            <a:ext cx="12192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 id="2147483670" r:id="rId15"/>
    <p:sldLayoutId id="2147483671"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16.x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24.png"/><Relationship Id="rId3" Type="http://schemas.openxmlformats.org/officeDocument/2006/relationships/image" Target="../media/image71.png"/><Relationship Id="rId7" Type="http://schemas.openxmlformats.org/officeDocument/2006/relationships/image" Target="../media/image110.png"/><Relationship Id="rId1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00.png"/><Relationship Id="rId11" Type="http://schemas.openxmlformats.org/officeDocument/2006/relationships/image" Target="../media/image22.wmf"/><Relationship Id="rId5" Type="http://schemas.openxmlformats.org/officeDocument/2006/relationships/image" Target="../media/image90.png"/><Relationship Id="rId15" Type="http://schemas.openxmlformats.org/officeDocument/2006/relationships/image" Target="../media/image26.png"/><Relationship Id="rId10" Type="http://schemas.openxmlformats.org/officeDocument/2006/relationships/oleObject" Target="../embeddings/oleObject3.bin"/><Relationship Id="rId4" Type="http://schemas.openxmlformats.org/officeDocument/2006/relationships/image" Target="../media/image80.png"/><Relationship Id="rId9" Type="http://schemas.openxmlformats.org/officeDocument/2006/relationships/image" Target="../media/image131.png"/><Relationship Id="rId14"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31.wmf"/><Relationship Id="rId3" Type="http://schemas.openxmlformats.org/officeDocument/2006/relationships/image" Target="../media/image27.wmf"/><Relationship Id="rId7" Type="http://schemas.openxmlformats.org/officeDocument/2006/relationships/image" Target="../media/image28.wmf"/><Relationship Id="rId12" Type="http://schemas.openxmlformats.org/officeDocument/2006/relationships/oleObject" Target="../embeddings/oleObject8.bin"/><Relationship Id="rId2" Type="http://schemas.openxmlformats.org/officeDocument/2006/relationships/oleObject" Target="../embeddings/oleObject4.bin"/><Relationship Id="rId1" Type="http://schemas.openxmlformats.org/officeDocument/2006/relationships/slideLayout" Target="../slideLayouts/slideLayout16.xml"/><Relationship Id="rId6" Type="http://schemas.openxmlformats.org/officeDocument/2006/relationships/oleObject" Target="../embeddings/oleObject5.bin"/><Relationship Id="rId11" Type="http://schemas.openxmlformats.org/officeDocument/2006/relationships/image" Target="../media/image30.wmf"/><Relationship Id="rId5" Type="http://schemas.openxmlformats.org/officeDocument/2006/relationships/image" Target="../media/image22.wmf"/><Relationship Id="rId10" Type="http://schemas.openxmlformats.org/officeDocument/2006/relationships/oleObject" Target="../embeddings/oleObject7.bin"/><Relationship Id="rId4" Type="http://schemas.openxmlformats.org/officeDocument/2006/relationships/oleObject" Target="../embeddings/oleObject3.bin"/><Relationship Id="rId9" Type="http://schemas.openxmlformats.org/officeDocument/2006/relationships/image" Target="../media/image29.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7.wmf"/><Relationship Id="rId18" Type="http://schemas.openxmlformats.org/officeDocument/2006/relationships/oleObject" Target="../embeddings/oleObject17.bin"/><Relationship Id="rId26" Type="http://schemas.openxmlformats.org/officeDocument/2006/relationships/customXml" Target="../ink/ink1.xml"/><Relationship Id="rId3" Type="http://schemas.openxmlformats.org/officeDocument/2006/relationships/image" Target="../media/image32.wmf"/><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14.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oleObject" Target="../embeddings/oleObject9.bin"/><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slideLayout" Target="../slideLayouts/slideLayout16.xml"/><Relationship Id="rId6" Type="http://schemas.openxmlformats.org/officeDocument/2006/relationships/oleObject" Target="../embeddings/oleObject11.bin"/><Relationship Id="rId11" Type="http://schemas.openxmlformats.org/officeDocument/2006/relationships/image" Target="../media/image36.wmf"/><Relationship Id="rId24" Type="http://schemas.openxmlformats.org/officeDocument/2006/relationships/oleObject" Target="../embeddings/oleObject20.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42.wmf"/><Relationship Id="rId28" Type="http://schemas.openxmlformats.org/officeDocument/2006/relationships/image" Target="../media/image32.png"/><Relationship Id="rId10" Type="http://schemas.openxmlformats.org/officeDocument/2006/relationships/oleObject" Target="../embeddings/oleObject13.bin"/><Relationship Id="rId19" Type="http://schemas.openxmlformats.org/officeDocument/2006/relationships/image" Target="../media/image40.wmf"/><Relationship Id="rId4" Type="http://schemas.openxmlformats.org/officeDocument/2006/relationships/oleObject" Target="../embeddings/oleObject10.bin"/><Relationship Id="rId9" Type="http://schemas.openxmlformats.org/officeDocument/2006/relationships/image" Target="../media/image35.w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1.bin"/><Relationship Id="rId1" Type="http://schemas.openxmlformats.org/officeDocument/2006/relationships/slideLayout" Target="../slideLayouts/slideLayout16.xml"/><Relationship Id="rId5" Type="http://schemas.openxmlformats.org/officeDocument/2006/relationships/image" Target="../media/image51.w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3657600" y="3429000"/>
            <a:ext cx="6324600" cy="1828800"/>
          </a:xfrm>
        </p:spPr>
        <p:txBody>
          <a:bodyPr/>
          <a:lstStyle/>
          <a:p>
            <a:pPr algn="ctr"/>
            <a:r>
              <a:rPr lang="en-IN" sz="2400" b="1" dirty="0" err="1">
                <a:latin typeface="Times New Roman" pitchFamily="18" charset="0"/>
                <a:cs typeface="Times New Roman" pitchFamily="18" charset="0"/>
              </a:rPr>
              <a:t>M.Tech</a:t>
            </a:r>
            <a:r>
              <a:rPr lang="en-IN" sz="2400" b="1" dirty="0">
                <a:latin typeface="Times New Roman" pitchFamily="18" charset="0"/>
                <a:cs typeface="Times New Roman" pitchFamily="18" charset="0"/>
              </a:rPr>
              <a:t>.(AIML)</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Introduction to Statistical Methods</a:t>
            </a:r>
            <a:endParaRPr lang="en-US" altLang="en-US" sz="2400"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3581400" y="4800600"/>
            <a:ext cx="5943600" cy="990600"/>
          </a:xfrm>
        </p:spPr>
        <p:txBody>
          <a:bodyPr/>
          <a:lstStyle/>
          <a:p>
            <a:pPr eaLnBrk="1" hangingPunct="1">
              <a:spcBef>
                <a:spcPct val="0"/>
              </a:spcBef>
            </a:pPr>
            <a:r>
              <a:rPr lang="en-US" altLang="en-US" sz="2800" b="1" dirty="0">
                <a:latin typeface="Times New Roman" pitchFamily="18" charset="0"/>
                <a:cs typeface="Times New Roman" pitchFamily="18" charset="0"/>
              </a:rPr>
              <a:t>Team 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 y="0"/>
            <a:ext cx="5748305" cy="553998"/>
          </a:xfrm>
          <a:prstGeom prst="rect">
            <a:avLst/>
          </a:prstGeom>
        </p:spPr>
        <p:txBody>
          <a:bodyPr wrap="none">
            <a:spAutoFit/>
          </a:bodyPr>
          <a:lstStyle/>
          <a:p>
            <a:r>
              <a:rPr lang="en-IN" sz="3000" b="1" dirty="0">
                <a:solidFill>
                  <a:srgbClr val="231F20"/>
                </a:solidFill>
                <a:latin typeface="Times New Roman" panose="02020603050405020304" pitchFamily="18" charset="0"/>
                <a:cs typeface="Times New Roman" panose="02020603050405020304" pitchFamily="18" charset="0"/>
              </a:rPr>
              <a:t>CONDITIONAL PROBABILITY</a:t>
            </a:r>
            <a:endParaRPr lang="en-IN" sz="3000" dirty="0">
              <a:latin typeface="Times New Roman" panose="02020603050405020304" pitchFamily="18" charset="0"/>
              <a:cs typeface="Times New Roman" panose="02020603050405020304" pitchFamily="18" charset="0"/>
            </a:endParaRPr>
          </a:p>
        </p:txBody>
      </p:sp>
      <p:sp>
        <p:nvSpPr>
          <p:cNvPr id="2" name="Rectangle 1"/>
          <p:cNvSpPr/>
          <p:nvPr/>
        </p:nvSpPr>
        <p:spPr>
          <a:xfrm>
            <a:off x="228600" y="838200"/>
            <a:ext cx="11658600" cy="3648884"/>
          </a:xfrm>
          <a:prstGeom prst="rect">
            <a:avLst/>
          </a:prstGeom>
        </p:spPr>
        <p:txBody>
          <a:bodyPr wrap="square">
            <a:spAutoFit/>
          </a:bodyPr>
          <a:lstStyle/>
          <a:p>
            <a:pPr>
              <a:lnSpc>
                <a:spcPct val="107000"/>
              </a:lnSpc>
            </a:pPr>
            <a:r>
              <a:rPr lang="en-US"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Example:</a:t>
            </a:r>
          </a:p>
          <a:p>
            <a:pPr>
              <a:lnSpc>
                <a:spcPct val="107000"/>
              </a:lnSpc>
            </a:pPr>
            <a:r>
              <a:rPr lang="en-US" sz="2400" dirty="0">
                <a:latin typeface="Calibri" panose="020F0502020204030204" pitchFamily="34" charset="0"/>
                <a:ea typeface="Times New Roman" panose="02020603050405020304" pitchFamily="18" charset="0"/>
                <a:cs typeface="Times New Roman" panose="02020603050405020304" pitchFamily="18" charset="0"/>
              </a:rPr>
              <a:t>Suppose that of all individuals buying a certain digital camera, 60% include an optional memory card in their purchase, 40% include an extra battery, and 30% include both a card and battery. </a:t>
            </a:r>
          </a:p>
          <a:p>
            <a:pPr marL="457200" indent="-457200">
              <a:lnSpc>
                <a:spcPct val="107000"/>
              </a:lnSpc>
              <a:buAutoNum type="alphaLcParenR"/>
            </a:pPr>
            <a:r>
              <a:rPr lang="en-US" sz="2400" dirty="0">
                <a:latin typeface="Calibri" panose="020F0502020204030204" pitchFamily="34" charset="0"/>
                <a:ea typeface="Times New Roman" panose="02020603050405020304" pitchFamily="18" charset="0"/>
                <a:cs typeface="Times New Roman" panose="02020603050405020304" pitchFamily="18" charset="0"/>
              </a:rPr>
              <a:t>Given that the randomly selected individual purchased an extra battery, find the probability that an optional card was also purchased.</a:t>
            </a:r>
          </a:p>
          <a:p>
            <a:pPr marL="457200" indent="-457200">
              <a:lnSpc>
                <a:spcPct val="107000"/>
              </a:lnSpc>
              <a:buFontTx/>
              <a:buAutoNum type="alphaLcParenR"/>
            </a:pPr>
            <a:r>
              <a:rPr lang="en-US" sz="2400" dirty="0">
                <a:latin typeface="Calibri" panose="020F0502020204030204" pitchFamily="34" charset="0"/>
                <a:ea typeface="Times New Roman" panose="02020603050405020304" pitchFamily="18" charset="0"/>
                <a:cs typeface="Times New Roman" panose="02020603050405020304" pitchFamily="18" charset="0"/>
              </a:rPr>
              <a:t>Given that the randomly selected individual purchased an optional card, find the probability that an extra battery was also purchased.</a:t>
            </a:r>
          </a:p>
          <a:p>
            <a:pPr marL="457200" indent="-457200">
              <a:lnSpc>
                <a:spcPct val="107000"/>
              </a:lnSpc>
              <a:buAutoNum type="alphaLcParenR"/>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252211" y="4133141"/>
            <a:ext cx="10972800" cy="1631216"/>
          </a:xfrm>
          <a:prstGeom prst="rect">
            <a:avLst/>
          </a:prstGeom>
        </p:spPr>
        <p:txBody>
          <a:bodyPr wrap="square">
            <a:spAutoFit/>
          </a:bodyPr>
          <a:lstStyle/>
          <a:p>
            <a:r>
              <a:rPr lang="en-US" sz="20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Solution: </a:t>
            </a:r>
          </a:p>
          <a:p>
            <a:r>
              <a:rPr lang="en-US" sz="2000" dirty="0">
                <a:latin typeface="Calibri" panose="020F0502020204030204" pitchFamily="34" charset="0"/>
                <a:ea typeface="Times New Roman" panose="02020603050405020304" pitchFamily="18" charset="0"/>
                <a:cs typeface="Times New Roman" panose="02020603050405020304" pitchFamily="18" charset="0"/>
              </a:rPr>
              <a:t>let</a:t>
            </a:r>
            <a:r>
              <a:rPr lang="en-US" sz="2000" dirty="0">
                <a:latin typeface="Cambria Math" panose="02040503050406030204" pitchFamily="18" charset="0"/>
                <a:ea typeface="Times New Roman" panose="02020603050405020304" pitchFamily="18" charset="0"/>
                <a:cs typeface="Cambria Math" panose="02040503050406030204" pitchFamily="18" charset="0"/>
              </a:rPr>
              <a:t>𝐴</a:t>
            </a:r>
            <a:r>
              <a:rPr lang="en-US" sz="2000" dirty="0">
                <a:latin typeface="Calibri" panose="020F0502020204030204" pitchFamily="34" charset="0"/>
                <a:ea typeface="Times New Roman" panose="02020603050405020304" pitchFamily="18" charset="0"/>
                <a:cs typeface="Times New Roman" panose="02020603050405020304" pitchFamily="18" charset="0"/>
              </a:rPr>
              <a:t>={ memory card purchased } and </a:t>
            </a:r>
            <a:r>
              <a:rPr lang="en-US" sz="2000" dirty="0">
                <a:latin typeface="Cambria Math" panose="02040503050406030204" pitchFamily="18" charset="0"/>
                <a:ea typeface="Times New Roman" panose="02020603050405020304" pitchFamily="18" charset="0"/>
                <a:cs typeface="Cambria Math" panose="02040503050406030204" pitchFamily="18" charset="0"/>
              </a:rPr>
              <a:t>𝐵</a:t>
            </a:r>
            <a:r>
              <a:rPr lang="en-US" sz="2000" dirty="0">
                <a:latin typeface="Calibri" panose="020F0502020204030204" pitchFamily="34" charset="0"/>
                <a:ea typeface="Times New Roman" panose="02020603050405020304" pitchFamily="18" charset="0"/>
                <a:cs typeface="Times New Roman" panose="02020603050405020304" pitchFamily="18" charset="0"/>
              </a:rPr>
              <a:t>={ battery purchased }. Then </a:t>
            </a:r>
            <a:r>
              <a:rPr lang="en-US" sz="2000" dirty="0">
                <a:latin typeface="Cambria Math" panose="02040503050406030204" pitchFamily="18" charset="0"/>
                <a:ea typeface="Times New Roman" panose="02020603050405020304" pitchFamily="18" charset="0"/>
                <a:cs typeface="Cambria Math" panose="02040503050406030204" pitchFamily="18" charset="0"/>
              </a:rPr>
              <a:t>𝑃</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r>
              <a:rPr lang="en-US" sz="2000" dirty="0">
                <a:latin typeface="Cambria Math" panose="02040503050406030204" pitchFamily="18" charset="0"/>
                <a:ea typeface="Times New Roman" panose="02020603050405020304" pitchFamily="18" charset="0"/>
                <a:cs typeface="Cambria Math" panose="02040503050406030204" pitchFamily="18" charset="0"/>
              </a:rPr>
              <a:t>𝐴</a:t>
            </a:r>
            <a:r>
              <a:rPr lang="en-US" sz="2000" dirty="0">
                <a:latin typeface="Calibri" panose="020F0502020204030204" pitchFamily="34" charset="0"/>
                <a:ea typeface="Times New Roman" panose="02020603050405020304" pitchFamily="18" charset="0"/>
                <a:cs typeface="Times New Roman" panose="02020603050405020304" pitchFamily="18" charset="0"/>
              </a:rPr>
              <a:t>)=.60,</a:t>
            </a:r>
            <a:r>
              <a:rPr lang="en-US" sz="2000" dirty="0">
                <a:latin typeface="Cambria Math" panose="02040503050406030204" pitchFamily="18" charset="0"/>
                <a:ea typeface="Times New Roman" panose="02020603050405020304" pitchFamily="18" charset="0"/>
                <a:cs typeface="Cambria Math" panose="02040503050406030204" pitchFamily="18" charset="0"/>
              </a:rPr>
              <a:t>𝑃</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r>
              <a:rPr lang="en-US" sz="2000" dirty="0">
                <a:latin typeface="Cambria Math" panose="02040503050406030204" pitchFamily="18" charset="0"/>
                <a:ea typeface="Times New Roman" panose="02020603050405020304" pitchFamily="18" charset="0"/>
                <a:cs typeface="Cambria Math" panose="02040503050406030204" pitchFamily="18" charset="0"/>
              </a:rPr>
              <a:t>𝐵</a:t>
            </a:r>
            <a:r>
              <a:rPr lang="en-US" sz="2000" dirty="0">
                <a:latin typeface="Calibri" panose="020F0502020204030204" pitchFamily="34" charset="0"/>
                <a:ea typeface="Times New Roman" panose="02020603050405020304" pitchFamily="18" charset="0"/>
                <a:cs typeface="Times New Roman" panose="02020603050405020304" pitchFamily="18" charset="0"/>
              </a:rPr>
              <a:t>)=.40, </a:t>
            </a:r>
          </a:p>
          <a:p>
            <a:r>
              <a:rPr lang="en-US" sz="2000" dirty="0">
                <a:latin typeface="Calibri" panose="020F0502020204030204" pitchFamily="34" charset="0"/>
                <a:ea typeface="Times New Roman" panose="02020603050405020304" pitchFamily="18" charset="0"/>
                <a:cs typeface="Times New Roman" panose="02020603050405020304" pitchFamily="18" charset="0"/>
              </a:rPr>
              <a:t>and </a:t>
            </a:r>
            <a:r>
              <a:rPr lang="en-US" sz="2000" dirty="0">
                <a:latin typeface="Cambria Math" panose="02040503050406030204" pitchFamily="18" charset="0"/>
                <a:ea typeface="Times New Roman" panose="02020603050405020304" pitchFamily="18" charset="0"/>
                <a:cs typeface="Cambria Math" panose="02040503050406030204" pitchFamily="18" charset="0"/>
              </a:rPr>
              <a:t>𝑃</a:t>
            </a:r>
            <a:r>
              <a:rPr lang="en-US" sz="2000" dirty="0">
                <a:latin typeface="Calibri" panose="020F0502020204030204" pitchFamily="34" charset="0"/>
                <a:ea typeface="Times New Roman" panose="02020603050405020304" pitchFamily="18" charset="0"/>
                <a:cs typeface="Times New Roman" panose="02020603050405020304" pitchFamily="18" charset="0"/>
              </a:rPr>
              <a:t>( both purchased )=</a:t>
            </a:r>
            <a:r>
              <a:rPr lang="en-US" sz="2000" dirty="0">
                <a:latin typeface="Cambria Math" panose="02040503050406030204" pitchFamily="18" charset="0"/>
                <a:ea typeface="Times New Roman" panose="02020603050405020304" pitchFamily="18" charset="0"/>
                <a:cs typeface="Cambria Math" panose="02040503050406030204" pitchFamily="18" charset="0"/>
              </a:rPr>
              <a:t>𝑃</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r>
              <a:rPr lang="en-US" sz="2000" dirty="0">
                <a:latin typeface="Cambria Math" panose="02040503050406030204" pitchFamily="18" charset="0"/>
                <a:ea typeface="Times New Roman" panose="02020603050405020304" pitchFamily="18" charset="0"/>
                <a:cs typeface="Cambria Math" panose="02040503050406030204" pitchFamily="18" charset="0"/>
              </a:rPr>
              <a:t>𝐴</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r>
              <a:rPr lang="en-US" sz="2000" dirty="0">
                <a:latin typeface="Cambria Math" panose="02040503050406030204" pitchFamily="18" charset="0"/>
                <a:ea typeface="Times New Roman" panose="02020603050405020304" pitchFamily="18" charset="0"/>
                <a:cs typeface="Cambria Math" panose="02040503050406030204" pitchFamily="18" charset="0"/>
              </a:rPr>
              <a:t>𝐵</a:t>
            </a:r>
            <a:r>
              <a:rPr lang="en-US" sz="2000" dirty="0">
                <a:latin typeface="Calibri" panose="020F0502020204030204" pitchFamily="34" charset="0"/>
                <a:ea typeface="Times New Roman" panose="02020603050405020304" pitchFamily="18" charset="0"/>
                <a:cs typeface="Times New Roman" panose="02020603050405020304" pitchFamily="18" charset="0"/>
              </a:rPr>
              <a:t>)=.30. </a:t>
            </a:r>
          </a:p>
          <a:p>
            <a:endParaRPr lang="en-US" sz="2000" dirty="0">
              <a:latin typeface="Calibri" panose="020F0502020204030204" pitchFamily="34" charset="0"/>
              <a:cs typeface="Times New Roman" panose="02020603050405020304" pitchFamily="18" charset="0"/>
            </a:endParaRPr>
          </a:p>
          <a:p>
            <a:r>
              <a:rPr lang="en-US" sz="2000" dirty="0">
                <a:latin typeface="Calibri" panose="020F0502020204030204" pitchFamily="34" charset="0"/>
                <a:cs typeface="Times New Roman" panose="02020603050405020304" pitchFamily="18" charset="0"/>
              </a:rPr>
              <a:t>a)                                                                                  b)</a:t>
            </a:r>
            <a:endParaRPr lang="en-US" sz="2000" dirty="0"/>
          </a:p>
        </p:txBody>
      </p:sp>
      <p:pic>
        <p:nvPicPr>
          <p:cNvPr id="6" name="Picture 5"/>
          <p:cNvPicPr>
            <a:picLocks noChangeAspect="1"/>
          </p:cNvPicPr>
          <p:nvPr/>
        </p:nvPicPr>
        <p:blipFill>
          <a:blip r:embed="rId2"/>
          <a:stretch>
            <a:fillRect/>
          </a:stretch>
        </p:blipFill>
        <p:spPr>
          <a:xfrm>
            <a:off x="914400" y="5148803"/>
            <a:ext cx="3276600" cy="875337"/>
          </a:xfrm>
          <a:prstGeom prst="rect">
            <a:avLst/>
          </a:prstGeom>
        </p:spPr>
      </p:pic>
      <p:pic>
        <p:nvPicPr>
          <p:cNvPr id="7" name="Picture 6"/>
          <p:cNvPicPr>
            <a:picLocks noChangeAspect="1"/>
          </p:cNvPicPr>
          <p:nvPr/>
        </p:nvPicPr>
        <p:blipFill>
          <a:blip r:embed="rId3"/>
          <a:stretch>
            <a:fillRect/>
          </a:stretch>
        </p:blipFill>
        <p:spPr>
          <a:xfrm>
            <a:off x="6057900" y="5049878"/>
            <a:ext cx="3473539" cy="969969"/>
          </a:xfrm>
          <a:prstGeom prst="rect">
            <a:avLst/>
          </a:prstGeom>
        </p:spPr>
      </p:pic>
      <p:sp>
        <p:nvSpPr>
          <p:cNvPr id="8" name="Rectangle 7"/>
          <p:cNvSpPr/>
          <p:nvPr/>
        </p:nvSpPr>
        <p:spPr>
          <a:xfrm>
            <a:off x="597972" y="6107360"/>
            <a:ext cx="5957400" cy="467564"/>
          </a:xfrm>
          <a:prstGeom prst="rect">
            <a:avLst/>
          </a:prstGeom>
        </p:spPr>
        <p:txBody>
          <a:bodyPr wrap="none">
            <a:spAutoFit/>
          </a:bodyPr>
          <a:lstStyle/>
          <a:p>
            <a:pPr>
              <a:lnSpc>
                <a:spcPct val="107000"/>
              </a:lnSpc>
              <a:spcAft>
                <a:spcPts val="800"/>
              </a:spcAft>
            </a:pPr>
            <a:r>
              <a:rPr lang="en-US" sz="2400"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Notice that </a:t>
            </a:r>
            <a:r>
              <a:rPr lang="en-US" sz="2400" i="1" dirty="0">
                <a:solidFill>
                  <a:srgbClr val="7030A0"/>
                </a:solidFill>
                <a:latin typeface="Cambria Math" panose="02040503050406030204" pitchFamily="18" charset="0"/>
                <a:ea typeface="Times New Roman" panose="02020603050405020304" pitchFamily="18" charset="0"/>
                <a:cs typeface="Times New Roman" panose="02020603050405020304" pitchFamily="18" charset="0"/>
              </a:rPr>
              <a:t>𝑃(𝐴∣𝐵)≠𝑃(𝐴)</a:t>
            </a:r>
            <a:r>
              <a:rPr lang="en-US" sz="2400"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 and </a:t>
            </a:r>
            <a:r>
              <a:rPr lang="en-US" sz="2400" i="1" dirty="0">
                <a:solidFill>
                  <a:srgbClr val="7030A0"/>
                </a:solidFill>
                <a:latin typeface="Cambria Math" panose="02040503050406030204" pitchFamily="18" charset="0"/>
                <a:ea typeface="Times New Roman" panose="02020603050405020304" pitchFamily="18" charset="0"/>
                <a:cs typeface="Times New Roman" panose="02020603050405020304" pitchFamily="18" charset="0"/>
              </a:rPr>
              <a:t>𝑃(𝐵∣𝐴)≠𝑃(𝐵)</a:t>
            </a:r>
            <a:r>
              <a:rPr lang="en-US" sz="2400" dirty="0">
                <a:solidFill>
                  <a:srgbClr val="7030A0"/>
                </a:solidFill>
                <a:latin typeface="Calibri" panose="020F0502020204030204" pitchFamily="34"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840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0FE089-9E2F-F2A3-E2EC-B9E61508D560}"/>
              </a:ext>
            </a:extLst>
          </p:cNvPr>
          <p:cNvPicPr>
            <a:picLocks noChangeAspect="1"/>
          </p:cNvPicPr>
          <p:nvPr/>
        </p:nvPicPr>
        <p:blipFill>
          <a:blip r:embed="rId2"/>
          <a:stretch>
            <a:fillRect/>
          </a:stretch>
        </p:blipFill>
        <p:spPr>
          <a:xfrm>
            <a:off x="0" y="471694"/>
            <a:ext cx="12192000" cy="2169906"/>
          </a:xfrm>
          <a:prstGeom prst="rect">
            <a:avLst/>
          </a:prstGeom>
        </p:spPr>
      </p:pic>
      <p:pic>
        <p:nvPicPr>
          <p:cNvPr id="5" name="Picture 4">
            <a:extLst>
              <a:ext uri="{FF2B5EF4-FFF2-40B4-BE49-F238E27FC236}">
                <a16:creationId xmlns:a16="http://schemas.microsoft.com/office/drawing/2014/main" id="{C198E23A-8A7D-22BE-90C8-52F37909A4A4}"/>
              </a:ext>
            </a:extLst>
          </p:cNvPr>
          <p:cNvPicPr>
            <a:picLocks noChangeAspect="1"/>
          </p:cNvPicPr>
          <p:nvPr/>
        </p:nvPicPr>
        <p:blipFill>
          <a:blip r:embed="rId3"/>
          <a:stretch>
            <a:fillRect/>
          </a:stretch>
        </p:blipFill>
        <p:spPr>
          <a:xfrm>
            <a:off x="1447800" y="2819400"/>
            <a:ext cx="7315200" cy="3826633"/>
          </a:xfrm>
          <a:prstGeom prst="rect">
            <a:avLst/>
          </a:prstGeom>
        </p:spPr>
      </p:pic>
      <p:sp>
        <p:nvSpPr>
          <p:cNvPr id="2" name="Rectangle 1"/>
          <p:cNvSpPr/>
          <p:nvPr/>
        </p:nvSpPr>
        <p:spPr>
          <a:xfrm>
            <a:off x="152400" y="114122"/>
            <a:ext cx="4543552" cy="3055965"/>
          </a:xfrm>
          <a:prstGeom prst="rect">
            <a:avLst/>
          </a:prstGeom>
        </p:spPr>
        <p:txBody>
          <a:bodyPr wrap="none">
            <a:spAutoFit/>
          </a:bodyPr>
          <a:lstStyle/>
          <a:p>
            <a:pPr>
              <a:lnSpc>
                <a:spcPct val="107000"/>
              </a:lnSpc>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Example:</a:t>
            </a:r>
          </a:p>
          <a:p>
            <a:pPr>
              <a:lnSpc>
                <a:spcPct val="107000"/>
              </a:lnSpc>
            </a:pPr>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dirty="0">
                <a:latin typeface="Calibri" panose="020F0502020204030204" pitchFamily="34" charset="0"/>
                <a:ea typeface="Times New Roman" panose="02020603050405020304" pitchFamily="18" charset="0"/>
                <a:cs typeface="Times New Roman" panose="02020603050405020304" pitchFamily="18" charset="0"/>
              </a:rPr>
              <a:t>Find P(A/B), P(A/BUC), P(A/ reads at least one)</a:t>
            </a:r>
          </a:p>
          <a:p>
            <a:pPr>
              <a:lnSpc>
                <a:spcPct val="107000"/>
              </a:lnSpc>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Solution: </a:t>
            </a:r>
          </a:p>
        </p:txBody>
      </p:sp>
    </p:spTree>
    <p:extLst>
      <p:ext uri="{BB962C8B-B14F-4D97-AF65-F5344CB8AC3E}">
        <p14:creationId xmlns:p14="http://schemas.microsoft.com/office/powerpoint/2010/main" val="200092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628775" y="152400"/>
            <a:ext cx="6324600" cy="1143000"/>
          </a:xfrm>
        </p:spPr>
        <p:txBody>
          <a:bodyPr/>
          <a:lstStyle/>
          <a:p>
            <a:r>
              <a:rPr lang="en-US" altLang="en-US" dirty="0">
                <a:solidFill>
                  <a:srgbClr val="00B0F0"/>
                </a:solidFill>
                <a:latin typeface="Times New Roman" pitchFamily="18" charset="0"/>
                <a:cs typeface="Times New Roman" pitchFamily="18" charset="0"/>
              </a:rPr>
              <a:t>Examples on Conditional Probability</a:t>
            </a:r>
            <a:endParaRPr lang="en-IN" dirty="0"/>
          </a:p>
        </p:txBody>
      </p:sp>
      <mc:AlternateContent xmlns:mc="http://schemas.openxmlformats.org/markup-compatibility/2006" xmlns:a14="http://schemas.microsoft.com/office/drawing/2010/main">
        <mc:Choice Requires="a14">
          <p:sp>
            <p:nvSpPr>
              <p:cNvPr id="4" name="Content Placeholder 2"/>
              <p:cNvSpPr txBox="1">
                <a:spLocks noGrp="1"/>
              </p:cNvSpPr>
              <p:nvPr>
                <p:ph idx="1"/>
              </p:nvPr>
            </p:nvSpPr>
            <p:spPr>
              <a:xfrm>
                <a:off x="1371600" y="1524000"/>
                <a:ext cx="8229600" cy="5074388"/>
              </a:xfrm>
              <a:prstGeom prst="rect">
                <a:avLst/>
              </a:prstGeom>
            </p:spPr>
            <p:txBody>
              <a:bodyPr>
                <a:normAutofit lnSpcReduction="10000"/>
              </a:bodyPr>
              <a:lstStyle/>
              <a:p>
                <a:pPr algn="just">
                  <a:defRPr/>
                </a:pPr>
                <a:r>
                  <a:rPr lang="en-US" dirty="0">
                    <a:solidFill>
                      <a:srgbClr val="FF0000"/>
                    </a:solidFill>
                    <a:latin typeface="Times New Roman" pitchFamily="18" charset="0"/>
                    <a:cs typeface="Times New Roman" pitchFamily="18" charset="0"/>
                  </a:rPr>
                  <a:t>Example: </a:t>
                </a:r>
                <a:r>
                  <a:rPr lang="en-US" dirty="0">
                    <a:solidFill>
                      <a:prstClr val="black"/>
                    </a:solidFill>
                    <a:latin typeface="Times New Roman" pitchFamily="18" charset="0"/>
                    <a:cs typeface="Times New Roman" pitchFamily="18" charset="0"/>
                  </a:rPr>
                  <a:t>In a certain college, 25% of the students failed </a:t>
                </a:r>
                <a:r>
                  <a:rPr lang="en-US" dirty="0" err="1">
                    <a:solidFill>
                      <a:prstClr val="black"/>
                    </a:solidFill>
                    <a:latin typeface="Times New Roman" pitchFamily="18" charset="0"/>
                    <a:cs typeface="Times New Roman" pitchFamily="18" charset="0"/>
                  </a:rPr>
                  <a:t>Maths</a:t>
                </a:r>
                <a:r>
                  <a:rPr lang="en-US" dirty="0">
                    <a:solidFill>
                      <a:prstClr val="black"/>
                    </a:solidFill>
                    <a:latin typeface="Times New Roman" pitchFamily="18" charset="0"/>
                    <a:cs typeface="Times New Roman" pitchFamily="18" charset="0"/>
                  </a:rPr>
                  <a:t>, 15% of the students failed chemistry and 10% of the students failed both </a:t>
                </a:r>
                <a:r>
                  <a:rPr lang="en-US" dirty="0" err="1">
                    <a:solidFill>
                      <a:prstClr val="black"/>
                    </a:solidFill>
                    <a:latin typeface="Times New Roman" pitchFamily="18" charset="0"/>
                    <a:cs typeface="Times New Roman" pitchFamily="18" charset="0"/>
                  </a:rPr>
                  <a:t>maths</a:t>
                </a:r>
                <a:r>
                  <a:rPr lang="en-US" dirty="0">
                    <a:solidFill>
                      <a:prstClr val="black"/>
                    </a:solidFill>
                    <a:latin typeface="Times New Roman" pitchFamily="18" charset="0"/>
                    <a:cs typeface="Times New Roman" pitchFamily="18" charset="0"/>
                  </a:rPr>
                  <a:t> and chemistry. A student is selected at random, find</a:t>
                </a:r>
              </a:p>
              <a:p>
                <a:pPr marL="457200" indent="-457200" algn="just">
                  <a:buFont typeface="Wingdings" pitchFamily="2" charset="2"/>
                  <a:buAutoNum type="alphaLcPeriod"/>
                  <a:defRPr/>
                </a:pPr>
                <a:r>
                  <a:rPr lang="en-US" dirty="0">
                    <a:solidFill>
                      <a:prstClr val="black"/>
                    </a:solidFill>
                    <a:latin typeface="Times New Roman" pitchFamily="18" charset="0"/>
                    <a:cs typeface="Times New Roman" pitchFamily="18" charset="0"/>
                  </a:rPr>
                  <a:t>If he failed chemistry, what is the probability that he failed </a:t>
                </a:r>
                <a:r>
                  <a:rPr lang="en-US" dirty="0" err="1">
                    <a:solidFill>
                      <a:prstClr val="black"/>
                    </a:solidFill>
                    <a:latin typeface="Times New Roman" pitchFamily="18" charset="0"/>
                    <a:cs typeface="Times New Roman" pitchFamily="18" charset="0"/>
                  </a:rPr>
                  <a:t>Maths</a:t>
                </a:r>
                <a:r>
                  <a:rPr lang="en-US" dirty="0">
                    <a:solidFill>
                      <a:prstClr val="black"/>
                    </a:solidFill>
                    <a:latin typeface="Times New Roman" pitchFamily="18" charset="0"/>
                    <a:cs typeface="Times New Roman" pitchFamily="18" charset="0"/>
                  </a:rPr>
                  <a:t>?  	</a:t>
                </a:r>
                <a14:m>
                  <m:oMath xmlns:m="http://schemas.openxmlformats.org/officeDocument/2006/math">
                    <m:r>
                      <a:rPr lang="en-US" i="1">
                        <a:solidFill>
                          <a:prstClr val="black"/>
                        </a:solidFill>
                        <a:latin typeface="Cambria Math" panose="02040503050406030204" pitchFamily="18" charset="0"/>
                        <a:cs typeface="Times New Roman" pitchFamily="18" charset="0"/>
                      </a:rPr>
                      <m:t>𝑃</m:t>
                    </m:r>
                    <m:d>
                      <m:dPr>
                        <m:ctrlPr>
                          <a:rPr lang="en-US" i="1">
                            <a:solidFill>
                              <a:prstClr val="black"/>
                            </a:solidFill>
                            <a:latin typeface="Cambria Math" panose="02040503050406030204" pitchFamily="18" charset="0"/>
                            <a:cs typeface="Times New Roman" pitchFamily="18" charset="0"/>
                          </a:rPr>
                        </m:ctrlPr>
                      </m:dPr>
                      <m:e>
                        <m:r>
                          <a:rPr lang="en-US" i="1">
                            <a:solidFill>
                              <a:prstClr val="black"/>
                            </a:solidFill>
                            <a:latin typeface="Cambria Math" panose="02040503050406030204" pitchFamily="18" charset="0"/>
                            <a:cs typeface="Times New Roman" pitchFamily="18" charset="0"/>
                          </a:rPr>
                          <m:t>𝑀</m:t>
                        </m:r>
                      </m:e>
                    </m:d>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0</m:t>
                    </m:r>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25</m:t>
                    </m:r>
                    <m:r>
                      <a:rPr lang="en-US" i="1">
                        <a:solidFill>
                          <a:prstClr val="black"/>
                        </a:solidFill>
                        <a:latin typeface="Cambria Math" panose="02040503050406030204" pitchFamily="18" charset="0"/>
                        <a:cs typeface="Times New Roman" pitchFamily="18" charset="0"/>
                      </a:rPr>
                      <m:t>,   </m:t>
                    </m:r>
                    <m:r>
                      <a:rPr lang="en-US" i="1">
                        <a:solidFill>
                          <a:prstClr val="black"/>
                        </a:solidFill>
                        <a:latin typeface="Cambria Math" panose="02040503050406030204" pitchFamily="18" charset="0"/>
                        <a:cs typeface="Times New Roman" pitchFamily="18" charset="0"/>
                      </a:rPr>
                      <m:t>𝑃</m:t>
                    </m:r>
                    <m:d>
                      <m:dPr>
                        <m:ctrlPr>
                          <a:rPr lang="en-US" i="1">
                            <a:solidFill>
                              <a:prstClr val="black"/>
                            </a:solidFill>
                            <a:latin typeface="Cambria Math" panose="02040503050406030204" pitchFamily="18" charset="0"/>
                            <a:cs typeface="Times New Roman" pitchFamily="18" charset="0"/>
                          </a:rPr>
                        </m:ctrlPr>
                      </m:dPr>
                      <m:e>
                        <m:r>
                          <a:rPr lang="en-US" i="1">
                            <a:solidFill>
                              <a:prstClr val="black"/>
                            </a:solidFill>
                            <a:latin typeface="Cambria Math" panose="02040503050406030204" pitchFamily="18" charset="0"/>
                            <a:cs typeface="Times New Roman" pitchFamily="18" charset="0"/>
                          </a:rPr>
                          <m:t>𝐶</m:t>
                        </m:r>
                      </m:e>
                    </m:d>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0</m:t>
                    </m:r>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15</m:t>
                    </m:r>
                    <m:r>
                      <a:rPr lang="en-US" i="1">
                        <a:solidFill>
                          <a:prstClr val="black"/>
                        </a:solidFill>
                        <a:latin typeface="Cambria Math" panose="02040503050406030204" pitchFamily="18" charset="0"/>
                        <a:cs typeface="Times New Roman" pitchFamily="18" charset="0"/>
                      </a:rPr>
                      <m:t>,  </m:t>
                    </m:r>
                    <m:r>
                      <a:rPr lang="en-US" i="1">
                        <a:solidFill>
                          <a:prstClr val="black"/>
                        </a:solidFill>
                        <a:latin typeface="Cambria Math" panose="02040503050406030204" pitchFamily="18" charset="0"/>
                        <a:cs typeface="Times New Roman" pitchFamily="18" charset="0"/>
                      </a:rPr>
                      <m:t>𝑃</m:t>
                    </m:r>
                    <m:d>
                      <m:dPr>
                        <m:ctrlPr>
                          <a:rPr lang="en-US" i="1">
                            <a:solidFill>
                              <a:prstClr val="black"/>
                            </a:solidFill>
                            <a:latin typeface="Cambria Math" panose="02040503050406030204" pitchFamily="18" charset="0"/>
                            <a:cs typeface="Times New Roman" pitchFamily="18" charset="0"/>
                          </a:rPr>
                        </m:ctrlPr>
                      </m:dPr>
                      <m:e>
                        <m:r>
                          <a:rPr lang="en-US" i="1">
                            <a:solidFill>
                              <a:prstClr val="black"/>
                            </a:solidFill>
                            <a:latin typeface="Cambria Math" panose="02040503050406030204" pitchFamily="18" charset="0"/>
                            <a:cs typeface="Times New Roman" pitchFamily="18" charset="0"/>
                          </a:rPr>
                          <m:t>𝑀</m:t>
                        </m:r>
                        <m:r>
                          <a:rPr lang="en-US" i="1">
                            <a:solidFill>
                              <a:prstClr val="black"/>
                            </a:solidFill>
                            <a:latin typeface="Cambria Math" panose="02040503050406030204" pitchFamily="18" charset="0"/>
                            <a:ea typeface="Cambria Math" panose="02040503050406030204" pitchFamily="18" charset="0"/>
                            <a:cs typeface="Times New Roman" pitchFamily="18" charset="0"/>
                          </a:rPr>
                          <m:t>∩</m:t>
                        </m:r>
                        <m:r>
                          <a:rPr lang="en-US" i="1">
                            <a:solidFill>
                              <a:prstClr val="black"/>
                            </a:solidFill>
                            <a:latin typeface="Cambria Math" panose="02040503050406030204" pitchFamily="18" charset="0"/>
                            <a:ea typeface="Cambria Math" panose="02040503050406030204" pitchFamily="18" charset="0"/>
                            <a:cs typeface="Times New Roman" pitchFamily="18" charset="0"/>
                          </a:rPr>
                          <m:t>𝐶</m:t>
                        </m:r>
                      </m:e>
                    </m:d>
                    <m:r>
                      <a:rPr lang="en-US" i="1">
                        <a:solidFill>
                          <a:prstClr val="black"/>
                        </a:solidFill>
                        <a:latin typeface="Cambria Math" panose="02040503050406030204" pitchFamily="18" charset="0"/>
                        <a:ea typeface="Cambria Math" panose="02040503050406030204" pitchFamily="18" charset="0"/>
                        <a:cs typeface="Times New Roman" pitchFamily="18" charset="0"/>
                      </a:rPr>
                      <m:t>=</m:t>
                    </m:r>
                    <m:r>
                      <a:rPr lang="en-US" i="1">
                        <a:solidFill>
                          <a:prstClr val="black"/>
                        </a:solidFill>
                        <a:latin typeface="Cambria Math" panose="02040503050406030204" pitchFamily="18" charset="0"/>
                        <a:ea typeface="Cambria Math" panose="02040503050406030204" pitchFamily="18" charset="0"/>
                        <a:cs typeface="Times New Roman" pitchFamily="18" charset="0"/>
                      </a:rPr>
                      <m:t>0</m:t>
                    </m:r>
                    <m:r>
                      <a:rPr lang="en-US" i="1">
                        <a:solidFill>
                          <a:prstClr val="black"/>
                        </a:solidFill>
                        <a:latin typeface="Cambria Math" panose="02040503050406030204" pitchFamily="18" charset="0"/>
                        <a:ea typeface="Cambria Math" panose="02040503050406030204" pitchFamily="18" charset="0"/>
                        <a:cs typeface="Times New Roman" pitchFamily="18" charset="0"/>
                      </a:rPr>
                      <m:t>.</m:t>
                    </m:r>
                    <m:r>
                      <a:rPr lang="en-US" i="1">
                        <a:solidFill>
                          <a:prstClr val="black"/>
                        </a:solidFill>
                        <a:latin typeface="Cambria Math" panose="02040503050406030204" pitchFamily="18" charset="0"/>
                        <a:ea typeface="Cambria Math" panose="02040503050406030204" pitchFamily="18" charset="0"/>
                        <a:cs typeface="Times New Roman" pitchFamily="18" charset="0"/>
                      </a:rPr>
                      <m:t>1</m:t>
                    </m:r>
                  </m:oMath>
                </a14:m>
                <a:endParaRPr lang="en-US" dirty="0">
                  <a:solidFill>
                    <a:prstClr val="black"/>
                  </a:solidFill>
                  <a:latin typeface="Times New Roman" pitchFamily="18" charset="0"/>
                  <a:cs typeface="Times New Roman" pitchFamily="18" charset="0"/>
                </a:endParaRPr>
              </a:p>
              <a:p>
                <a:pPr marL="0" indent="0" algn="just">
                  <a:defRPr/>
                </a:pPr>
                <a:r>
                  <a:rPr lang="en-US" dirty="0">
                    <a:solidFill>
                      <a:prstClr val="black"/>
                    </a:solidFill>
                    <a:latin typeface="Times New Roman" pitchFamily="18" charset="0"/>
                    <a:cs typeface="Times New Roman" pitchFamily="18" charset="0"/>
                  </a:rPr>
                  <a:t>            </a:t>
                </a:r>
                <a14:m>
                  <m:oMath xmlns:m="http://schemas.openxmlformats.org/officeDocument/2006/math">
                    <m:r>
                      <a:rPr lang="en-US" i="1">
                        <a:solidFill>
                          <a:prstClr val="black"/>
                        </a:solidFill>
                        <a:latin typeface="Cambria Math" panose="02040503050406030204" pitchFamily="18" charset="0"/>
                        <a:cs typeface="Times New Roman" pitchFamily="18" charset="0"/>
                      </a:rPr>
                      <m:t>𝑃</m:t>
                    </m:r>
                    <m:d>
                      <m:dPr>
                        <m:ctrlPr>
                          <a:rPr lang="en-US" i="1">
                            <a:solidFill>
                              <a:prstClr val="black"/>
                            </a:solidFill>
                            <a:latin typeface="Cambria Math" panose="02040503050406030204" pitchFamily="18" charset="0"/>
                            <a:cs typeface="Times New Roman" pitchFamily="18" charset="0"/>
                          </a:rPr>
                        </m:ctrlPr>
                      </m:dPr>
                      <m:e>
                        <m:f>
                          <m:fPr>
                            <m:ctrlPr>
                              <a:rPr lang="en-US" i="1">
                                <a:solidFill>
                                  <a:prstClr val="black"/>
                                </a:solidFill>
                                <a:latin typeface="Cambria Math" panose="02040503050406030204" pitchFamily="18" charset="0"/>
                                <a:cs typeface="Times New Roman" pitchFamily="18" charset="0"/>
                              </a:rPr>
                            </m:ctrlPr>
                          </m:fPr>
                          <m:num>
                            <m:r>
                              <a:rPr lang="en-US" i="1">
                                <a:solidFill>
                                  <a:prstClr val="black"/>
                                </a:solidFill>
                                <a:latin typeface="Cambria Math" panose="02040503050406030204" pitchFamily="18" charset="0"/>
                                <a:cs typeface="Times New Roman" pitchFamily="18" charset="0"/>
                              </a:rPr>
                              <m:t>𝑀</m:t>
                            </m:r>
                          </m:num>
                          <m:den>
                            <m:r>
                              <a:rPr lang="en-US" i="1">
                                <a:solidFill>
                                  <a:prstClr val="black"/>
                                </a:solidFill>
                                <a:latin typeface="Cambria Math" panose="02040503050406030204" pitchFamily="18" charset="0"/>
                                <a:cs typeface="Times New Roman" pitchFamily="18" charset="0"/>
                              </a:rPr>
                              <m:t>𝐶</m:t>
                            </m:r>
                          </m:den>
                        </m:f>
                      </m:e>
                    </m:d>
                    <m:r>
                      <a:rPr lang="en-US" i="1">
                        <a:solidFill>
                          <a:prstClr val="black"/>
                        </a:solidFill>
                        <a:latin typeface="Cambria Math" panose="02040503050406030204" pitchFamily="18" charset="0"/>
                        <a:cs typeface="Times New Roman" pitchFamily="18" charset="0"/>
                      </a:rPr>
                      <m:t>=</m:t>
                    </m:r>
                    <m:f>
                      <m:fPr>
                        <m:ctrlPr>
                          <a:rPr lang="en-US" i="1">
                            <a:solidFill>
                              <a:prstClr val="black"/>
                            </a:solidFill>
                            <a:latin typeface="Cambria Math" panose="02040503050406030204" pitchFamily="18" charset="0"/>
                            <a:cs typeface="Times New Roman" pitchFamily="18" charset="0"/>
                          </a:rPr>
                        </m:ctrlPr>
                      </m:fPr>
                      <m:num>
                        <m:r>
                          <a:rPr lang="en-US" i="1">
                            <a:solidFill>
                              <a:prstClr val="black"/>
                            </a:solidFill>
                            <a:latin typeface="Cambria Math" panose="02040503050406030204" pitchFamily="18" charset="0"/>
                            <a:cs typeface="Times New Roman" pitchFamily="18" charset="0"/>
                          </a:rPr>
                          <m:t>𝑃</m:t>
                        </m:r>
                        <m:d>
                          <m:dPr>
                            <m:ctrlPr>
                              <a:rPr lang="en-US" i="1">
                                <a:solidFill>
                                  <a:prstClr val="black"/>
                                </a:solidFill>
                                <a:latin typeface="Cambria Math" panose="02040503050406030204" pitchFamily="18" charset="0"/>
                                <a:cs typeface="Times New Roman" pitchFamily="18" charset="0"/>
                              </a:rPr>
                            </m:ctrlPr>
                          </m:dPr>
                          <m:e>
                            <m:r>
                              <a:rPr lang="en-US" i="1">
                                <a:solidFill>
                                  <a:prstClr val="black"/>
                                </a:solidFill>
                                <a:latin typeface="Cambria Math" panose="02040503050406030204" pitchFamily="18" charset="0"/>
                                <a:cs typeface="Times New Roman" pitchFamily="18" charset="0"/>
                              </a:rPr>
                              <m:t>𝑀</m:t>
                            </m:r>
                            <m:r>
                              <a:rPr lang="en-US" i="1">
                                <a:solidFill>
                                  <a:prstClr val="black"/>
                                </a:solidFill>
                                <a:latin typeface="Cambria Math" panose="02040503050406030204" pitchFamily="18" charset="0"/>
                                <a:ea typeface="Cambria Math" panose="02040503050406030204" pitchFamily="18" charset="0"/>
                                <a:cs typeface="Times New Roman" pitchFamily="18" charset="0"/>
                              </a:rPr>
                              <m:t>∩</m:t>
                            </m:r>
                            <m:r>
                              <a:rPr lang="en-US" i="1">
                                <a:solidFill>
                                  <a:prstClr val="black"/>
                                </a:solidFill>
                                <a:latin typeface="Cambria Math" panose="02040503050406030204" pitchFamily="18" charset="0"/>
                                <a:ea typeface="Cambria Math" panose="02040503050406030204" pitchFamily="18" charset="0"/>
                                <a:cs typeface="Times New Roman" pitchFamily="18" charset="0"/>
                              </a:rPr>
                              <m:t>𝐶</m:t>
                            </m:r>
                          </m:e>
                        </m:d>
                      </m:num>
                      <m:den>
                        <m:r>
                          <a:rPr lang="en-US" i="1">
                            <a:solidFill>
                              <a:prstClr val="black"/>
                            </a:solidFill>
                            <a:latin typeface="Cambria Math" panose="02040503050406030204" pitchFamily="18" charset="0"/>
                            <a:cs typeface="Times New Roman" pitchFamily="18" charset="0"/>
                          </a:rPr>
                          <m:t>𝑃</m:t>
                        </m:r>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𝐶</m:t>
                        </m:r>
                        <m:r>
                          <a:rPr lang="en-US" i="1">
                            <a:solidFill>
                              <a:prstClr val="black"/>
                            </a:solidFill>
                            <a:latin typeface="Cambria Math" panose="02040503050406030204" pitchFamily="18" charset="0"/>
                            <a:cs typeface="Times New Roman" pitchFamily="18" charset="0"/>
                          </a:rPr>
                          <m:t>)</m:t>
                        </m:r>
                      </m:den>
                    </m:f>
                    <m:r>
                      <a:rPr lang="en-US" i="1">
                        <a:solidFill>
                          <a:prstClr val="black"/>
                        </a:solidFill>
                        <a:latin typeface="Cambria Math" panose="02040503050406030204" pitchFamily="18" charset="0"/>
                        <a:cs typeface="Times New Roman" pitchFamily="18" charset="0"/>
                      </a:rPr>
                      <m:t>=</m:t>
                    </m:r>
                    <m:f>
                      <m:fPr>
                        <m:ctrlPr>
                          <a:rPr lang="en-US" i="1">
                            <a:solidFill>
                              <a:prstClr val="black"/>
                            </a:solidFill>
                            <a:latin typeface="Cambria Math" panose="02040503050406030204" pitchFamily="18" charset="0"/>
                            <a:cs typeface="Times New Roman" pitchFamily="18" charset="0"/>
                          </a:rPr>
                        </m:ctrlPr>
                      </m:fPr>
                      <m:num>
                        <m:r>
                          <a:rPr lang="en-US" i="1">
                            <a:solidFill>
                              <a:prstClr val="black"/>
                            </a:solidFill>
                            <a:latin typeface="Cambria Math" panose="02040503050406030204" pitchFamily="18" charset="0"/>
                            <a:cs typeface="Times New Roman" pitchFamily="18" charset="0"/>
                          </a:rPr>
                          <m:t>0</m:t>
                        </m:r>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1</m:t>
                        </m:r>
                      </m:num>
                      <m:den>
                        <m:r>
                          <a:rPr lang="en-US" i="1">
                            <a:solidFill>
                              <a:prstClr val="black"/>
                            </a:solidFill>
                            <a:latin typeface="Cambria Math" panose="02040503050406030204" pitchFamily="18" charset="0"/>
                            <a:cs typeface="Times New Roman" pitchFamily="18" charset="0"/>
                          </a:rPr>
                          <m:t>0</m:t>
                        </m:r>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15</m:t>
                        </m:r>
                      </m:den>
                    </m:f>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0</m:t>
                    </m:r>
                    <m:r>
                      <a:rPr lang="en-US" i="1">
                        <a:solidFill>
                          <a:prstClr val="black"/>
                        </a:solidFill>
                        <a:latin typeface="Cambria Math" panose="02040503050406030204" pitchFamily="18" charset="0"/>
                        <a:cs typeface="Times New Roman" pitchFamily="18" charset="0"/>
                      </a:rPr>
                      <m:t>.</m:t>
                    </m:r>
                    <m:r>
                      <a:rPr lang="en-US" i="1">
                        <a:solidFill>
                          <a:prstClr val="black"/>
                        </a:solidFill>
                        <a:latin typeface="Cambria Math" panose="02040503050406030204" pitchFamily="18" charset="0"/>
                        <a:cs typeface="Times New Roman" pitchFamily="18" charset="0"/>
                      </a:rPr>
                      <m:t>6667</m:t>
                    </m:r>
                  </m:oMath>
                </a14:m>
                <a:endParaRPr lang="en-US" dirty="0">
                  <a:solidFill>
                    <a:prstClr val="black"/>
                  </a:solidFill>
                  <a:latin typeface="Times New Roman" pitchFamily="18" charset="0"/>
                  <a:cs typeface="Times New Roman" pitchFamily="18" charset="0"/>
                </a:endParaRPr>
              </a:p>
              <a:p>
                <a:pPr marL="457200" indent="-457200" algn="just">
                  <a:buFont typeface="+mj-lt"/>
                  <a:buAutoNum type="alphaLcPeriod" startAt="2"/>
                  <a:defRPr/>
                </a:pPr>
                <a:r>
                  <a:rPr lang="en-US" dirty="0">
                    <a:solidFill>
                      <a:prstClr val="black"/>
                    </a:solidFill>
                    <a:latin typeface="Times New Roman" pitchFamily="18" charset="0"/>
                    <a:cs typeface="Times New Roman" pitchFamily="18" charset="0"/>
                  </a:rPr>
                  <a:t>If the failed </a:t>
                </a:r>
                <a:r>
                  <a:rPr lang="en-US" dirty="0" err="1">
                    <a:solidFill>
                      <a:prstClr val="black"/>
                    </a:solidFill>
                    <a:latin typeface="Times New Roman" pitchFamily="18" charset="0"/>
                    <a:cs typeface="Times New Roman" pitchFamily="18" charset="0"/>
                  </a:rPr>
                  <a:t>maths</a:t>
                </a:r>
                <a:r>
                  <a:rPr lang="en-US" dirty="0">
                    <a:solidFill>
                      <a:prstClr val="black"/>
                    </a:solidFill>
                    <a:latin typeface="Times New Roman" pitchFamily="18" charset="0"/>
                    <a:cs typeface="Times New Roman" pitchFamily="18" charset="0"/>
                  </a:rPr>
                  <a:t>, what is the probability he failed chemistry?</a:t>
                </a:r>
              </a:p>
              <a:p>
                <a:pPr marL="0" indent="0" algn="just">
                  <a:defRPr/>
                </a:pPr>
                <a:r>
                  <a:rPr lang="en-US" dirty="0">
                    <a:solidFill>
                      <a:prstClr val="black"/>
                    </a:solidFill>
                    <a:latin typeface="Times New Roman" pitchFamily="18" charset="0"/>
                    <a:cs typeface="Times New Roman" pitchFamily="18" charset="0"/>
                  </a:rPr>
                  <a:t>        </a:t>
                </a:r>
                <a14:m>
                  <m:oMath xmlns:m="http://schemas.openxmlformats.org/officeDocument/2006/math">
                    <m:r>
                      <a:rPr lang="en-US" b="0" i="1" smtClean="0">
                        <a:solidFill>
                          <a:prstClr val="black"/>
                        </a:solidFill>
                        <a:latin typeface="Cambria Math" panose="02040503050406030204" pitchFamily="18" charset="0"/>
                        <a:cs typeface="Times New Roman" pitchFamily="18" charset="0"/>
                      </a:rPr>
                      <m:t>𝑃</m:t>
                    </m:r>
                    <m:d>
                      <m:dPr>
                        <m:ctrlPr>
                          <a:rPr lang="en-US" b="0" i="1" smtClean="0">
                            <a:solidFill>
                              <a:prstClr val="black"/>
                            </a:solidFill>
                            <a:latin typeface="Cambria Math" panose="02040503050406030204" pitchFamily="18" charset="0"/>
                            <a:cs typeface="Times New Roman" pitchFamily="18" charset="0"/>
                          </a:rPr>
                        </m:ctrlPr>
                      </m:dPr>
                      <m:e>
                        <m:f>
                          <m:fPr>
                            <m:ctrlPr>
                              <a:rPr lang="en-US" b="0" i="1" smtClean="0">
                                <a:solidFill>
                                  <a:prstClr val="black"/>
                                </a:solidFill>
                                <a:latin typeface="Cambria Math" panose="02040503050406030204" pitchFamily="18" charset="0"/>
                                <a:cs typeface="Times New Roman" pitchFamily="18" charset="0"/>
                              </a:rPr>
                            </m:ctrlPr>
                          </m:fPr>
                          <m:num>
                            <m:r>
                              <a:rPr lang="en-US" b="0" i="1" smtClean="0">
                                <a:solidFill>
                                  <a:prstClr val="black"/>
                                </a:solidFill>
                                <a:latin typeface="Cambria Math" panose="02040503050406030204" pitchFamily="18" charset="0"/>
                                <a:cs typeface="Times New Roman" pitchFamily="18" charset="0"/>
                              </a:rPr>
                              <m:t>𝐶</m:t>
                            </m:r>
                          </m:num>
                          <m:den>
                            <m:r>
                              <a:rPr lang="en-US" b="0" i="1" smtClean="0">
                                <a:solidFill>
                                  <a:prstClr val="black"/>
                                </a:solidFill>
                                <a:latin typeface="Cambria Math" panose="02040503050406030204" pitchFamily="18" charset="0"/>
                                <a:cs typeface="Times New Roman" pitchFamily="18" charset="0"/>
                              </a:rPr>
                              <m:t>𝑀</m:t>
                            </m:r>
                          </m:den>
                        </m:f>
                      </m:e>
                    </m:d>
                    <m:r>
                      <a:rPr lang="en-US" b="0" i="1" smtClean="0">
                        <a:solidFill>
                          <a:prstClr val="black"/>
                        </a:solidFill>
                        <a:latin typeface="Cambria Math" panose="02040503050406030204" pitchFamily="18" charset="0"/>
                        <a:cs typeface="Times New Roman" pitchFamily="18" charset="0"/>
                      </a:rPr>
                      <m:t>=</m:t>
                    </m:r>
                    <m:f>
                      <m:fPr>
                        <m:ctrlPr>
                          <a:rPr lang="en-US" b="0" i="1" smtClean="0">
                            <a:solidFill>
                              <a:prstClr val="black"/>
                            </a:solidFill>
                            <a:latin typeface="Cambria Math" panose="02040503050406030204" pitchFamily="18" charset="0"/>
                            <a:cs typeface="Times New Roman" pitchFamily="18" charset="0"/>
                          </a:rPr>
                        </m:ctrlPr>
                      </m:fPr>
                      <m:num>
                        <m:r>
                          <a:rPr lang="en-US" b="0" i="1" smtClean="0">
                            <a:solidFill>
                              <a:prstClr val="black"/>
                            </a:solidFill>
                            <a:latin typeface="Cambria Math" panose="02040503050406030204" pitchFamily="18" charset="0"/>
                            <a:cs typeface="Times New Roman" pitchFamily="18" charset="0"/>
                          </a:rPr>
                          <m:t>𝑃</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𝐶</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𝑀</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m:t>
                        </m:r>
                      </m:num>
                      <m:den>
                        <m:r>
                          <a:rPr lang="en-US" b="0" i="1" smtClean="0">
                            <a:solidFill>
                              <a:prstClr val="black"/>
                            </a:solidFill>
                            <a:latin typeface="Cambria Math" panose="02040503050406030204" pitchFamily="18" charset="0"/>
                            <a:cs typeface="Times New Roman" pitchFamily="18" charset="0"/>
                          </a:rPr>
                          <m:t>𝑃</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𝑀</m:t>
                        </m:r>
                        <m:r>
                          <a:rPr lang="en-US" b="0" i="1" smtClean="0">
                            <a:solidFill>
                              <a:prstClr val="black"/>
                            </a:solidFill>
                            <a:latin typeface="Cambria Math" panose="02040503050406030204" pitchFamily="18" charset="0"/>
                            <a:cs typeface="Times New Roman" pitchFamily="18" charset="0"/>
                          </a:rPr>
                          <m:t>)</m:t>
                        </m:r>
                      </m:den>
                    </m:f>
                    <m:r>
                      <a:rPr lang="en-US" b="0" i="1" smtClean="0">
                        <a:solidFill>
                          <a:prstClr val="black"/>
                        </a:solidFill>
                        <a:latin typeface="Cambria Math" panose="02040503050406030204" pitchFamily="18" charset="0"/>
                        <a:cs typeface="Times New Roman" pitchFamily="18" charset="0"/>
                      </a:rPr>
                      <m:t>=</m:t>
                    </m:r>
                    <m:f>
                      <m:fPr>
                        <m:ctrlPr>
                          <a:rPr lang="en-US" b="0" i="1" smtClean="0">
                            <a:solidFill>
                              <a:prstClr val="black"/>
                            </a:solidFill>
                            <a:latin typeface="Cambria Math" panose="02040503050406030204" pitchFamily="18" charset="0"/>
                            <a:cs typeface="Times New Roman" pitchFamily="18" charset="0"/>
                          </a:rPr>
                        </m:ctrlPr>
                      </m:fPr>
                      <m:num>
                        <m:r>
                          <a:rPr lang="en-US" b="0" i="1" smtClean="0">
                            <a:solidFill>
                              <a:prstClr val="black"/>
                            </a:solidFill>
                            <a:latin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1</m:t>
                        </m:r>
                      </m:num>
                      <m:den>
                        <m:r>
                          <a:rPr lang="en-US" b="0" i="1" smtClean="0">
                            <a:solidFill>
                              <a:prstClr val="black"/>
                            </a:solidFill>
                            <a:latin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25</m:t>
                        </m:r>
                      </m:den>
                    </m:f>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4</m:t>
                    </m:r>
                  </m:oMath>
                </a14:m>
                <a:r>
                  <a:rPr lang="en-US" dirty="0">
                    <a:solidFill>
                      <a:prstClr val="black"/>
                    </a:solidFill>
                    <a:latin typeface="Times New Roman" pitchFamily="18" charset="0"/>
                    <a:cs typeface="Times New Roman" pitchFamily="18" charset="0"/>
                  </a:rPr>
                  <a:t>      </a:t>
                </a:r>
              </a:p>
              <a:p>
                <a:pPr algn="just">
                  <a:defRPr/>
                </a:pPr>
                <a:r>
                  <a:rPr lang="en-US" dirty="0">
                    <a:solidFill>
                      <a:prstClr val="black"/>
                    </a:solidFill>
                    <a:latin typeface="Times New Roman" pitchFamily="18" charset="0"/>
                    <a:cs typeface="Times New Roman" pitchFamily="18" charset="0"/>
                  </a:rPr>
                  <a:t>c.   What is the probability that the student failed in </a:t>
                </a:r>
                <a:r>
                  <a:rPr lang="en-US" dirty="0" err="1">
                    <a:solidFill>
                      <a:prstClr val="black"/>
                    </a:solidFill>
                    <a:latin typeface="Times New Roman" pitchFamily="18" charset="0"/>
                    <a:cs typeface="Times New Roman" pitchFamily="18" charset="0"/>
                  </a:rPr>
                  <a:t>Maths</a:t>
                </a:r>
                <a:r>
                  <a:rPr lang="en-US" dirty="0">
                    <a:solidFill>
                      <a:prstClr val="black"/>
                    </a:solidFill>
                    <a:latin typeface="Times New Roman" pitchFamily="18" charset="0"/>
                    <a:cs typeface="Times New Roman" pitchFamily="18" charset="0"/>
                  </a:rPr>
                  <a:t> or chemistry?</a:t>
                </a: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ar-SA" dirty="0">
                  <a:solidFill>
                    <a:prstClr val="black"/>
                  </a:solidFill>
                </a:endParaRPr>
              </a:p>
            </p:txBody>
          </p:sp>
        </mc:Choice>
        <mc:Fallback xmlns="">
          <p:sp>
            <p:nvSpPr>
              <p:cNvPr id="4" name="Content Placeholder 2"/>
              <p:cNvSpPr txBox="1">
                <a:spLocks noGrp="1" noRot="1" noChangeAspect="1" noMove="1" noResize="1" noEditPoints="1" noAdjustHandles="1" noChangeArrowheads="1" noChangeShapeType="1" noTextEdit="1"/>
              </p:cNvSpPr>
              <p:nvPr>
                <p:ph idx="1"/>
              </p:nvPr>
            </p:nvSpPr>
            <p:spPr>
              <a:xfrm>
                <a:off x="1371600" y="1524000"/>
                <a:ext cx="8229600" cy="5074388"/>
              </a:xfrm>
              <a:prstGeom prst="rect">
                <a:avLst/>
              </a:prstGeom>
              <a:blipFill>
                <a:blip r:embed="rId2"/>
                <a:stretch>
                  <a:fillRect l="-1111" t="-1683" r="-1111"/>
                </a:stretch>
              </a:blipFill>
            </p:spPr>
            <p:txBody>
              <a:bodyPr/>
              <a:lstStyle/>
              <a:p>
                <a:r>
                  <a:rPr lang="en-US">
                    <a:noFill/>
                  </a:rPr>
                  <a:t> </a:t>
                </a:r>
              </a:p>
            </p:txBody>
          </p:sp>
        </mc:Fallback>
      </mc:AlternateContent>
    </p:spTree>
    <p:extLst>
      <p:ext uri="{BB962C8B-B14F-4D97-AF65-F5344CB8AC3E}">
        <p14:creationId xmlns:p14="http://schemas.microsoft.com/office/powerpoint/2010/main" val="185237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614153" y="299321"/>
            <a:ext cx="6324600" cy="1143000"/>
          </a:xfrm>
        </p:spPr>
        <p:txBody>
          <a:bodyPr/>
          <a:lstStyle/>
          <a:p>
            <a:r>
              <a:rPr lang="en-US" altLang="en-US" dirty="0">
                <a:solidFill>
                  <a:srgbClr val="00B0F0"/>
                </a:solidFill>
                <a:latin typeface="Times New Roman" pitchFamily="18" charset="0"/>
                <a:cs typeface="Times New Roman" pitchFamily="18" charset="0"/>
              </a:rPr>
              <a:t>Examples on Conditional Probability</a:t>
            </a:r>
            <a:endParaRPr lang="en-IN" dirty="0"/>
          </a:p>
        </p:txBody>
      </p:sp>
      <mc:AlternateContent xmlns:mc="http://schemas.openxmlformats.org/markup-compatibility/2006" xmlns:a14="http://schemas.microsoft.com/office/drawing/2010/main">
        <mc:Choice Requires="a14">
          <p:sp>
            <p:nvSpPr>
              <p:cNvPr id="4" name="Rectangle 2"/>
              <p:cNvSpPr>
                <a:spLocks noGrp="1" noChangeArrowheads="1"/>
              </p:cNvSpPr>
              <p:nvPr>
                <p:ph idx="1"/>
              </p:nvPr>
            </p:nvSpPr>
            <p:spPr bwMode="auto">
              <a:xfrm>
                <a:off x="381000" y="1493837"/>
                <a:ext cx="11506200" cy="5121082"/>
              </a:xfrm>
              <a:prstGeom prst="rect">
                <a:avLst/>
              </a:prstGeom>
              <a:noFill/>
              <a:ln w="9525">
                <a:noFill/>
                <a:miter lim="800000"/>
                <a:headEnd/>
                <a:tailEnd/>
              </a:ln>
            </p:spPr>
            <p:txBody>
              <a:bodyPr wrap="square">
                <a:spAutoFit/>
              </a:bodyPr>
              <a:lstStyle/>
              <a:p>
                <a:pPr algn="just" fontAlgn="base">
                  <a:spcBef>
                    <a:spcPct val="0"/>
                  </a:spcBef>
                  <a:spcAft>
                    <a:spcPct val="0"/>
                  </a:spcAft>
                </a:pPr>
                <a:r>
                  <a:rPr lang="en-US" sz="2000" dirty="0">
                    <a:solidFill>
                      <a:srgbClr val="FF0000"/>
                    </a:solidFill>
                    <a:latin typeface="Times New Roman" pitchFamily="18" charset="0"/>
                    <a:cs typeface="Times New Roman" pitchFamily="18" charset="0"/>
                  </a:rPr>
                  <a:t>Example : </a:t>
                </a:r>
                <a:r>
                  <a:rPr lang="en-US" sz="2000" dirty="0">
                    <a:solidFill>
                      <a:prstClr val="black"/>
                    </a:solidFill>
                    <a:latin typeface="Times New Roman" pitchFamily="18" charset="0"/>
                    <a:cs typeface="Times New Roman" pitchFamily="18" charset="0"/>
                  </a:rPr>
                  <a:t>The probabilities of a regularly scheduled flight departs on time is 0.83, arrives on time is 0.82 &amp; it departs and arrives on time is 0.78. Find the probability that a plane (</a:t>
                </a:r>
                <a:r>
                  <a:rPr lang="en-US" sz="2000" dirty="0" err="1">
                    <a:solidFill>
                      <a:prstClr val="black"/>
                    </a:solidFill>
                    <a:latin typeface="Times New Roman" pitchFamily="18" charset="0"/>
                    <a:cs typeface="Times New Roman" pitchFamily="18" charset="0"/>
                  </a:rPr>
                  <a:t>i</a:t>
                </a:r>
                <a:r>
                  <a:rPr lang="en-US" sz="2000" dirty="0">
                    <a:solidFill>
                      <a:prstClr val="black"/>
                    </a:solidFill>
                    <a:latin typeface="Times New Roman" pitchFamily="18" charset="0"/>
                    <a:cs typeface="Times New Roman" pitchFamily="18" charset="0"/>
                  </a:rPr>
                  <a:t>) arrives on time given that it departed on time, (ii) departed on time given that it has arrived on time and (iii) find </a:t>
                </a:r>
                <a14:m>
                  <m:oMath xmlns:m="http://schemas.openxmlformats.org/officeDocument/2006/math">
                    <m:r>
                      <a:rPr lang="en-US" sz="2000" b="1" i="1">
                        <a:solidFill>
                          <a:prstClr val="black"/>
                        </a:solidFill>
                        <a:latin typeface="Cambria Math" panose="02040503050406030204" pitchFamily="18" charset="0"/>
                        <a:cs typeface="Times New Roman" pitchFamily="18" charset="0"/>
                      </a:rPr>
                      <m:t>𝑷</m:t>
                    </m:r>
                    <m:d>
                      <m:dPr>
                        <m:ctrlPr>
                          <a:rPr lang="en-US" sz="2000" b="1" i="1">
                            <a:solidFill>
                              <a:prstClr val="black"/>
                            </a:solidFill>
                            <a:latin typeface="Cambria Math" panose="02040503050406030204" pitchFamily="18" charset="0"/>
                            <a:cs typeface="Times New Roman" pitchFamily="18" charset="0"/>
                          </a:rPr>
                        </m:ctrlPr>
                      </m:dPr>
                      <m:e>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𝑨</m:t>
                            </m:r>
                          </m:num>
                          <m:den>
                            <m:acc>
                              <m:accPr>
                                <m:chr m:val="̅"/>
                                <m:ctrlPr>
                                  <a:rPr lang="en-US" sz="2000" b="1" i="1">
                                    <a:solidFill>
                                      <a:prstClr val="black"/>
                                    </a:solidFill>
                                    <a:latin typeface="Cambria Math" panose="02040503050406030204" pitchFamily="18" charset="0"/>
                                    <a:cs typeface="Times New Roman" pitchFamily="18" charset="0"/>
                                  </a:rPr>
                                </m:ctrlPr>
                              </m:accPr>
                              <m:e>
                                <m:r>
                                  <a:rPr lang="en-US" sz="2000" b="1" i="1">
                                    <a:solidFill>
                                      <a:prstClr val="black"/>
                                    </a:solidFill>
                                    <a:latin typeface="Cambria Math" panose="02040503050406030204" pitchFamily="18" charset="0"/>
                                    <a:cs typeface="Times New Roman" pitchFamily="18" charset="0"/>
                                  </a:rPr>
                                  <m:t>𝑫</m:t>
                                </m:r>
                              </m:e>
                            </m:acc>
                          </m:den>
                        </m:f>
                      </m:e>
                    </m:d>
                  </m:oMath>
                </a14:m>
                <a:endParaRPr lang="en-US" sz="2000" b="1" dirty="0">
                  <a:solidFill>
                    <a:prstClr val="black"/>
                  </a:solidFill>
                  <a:latin typeface="Times New Roman" pitchFamily="18" charset="0"/>
                  <a:cs typeface="Times New Roman" pitchFamily="18" charset="0"/>
                </a:endParaRPr>
              </a:p>
              <a:p>
                <a:pPr algn="just" fontAlgn="base">
                  <a:spcBef>
                    <a:spcPct val="0"/>
                  </a:spcBef>
                  <a:spcAft>
                    <a:spcPct val="0"/>
                  </a:spcAft>
                </a:pPr>
                <a:endParaRPr lang="en-US" sz="2000" b="1" dirty="0">
                  <a:solidFill>
                    <a:prstClr val="black"/>
                  </a:solidFill>
                  <a:latin typeface="Times New Roman" pitchFamily="18" charset="0"/>
                  <a:cs typeface="Times New Roman" pitchFamily="18" charset="0"/>
                </a:endParaRPr>
              </a:p>
              <a:p>
                <a:pPr algn="just" fontAlgn="base">
                  <a:spcBef>
                    <a:spcPct val="0"/>
                  </a:spcBef>
                  <a:spcAft>
                    <a:spcPct val="0"/>
                  </a:spcAft>
                </a:pPr>
                <a:r>
                  <a:rPr lang="en-US" sz="2000" dirty="0" err="1">
                    <a:solidFill>
                      <a:srgbClr val="FF0000"/>
                    </a:solidFill>
                    <a:latin typeface="Times New Roman" pitchFamily="18" charset="0"/>
                    <a:cs typeface="Times New Roman" pitchFamily="18" charset="0"/>
                  </a:rPr>
                  <a:t>Ans</a:t>
                </a:r>
                <a:r>
                  <a:rPr lang="en-US" sz="2000" dirty="0">
                    <a:solidFill>
                      <a:srgbClr val="FF0000"/>
                    </a:solidFill>
                    <a:latin typeface="Times New Roman" pitchFamily="18" charset="0"/>
                    <a:cs typeface="Times New Roman" pitchFamily="18" charset="0"/>
                  </a:rPr>
                  <a:t>: </a:t>
                </a:r>
                <a:r>
                  <a:rPr lang="en-US" sz="2000" dirty="0">
                    <a:solidFill>
                      <a:prstClr val="black"/>
                    </a:solidFill>
                    <a:latin typeface="Times New Roman" pitchFamily="18" charset="0"/>
                    <a:cs typeface="Times New Roman" pitchFamily="18" charset="0"/>
                  </a:rPr>
                  <a:t>Let D and A be the events that the flight departs and arrives on time respectively. Then, </a:t>
                </a:r>
              </a:p>
              <a:p>
                <a:pPr algn="just" fontAlgn="base">
                  <a:spcBef>
                    <a:spcPct val="0"/>
                  </a:spcBef>
                  <a:spcAft>
                    <a:spcPct val="0"/>
                  </a:spcAft>
                </a:pPr>
                <a:r>
                  <a:rPr lang="en-US" sz="2000" b="1" dirty="0">
                    <a:solidFill>
                      <a:prstClr val="black"/>
                    </a:solidFill>
                    <a:latin typeface="Times New Roman" pitchFamily="18" charset="0"/>
                    <a:cs typeface="Times New Roman" pitchFamily="18" charset="0"/>
                  </a:rPr>
                  <a:t>                      </a:t>
                </a:r>
                <a14:m>
                  <m:oMath xmlns:m="http://schemas.openxmlformats.org/officeDocument/2006/math">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 </m:t>
                    </m:r>
                    <m:d>
                      <m:dPr>
                        <m:ctrlPr>
                          <a:rPr lang="en-US" sz="2000" b="1" i="1">
                            <a:solidFill>
                              <a:prstClr val="black"/>
                            </a:solidFill>
                            <a:latin typeface="Cambria Math" panose="02040503050406030204" pitchFamily="18" charset="0"/>
                            <a:cs typeface="Times New Roman" pitchFamily="18" charset="0"/>
                          </a:rPr>
                        </m:ctrlPr>
                      </m:dPr>
                      <m:e>
                        <m:r>
                          <a:rPr lang="en-US" sz="2000" b="1" i="1">
                            <a:solidFill>
                              <a:prstClr val="black"/>
                            </a:solidFill>
                            <a:latin typeface="Cambria Math" panose="02040503050406030204" pitchFamily="18" charset="0"/>
                            <a:cs typeface="Times New Roman" pitchFamily="18" charset="0"/>
                          </a:rPr>
                          <m:t>𝑫</m:t>
                        </m:r>
                      </m:e>
                    </m:d>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𝟖𝟑</m:t>
                    </m:r>
                    <m:r>
                      <a:rPr lang="en-US" sz="2000" b="1" i="1">
                        <a:solidFill>
                          <a:prstClr val="black"/>
                        </a:solidFill>
                        <a:latin typeface="Cambria Math" panose="02040503050406030204" pitchFamily="18" charset="0"/>
                        <a:cs typeface="Times New Roman" pitchFamily="18" charset="0"/>
                      </a:rPr>
                      <m:t>, </m:t>
                    </m:r>
                    <m:r>
                      <a:rPr lang="en-US" sz="2000" b="1" i="1">
                        <a:solidFill>
                          <a:prstClr val="black"/>
                        </a:solidFill>
                        <a:latin typeface="Cambria Math" panose="02040503050406030204" pitchFamily="18" charset="0"/>
                        <a:cs typeface="Times New Roman" pitchFamily="18" charset="0"/>
                      </a:rPr>
                      <m:t>𝑷</m:t>
                    </m:r>
                    <m:d>
                      <m:dPr>
                        <m:ctrlPr>
                          <a:rPr lang="en-US" sz="2000" b="1" i="1">
                            <a:solidFill>
                              <a:prstClr val="black"/>
                            </a:solidFill>
                            <a:latin typeface="Cambria Math" panose="02040503050406030204" pitchFamily="18" charset="0"/>
                            <a:cs typeface="Times New Roman" pitchFamily="18" charset="0"/>
                          </a:rPr>
                        </m:ctrlPr>
                      </m:dPr>
                      <m:e>
                        <m:r>
                          <a:rPr lang="en-US" sz="2000" b="1" i="1">
                            <a:solidFill>
                              <a:prstClr val="black"/>
                            </a:solidFill>
                            <a:latin typeface="Cambria Math" panose="02040503050406030204" pitchFamily="18" charset="0"/>
                            <a:cs typeface="Times New Roman" pitchFamily="18" charset="0"/>
                          </a:rPr>
                          <m:t>𝑨</m:t>
                        </m:r>
                      </m:e>
                    </m:d>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𝟖𝟐</m:t>
                    </m:r>
                  </m:oMath>
                </a14:m>
                <a:r>
                  <a:rPr lang="en-US" sz="2000" dirty="0">
                    <a:solidFill>
                      <a:prstClr val="black"/>
                    </a:solidFill>
                    <a:latin typeface="Times New Roman" pitchFamily="18" charset="0"/>
                    <a:cs typeface="Times New Roman" pitchFamily="18" charset="0"/>
                  </a:rPr>
                  <a:t> and </a:t>
                </a:r>
                <a14:m>
                  <m:oMath xmlns:m="http://schemas.openxmlformats.org/officeDocument/2006/math">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 </m:t>
                    </m:r>
                    <m:d>
                      <m:dPr>
                        <m:ctrlPr>
                          <a:rPr lang="en-US" sz="2000" b="1" i="1">
                            <a:solidFill>
                              <a:prstClr val="black"/>
                            </a:solidFill>
                            <a:latin typeface="Cambria Math" panose="02040503050406030204" pitchFamily="18" charset="0"/>
                            <a:cs typeface="Times New Roman" pitchFamily="18" charset="0"/>
                          </a:rPr>
                        </m:ctrlPr>
                      </m:dPr>
                      <m:e>
                        <m:r>
                          <a:rPr lang="en-US" sz="2000" b="1" i="1">
                            <a:solidFill>
                              <a:prstClr val="black"/>
                            </a:solidFill>
                            <a:latin typeface="Cambria Math" panose="02040503050406030204" pitchFamily="18" charset="0"/>
                            <a:cs typeface="Times New Roman" pitchFamily="18" charset="0"/>
                          </a:rPr>
                          <m:t>𝑫</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𝑨</m:t>
                        </m:r>
                      </m:e>
                    </m:d>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𝟕𝟖</m:t>
                    </m:r>
                  </m:oMath>
                </a14:m>
                <a:endParaRPr lang="en-US" sz="2000" dirty="0">
                  <a:solidFill>
                    <a:prstClr val="black"/>
                  </a:solidFill>
                  <a:latin typeface="Times New Roman" pitchFamily="18" charset="0"/>
                  <a:cs typeface="Times New Roman" pitchFamily="18" charset="0"/>
                </a:endParaRPr>
              </a:p>
              <a:p>
                <a:pPr algn="just" fontAlgn="base">
                  <a:spcBef>
                    <a:spcPct val="0"/>
                  </a:spcBef>
                  <a:spcAft>
                    <a:spcPct val="0"/>
                  </a:spcAft>
                </a:pPr>
                <a:r>
                  <a:rPr lang="en-US" sz="2000" dirty="0">
                    <a:solidFill>
                      <a:prstClr val="black"/>
                    </a:solidFill>
                    <a:latin typeface="Times New Roman" pitchFamily="18" charset="0"/>
                    <a:cs typeface="Times New Roman" pitchFamily="18" charset="0"/>
                  </a:rPr>
                  <a:t>      (</a:t>
                </a:r>
                <a:r>
                  <a:rPr lang="en-US" sz="2000" dirty="0" err="1">
                    <a:solidFill>
                      <a:prstClr val="black"/>
                    </a:solidFill>
                    <a:latin typeface="Times New Roman" pitchFamily="18" charset="0"/>
                    <a:cs typeface="Times New Roman" pitchFamily="18" charset="0"/>
                  </a:rPr>
                  <a:t>i</a:t>
                </a:r>
                <a:r>
                  <a:rPr lang="en-US" sz="2000" dirty="0">
                    <a:solidFill>
                      <a:prstClr val="black"/>
                    </a:solidFill>
                    <a:latin typeface="Times New Roman" pitchFamily="18" charset="0"/>
                    <a:cs typeface="Times New Roman" pitchFamily="18" charset="0"/>
                  </a:rPr>
                  <a:t>) Probability that the plane arrives on time given that it departed on time is</a:t>
                </a:r>
              </a:p>
              <a:p>
                <a:pPr algn="just" fontAlgn="base">
                  <a:spcBef>
                    <a:spcPct val="0"/>
                  </a:spcBef>
                  <a:spcAft>
                    <a:spcPct val="0"/>
                  </a:spcAft>
                </a:pPr>
                <a:r>
                  <a:rPr lang="en-US" sz="2000" dirty="0">
                    <a:solidFill>
                      <a:prstClr val="black"/>
                    </a:solidFill>
                    <a:latin typeface="Times New Roman" pitchFamily="18" charset="0"/>
                    <a:cs typeface="Times New Roman" pitchFamily="18" charset="0"/>
                  </a:rPr>
                  <a:t>           </a:t>
                </a:r>
                <a14:m>
                  <m:oMath xmlns:m="http://schemas.openxmlformats.org/officeDocument/2006/math">
                    <m:r>
                      <a:rPr lang="en-US" sz="2000">
                        <a:solidFill>
                          <a:prstClr val="black"/>
                        </a:solidFill>
                        <a:latin typeface="Cambria Math" panose="02040503050406030204" pitchFamily="18" charset="0"/>
                        <a:cs typeface="Times New Roman" pitchFamily="18" charset="0"/>
                      </a:rPr>
                      <m:t> </m:t>
                    </m:r>
                    <m:r>
                      <a:rPr lang="en-US" sz="2000" b="1" i="1">
                        <a:solidFill>
                          <a:prstClr val="black"/>
                        </a:solidFill>
                        <a:latin typeface="Cambria Math" panose="02040503050406030204" pitchFamily="18" charset="0"/>
                        <a:cs typeface="Times New Roman" pitchFamily="18" charset="0"/>
                      </a:rPr>
                      <m:t>𝑷</m:t>
                    </m:r>
                    <m:d>
                      <m:dPr>
                        <m:ctrlPr>
                          <a:rPr lang="en-US" sz="2000" b="1" i="1">
                            <a:solidFill>
                              <a:prstClr val="black"/>
                            </a:solidFill>
                            <a:latin typeface="Cambria Math" panose="02040503050406030204" pitchFamily="18" charset="0"/>
                            <a:cs typeface="Times New Roman" pitchFamily="18" charset="0"/>
                          </a:rPr>
                        </m:ctrlPr>
                      </m:dPr>
                      <m:e>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𝑨</m:t>
                            </m:r>
                          </m:num>
                          <m:den>
                            <m:r>
                              <a:rPr lang="en-US" sz="2000" b="1" i="1">
                                <a:solidFill>
                                  <a:prstClr val="black"/>
                                </a:solidFill>
                                <a:latin typeface="Cambria Math" panose="02040503050406030204" pitchFamily="18" charset="0"/>
                                <a:cs typeface="Times New Roman" pitchFamily="18" charset="0"/>
                              </a:rPr>
                              <m:t>𝑫</m:t>
                            </m:r>
                          </m:den>
                        </m:f>
                      </m:e>
                    </m:d>
                    <m:r>
                      <a:rPr lang="en-US" sz="2000" b="1" i="1">
                        <a:solidFill>
                          <a:prstClr val="black"/>
                        </a:solidFill>
                        <a:latin typeface="Cambria Math" panose="02040503050406030204" pitchFamily="18" charset="0"/>
                        <a:cs typeface="Times New Roman" pitchFamily="18" charset="0"/>
                      </a:rPr>
                      <m:t>=</m:t>
                    </m:r>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𝑫</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𝑨</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num>
                      <m:den>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𝑫</m:t>
                        </m:r>
                        <m:r>
                          <a:rPr lang="en-US" sz="2000" b="1" i="1">
                            <a:solidFill>
                              <a:prstClr val="black"/>
                            </a:solidFill>
                            <a:latin typeface="Cambria Math" panose="02040503050406030204" pitchFamily="18" charset="0"/>
                            <a:cs typeface="Times New Roman" pitchFamily="18" charset="0"/>
                          </a:rPr>
                          <m:t>)</m:t>
                        </m:r>
                      </m:den>
                    </m:f>
                    <m:r>
                      <a:rPr lang="en-US" sz="2000" b="1" i="1">
                        <a:solidFill>
                          <a:prstClr val="black"/>
                        </a:solidFill>
                        <a:latin typeface="Cambria Math" panose="02040503050406030204" pitchFamily="18" charset="0"/>
                        <a:cs typeface="Times New Roman" pitchFamily="18" charset="0"/>
                      </a:rPr>
                      <m:t>=</m:t>
                    </m:r>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𝟕𝟖</m:t>
                        </m:r>
                      </m:num>
                      <m:den>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𝟖𝟑</m:t>
                        </m:r>
                      </m:den>
                    </m:f>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𝟗𝟑𝟗𝟖</m:t>
                    </m:r>
                  </m:oMath>
                </a14:m>
                <a:endParaRPr lang="en-US" sz="2000" dirty="0">
                  <a:solidFill>
                    <a:prstClr val="black"/>
                  </a:solidFill>
                  <a:latin typeface="Times New Roman" pitchFamily="18" charset="0"/>
                  <a:cs typeface="Times New Roman" pitchFamily="18" charset="0"/>
                </a:endParaRPr>
              </a:p>
              <a:p>
                <a:pPr fontAlgn="base">
                  <a:spcBef>
                    <a:spcPct val="0"/>
                  </a:spcBef>
                  <a:spcAft>
                    <a:spcPct val="0"/>
                  </a:spcAft>
                </a:pPr>
                <a:r>
                  <a:rPr lang="en-US" sz="2000" dirty="0">
                    <a:solidFill>
                      <a:prstClr val="black"/>
                    </a:solidFill>
                    <a:latin typeface="Times New Roman" pitchFamily="18" charset="0"/>
                    <a:cs typeface="Times New Roman" pitchFamily="18" charset="0"/>
                  </a:rPr>
                  <a:t>      (ii) Probability that the plane departed on time given that it has arrived on time is        </a:t>
                </a:r>
              </a:p>
              <a:p>
                <a:pPr fontAlgn="base">
                  <a:spcBef>
                    <a:spcPct val="0"/>
                  </a:spcBef>
                  <a:spcAft>
                    <a:spcPct val="0"/>
                  </a:spcAft>
                </a:pPr>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cs typeface="Times New Roman" pitchFamily="18" charset="0"/>
                        </a:rPr>
                        <m:t>𝑷</m:t>
                      </m:r>
                      <m:d>
                        <m:dPr>
                          <m:ctrlPr>
                            <a:rPr lang="en-US" sz="2000" b="1" i="1">
                              <a:solidFill>
                                <a:prstClr val="black"/>
                              </a:solidFill>
                              <a:latin typeface="Cambria Math" panose="02040503050406030204" pitchFamily="18" charset="0"/>
                              <a:cs typeface="Times New Roman" pitchFamily="18" charset="0"/>
                            </a:rPr>
                          </m:ctrlPr>
                        </m:dPr>
                        <m:e>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𝑫</m:t>
                              </m:r>
                            </m:num>
                            <m:den>
                              <m:r>
                                <a:rPr lang="en-US" sz="2000" b="1" i="1">
                                  <a:solidFill>
                                    <a:prstClr val="black"/>
                                  </a:solidFill>
                                  <a:latin typeface="Cambria Math" panose="02040503050406030204" pitchFamily="18" charset="0"/>
                                  <a:cs typeface="Times New Roman" pitchFamily="18" charset="0"/>
                                </a:rPr>
                                <m:t>𝑨</m:t>
                              </m:r>
                            </m:den>
                          </m:f>
                        </m:e>
                      </m:d>
                      <m:r>
                        <a:rPr lang="en-US" sz="2000" b="1" i="1">
                          <a:solidFill>
                            <a:prstClr val="black"/>
                          </a:solidFill>
                          <a:latin typeface="Cambria Math" panose="02040503050406030204" pitchFamily="18" charset="0"/>
                          <a:cs typeface="Times New Roman" pitchFamily="18" charset="0"/>
                        </a:rPr>
                        <m:t>=</m:t>
                      </m:r>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𝑫</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𝑨</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num>
                        <m:den>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𝑨</m:t>
                          </m:r>
                          <m:r>
                            <a:rPr lang="en-US" sz="2000" b="1" i="1">
                              <a:solidFill>
                                <a:prstClr val="black"/>
                              </a:solidFill>
                              <a:latin typeface="Cambria Math" panose="02040503050406030204" pitchFamily="18" charset="0"/>
                              <a:cs typeface="Times New Roman" pitchFamily="18" charset="0"/>
                            </a:rPr>
                            <m:t>)</m:t>
                          </m:r>
                        </m:den>
                      </m:f>
                      <m:r>
                        <a:rPr lang="en-US" sz="2000" b="1" i="1">
                          <a:solidFill>
                            <a:prstClr val="black"/>
                          </a:solidFill>
                          <a:latin typeface="Cambria Math" panose="02040503050406030204" pitchFamily="18" charset="0"/>
                          <a:cs typeface="Times New Roman" pitchFamily="18" charset="0"/>
                        </a:rPr>
                        <m:t>=</m:t>
                      </m:r>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𝟕𝟖</m:t>
                          </m:r>
                        </m:num>
                        <m:den>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𝟖𝟐</m:t>
                          </m:r>
                        </m:den>
                      </m:f>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𝟗𝟓𝟏𝟐</m:t>
                      </m:r>
                    </m:oMath>
                  </m:oMathPara>
                </a14:m>
                <a:endParaRPr lang="en-US" sz="2000" dirty="0">
                  <a:solidFill>
                    <a:prstClr val="black"/>
                  </a:solidFill>
                  <a:latin typeface="Times New Roman" pitchFamily="18" charset="0"/>
                  <a:cs typeface="Times New Roman" pitchFamily="18" charset="0"/>
                </a:endParaRPr>
              </a:p>
              <a:p>
                <a:pPr fontAlgn="base">
                  <a:spcBef>
                    <a:spcPct val="0"/>
                  </a:spcBef>
                  <a:spcAft>
                    <a:spcPct val="0"/>
                  </a:spcAft>
                </a:pPr>
                <a:r>
                  <a:rPr lang="en-US" sz="2000" dirty="0">
                    <a:solidFill>
                      <a:prstClr val="black"/>
                    </a:solidFill>
                    <a:latin typeface="Times New Roman" pitchFamily="18" charset="0"/>
                    <a:cs typeface="Times New Roman" pitchFamily="18" charset="0"/>
                  </a:rPr>
                  <a:t>       (iii) </a:t>
                </a:r>
                <a14:m>
                  <m:oMath xmlns:m="http://schemas.openxmlformats.org/officeDocument/2006/math">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 </m:t>
                    </m:r>
                    <m:d>
                      <m:dPr>
                        <m:ctrlPr>
                          <a:rPr lang="en-US" sz="2000" b="1" i="1">
                            <a:solidFill>
                              <a:prstClr val="black"/>
                            </a:solidFill>
                            <a:latin typeface="Cambria Math" panose="02040503050406030204" pitchFamily="18" charset="0"/>
                            <a:cs typeface="Times New Roman" pitchFamily="18" charset="0"/>
                          </a:rPr>
                        </m:ctrlPr>
                      </m:dPr>
                      <m:e>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𝑨</m:t>
                            </m:r>
                          </m:num>
                          <m:den>
                            <m:acc>
                              <m:accPr>
                                <m:chr m:val="̅"/>
                                <m:ctrlPr>
                                  <a:rPr lang="en-US" sz="2000" b="1" i="1">
                                    <a:solidFill>
                                      <a:prstClr val="black"/>
                                    </a:solidFill>
                                    <a:latin typeface="Cambria Math" panose="02040503050406030204" pitchFamily="18" charset="0"/>
                                    <a:cs typeface="Times New Roman" pitchFamily="18" charset="0"/>
                                  </a:rPr>
                                </m:ctrlPr>
                              </m:accPr>
                              <m:e>
                                <m:r>
                                  <a:rPr lang="en-US" sz="2000" b="1" i="1">
                                    <a:solidFill>
                                      <a:prstClr val="black"/>
                                    </a:solidFill>
                                    <a:latin typeface="Cambria Math" panose="02040503050406030204" pitchFamily="18" charset="0"/>
                                    <a:cs typeface="Times New Roman" pitchFamily="18" charset="0"/>
                                  </a:rPr>
                                  <m:t>𝑫</m:t>
                                </m:r>
                              </m:e>
                            </m:acc>
                          </m:den>
                        </m:f>
                      </m:e>
                    </m:d>
                    <m:r>
                      <a:rPr lang="en-US" sz="2000" b="1" i="1">
                        <a:solidFill>
                          <a:prstClr val="black"/>
                        </a:solidFill>
                        <a:latin typeface="Cambria Math" panose="02040503050406030204" pitchFamily="18" charset="0"/>
                        <a:cs typeface="Times New Roman" pitchFamily="18" charset="0"/>
                      </a:rPr>
                      <m:t>=</m:t>
                    </m:r>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𝑷</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𝑨</m:t>
                        </m:r>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m:t>
                        </m:r>
                        <m:acc>
                          <m:accPr>
                            <m:chr m:val="̅"/>
                            <m:ctrlPr>
                              <a:rPr lang="en-US" sz="2000" b="1" i="1">
                                <a:solidFill>
                                  <a:prstClr val="black"/>
                                </a:solidFill>
                                <a:latin typeface="Cambria Math" panose="02040503050406030204" pitchFamily="18" charset="0"/>
                                <a:ea typeface="Cambria Math" panose="02040503050406030204" pitchFamily="18" charset="0"/>
                                <a:cs typeface="Times New Roman" pitchFamily="18" charset="0"/>
                              </a:rPr>
                            </m:ctrlPr>
                          </m:accPr>
                          <m:e>
                            <m:r>
                              <a:rPr lang="en-US" sz="2000" b="1" i="1">
                                <a:solidFill>
                                  <a:prstClr val="black"/>
                                </a:solidFill>
                                <a:latin typeface="Cambria Math" panose="02040503050406030204" pitchFamily="18" charset="0"/>
                                <a:ea typeface="Cambria Math" panose="02040503050406030204" pitchFamily="18" charset="0"/>
                                <a:cs typeface="Times New Roman" pitchFamily="18" charset="0"/>
                              </a:rPr>
                              <m:t>𝑫</m:t>
                            </m:r>
                          </m:e>
                        </m:acc>
                        <m:r>
                          <a:rPr lang="en-US" sz="2000" b="1" i="1">
                            <a:solidFill>
                              <a:prstClr val="black"/>
                            </a:solidFill>
                            <a:latin typeface="Cambria Math" panose="02040503050406030204" pitchFamily="18" charset="0"/>
                            <a:cs typeface="Times New Roman" pitchFamily="18" charset="0"/>
                          </a:rPr>
                          <m:t>)</m:t>
                        </m:r>
                      </m:num>
                      <m:den>
                        <m:r>
                          <a:rPr lang="en-US" sz="2000" b="1" i="1">
                            <a:solidFill>
                              <a:prstClr val="black"/>
                            </a:solidFill>
                            <a:latin typeface="Cambria Math" panose="02040503050406030204" pitchFamily="18" charset="0"/>
                            <a:cs typeface="Times New Roman" pitchFamily="18" charset="0"/>
                          </a:rPr>
                          <m:t>𝑷</m:t>
                        </m:r>
                        <m:d>
                          <m:dPr>
                            <m:ctrlPr>
                              <a:rPr lang="en-US" sz="2000" b="1" i="1">
                                <a:solidFill>
                                  <a:prstClr val="black"/>
                                </a:solidFill>
                                <a:latin typeface="Cambria Math" panose="02040503050406030204" pitchFamily="18" charset="0"/>
                                <a:cs typeface="Times New Roman" pitchFamily="18" charset="0"/>
                              </a:rPr>
                            </m:ctrlPr>
                          </m:dPr>
                          <m:e>
                            <m:acc>
                              <m:accPr>
                                <m:chr m:val="̅"/>
                                <m:ctrlPr>
                                  <a:rPr lang="en-US" sz="2000" b="1" i="1">
                                    <a:solidFill>
                                      <a:prstClr val="black"/>
                                    </a:solidFill>
                                    <a:latin typeface="Cambria Math" panose="02040503050406030204" pitchFamily="18" charset="0"/>
                                    <a:cs typeface="Times New Roman" pitchFamily="18" charset="0"/>
                                  </a:rPr>
                                </m:ctrlPr>
                              </m:accPr>
                              <m:e>
                                <m:r>
                                  <a:rPr lang="en-US" sz="2000" b="1" i="1">
                                    <a:solidFill>
                                      <a:prstClr val="black"/>
                                    </a:solidFill>
                                    <a:latin typeface="Cambria Math" panose="02040503050406030204" pitchFamily="18" charset="0"/>
                                    <a:cs typeface="Times New Roman" pitchFamily="18" charset="0"/>
                                  </a:rPr>
                                  <m:t>𝑫</m:t>
                                </m:r>
                              </m:e>
                            </m:acc>
                          </m:e>
                        </m:d>
                      </m:den>
                    </m:f>
                    <m:r>
                      <a:rPr lang="en-US" sz="2000" b="1" i="1">
                        <a:solidFill>
                          <a:prstClr val="black"/>
                        </a:solidFill>
                        <a:latin typeface="Cambria Math" panose="02040503050406030204" pitchFamily="18" charset="0"/>
                        <a:cs typeface="Times New Roman" pitchFamily="18" charset="0"/>
                      </a:rPr>
                      <m:t>=</m:t>
                    </m:r>
                    <m:f>
                      <m:fPr>
                        <m:ctrlPr>
                          <a:rPr lang="en-US" sz="2000" b="1" i="1">
                            <a:solidFill>
                              <a:prstClr val="black"/>
                            </a:solidFill>
                            <a:latin typeface="Cambria Math" panose="02040503050406030204" pitchFamily="18" charset="0"/>
                            <a:cs typeface="Times New Roman" pitchFamily="18" charset="0"/>
                          </a:rPr>
                        </m:ctrlPr>
                      </m:fPr>
                      <m:num>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𝟖𝟐</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𝟕𝟖</m:t>
                        </m:r>
                      </m:num>
                      <m:den>
                        <m:r>
                          <a:rPr lang="en-US" sz="2000" b="1" i="1">
                            <a:solidFill>
                              <a:prstClr val="black"/>
                            </a:solidFill>
                            <a:latin typeface="Cambria Math" panose="02040503050406030204" pitchFamily="18" charset="0"/>
                            <a:cs typeface="Times New Roman" pitchFamily="18" charset="0"/>
                          </a:rPr>
                          <m:t>𝟏</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𝟖𝟑</m:t>
                        </m:r>
                      </m:den>
                    </m:f>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𝟎</m:t>
                    </m:r>
                    <m:r>
                      <a:rPr lang="en-US" sz="2000" b="1" i="1">
                        <a:solidFill>
                          <a:prstClr val="black"/>
                        </a:solidFill>
                        <a:latin typeface="Cambria Math" panose="02040503050406030204" pitchFamily="18" charset="0"/>
                        <a:cs typeface="Times New Roman" pitchFamily="18" charset="0"/>
                      </a:rPr>
                      <m:t>.</m:t>
                    </m:r>
                    <m:r>
                      <a:rPr lang="en-US" sz="2000" b="1" i="1">
                        <a:solidFill>
                          <a:prstClr val="black"/>
                        </a:solidFill>
                        <a:latin typeface="Cambria Math" panose="02040503050406030204" pitchFamily="18" charset="0"/>
                        <a:cs typeface="Times New Roman" pitchFamily="18" charset="0"/>
                      </a:rPr>
                      <m:t>𝟐𝟒</m:t>
                    </m:r>
                  </m:oMath>
                </a14:m>
                <a:endParaRPr lang="en-US" sz="2000" dirty="0">
                  <a:solidFill>
                    <a:prstClr val="black"/>
                  </a:solidFill>
                  <a:latin typeface="Times New Roman" pitchFamily="18" charset="0"/>
                  <a:cs typeface="Times New Roman" pitchFamily="18" charset="0"/>
                </a:endParaRPr>
              </a:p>
              <a:p>
                <a:pPr fontAlgn="base">
                  <a:spcBef>
                    <a:spcPct val="0"/>
                  </a:spcBef>
                  <a:spcAft>
                    <a:spcPct val="0"/>
                  </a:spcAft>
                </a:pPr>
                <a:r>
                  <a:rPr lang="en-US" sz="2000" b="1" dirty="0">
                    <a:solidFill>
                      <a:prstClr val="black"/>
                    </a:solidFill>
                    <a:latin typeface="Times New Roman" pitchFamily="18" charset="0"/>
                    <a:cs typeface="Times New Roman" pitchFamily="18" charset="0"/>
                  </a:rPr>
                  <a:t>        This is the probability that the flight arrives on time given that it did not </a:t>
                </a:r>
              </a:p>
              <a:p>
                <a:pPr fontAlgn="base">
                  <a:spcBef>
                    <a:spcPct val="0"/>
                  </a:spcBef>
                  <a:spcAft>
                    <a:spcPct val="0"/>
                  </a:spcAft>
                </a:pPr>
                <a:r>
                  <a:rPr lang="en-US" sz="2000" b="1" dirty="0">
                    <a:solidFill>
                      <a:prstClr val="black"/>
                    </a:solidFill>
                    <a:latin typeface="Times New Roman" pitchFamily="18" charset="0"/>
                    <a:cs typeface="Times New Roman" pitchFamily="18" charset="0"/>
                  </a:rPr>
                  <a:t>        depart on time</a:t>
                </a:r>
                <a:endParaRPr lang="en-US" sz="2000" dirty="0">
                  <a:solidFill>
                    <a:prstClr val="black"/>
                  </a:solidFill>
                  <a:latin typeface="Times New Roman" pitchFamily="18" charset="0"/>
                  <a:cs typeface="Times New Roman" pitchFamily="18" charset="0"/>
                </a:endParaRPr>
              </a:p>
            </p:txBody>
          </p:sp>
        </mc:Choice>
        <mc:Fallback xmlns="">
          <p:sp>
            <p:nvSpPr>
              <p:cNvPr id="4" name="Rectangle 2"/>
              <p:cNvSpPr>
                <a:spLocks noGrp="1" noRot="1" noChangeAspect="1" noMove="1" noResize="1" noEditPoints="1" noAdjustHandles="1" noChangeArrowheads="1" noChangeShapeType="1" noTextEdit="1"/>
              </p:cNvSpPr>
              <p:nvPr>
                <p:ph idx="1"/>
              </p:nvPr>
            </p:nvSpPr>
            <p:spPr bwMode="auto">
              <a:xfrm>
                <a:off x="381000" y="1493837"/>
                <a:ext cx="11506200" cy="5121082"/>
              </a:xfrm>
              <a:prstGeom prst="rect">
                <a:avLst/>
              </a:prstGeom>
              <a:blipFill>
                <a:blip r:embed="rId2"/>
                <a:stretch>
                  <a:fillRect l="-583" t="-595" r="-53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96230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fade">
                                      <p:cBhvr>
                                        <p:cTn id="68" dur="1000"/>
                                        <p:tgtEl>
                                          <p:spTgt spid="4">
                                            <p:txEl>
                                              <p:pRg st="10" end="10"/>
                                            </p:txEl>
                                          </p:spTgt>
                                        </p:tgtEl>
                                      </p:cBhvr>
                                    </p:animEffect>
                                    <p:anim calcmode="lin" valueType="num">
                                      <p:cBhvr>
                                        <p:cTn id="6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534400" y="6356351"/>
            <a:ext cx="2133600" cy="365125"/>
          </a:xfrm>
        </p:spPr>
        <p:txBody>
          <a:bodyPr/>
          <a:lstStyle/>
          <a:p>
            <a:pPr>
              <a:defRPr/>
            </a:pPr>
            <a:fld id="{B2FC5961-AE03-47BD-B279-689CF1A37C0A}" type="slidenum">
              <a:rPr lang="en-US" smtClean="0">
                <a:solidFill>
                  <a:prstClr val="black">
                    <a:tint val="75000"/>
                  </a:prstClr>
                </a:solidFill>
              </a:rPr>
              <a:pPr>
                <a:defRPr/>
              </a:pPr>
              <a:t>14</a:t>
            </a:fld>
            <a:endParaRPr lang="en-US">
              <a:solidFill>
                <a:prstClr val="black">
                  <a:tint val="75000"/>
                </a:prstClr>
              </a:solidFill>
            </a:endParaRPr>
          </a:p>
        </p:txBody>
      </p:sp>
      <p:sp>
        <p:nvSpPr>
          <p:cNvPr id="8" name="Title 1"/>
          <p:cNvSpPr>
            <a:spLocks noGrp="1"/>
          </p:cNvSpPr>
          <p:nvPr>
            <p:ph sz="quarter" idx="10"/>
          </p:nvPr>
        </p:nvSpPr>
        <p:spPr>
          <a:xfrm>
            <a:off x="-25400" y="0"/>
            <a:ext cx="6324600" cy="685800"/>
          </a:xfrm>
        </p:spPr>
        <p:txBody>
          <a:bodyPr rtlCol="0">
            <a:normAutofit fontScale="97500"/>
          </a:bodyPr>
          <a:lstStyle/>
          <a:p>
            <a:pPr>
              <a:defRPr/>
            </a:pPr>
            <a:r>
              <a:rPr lang="en-US" dirty="0">
                <a:latin typeface="Times New Roman" pitchFamily="18" charset="0"/>
                <a:cs typeface="Times New Roman" pitchFamily="18" charset="0"/>
              </a:rPr>
              <a:t> CONDITIONAL PROBABILITY</a:t>
            </a:r>
          </a:p>
        </p:txBody>
      </p:sp>
      <mc:AlternateContent xmlns:mc="http://schemas.openxmlformats.org/markup-compatibility/2006" xmlns:a14="http://schemas.microsoft.com/office/drawing/2010/main">
        <mc:Choice Requires="a14">
          <p:sp>
            <p:nvSpPr>
              <p:cNvPr id="11" name="Rectangle 4"/>
              <p:cNvSpPr>
                <a:spLocks noChangeArrowheads="1"/>
              </p:cNvSpPr>
              <p:nvPr/>
            </p:nvSpPr>
            <p:spPr bwMode="auto">
              <a:xfrm>
                <a:off x="381000" y="1371600"/>
                <a:ext cx="11430000" cy="4938596"/>
              </a:xfrm>
              <a:prstGeom prst="rect">
                <a:avLst/>
              </a:prstGeom>
              <a:noFill/>
              <a:ln w="9525">
                <a:noFill/>
                <a:miter lim="800000"/>
                <a:headEnd/>
                <a:tailEnd/>
              </a:ln>
            </p:spPr>
            <p:txBody>
              <a:bodyPr wrap="square">
                <a:spAutoFit/>
              </a:bodyPr>
              <a:lstStyle/>
              <a:p>
                <a:pPr algn="just">
                  <a:lnSpc>
                    <a:spcPct val="150000"/>
                  </a:lnSpc>
                </a:pPr>
                <a:r>
                  <a:rPr lang="en-US" sz="2400" dirty="0">
                    <a:latin typeface="Times New Roman" pitchFamily="18" charset="0"/>
                    <a:cs typeface="Times New Roman" pitchFamily="18" charset="0"/>
                  </a:rPr>
                  <a:t>Let A and B be two events in sample space.</a:t>
                </a:r>
              </a:p>
              <a:p>
                <a:pPr algn="just">
                  <a:lnSpc>
                    <a:spcPct val="150000"/>
                  </a:lnSpc>
                </a:pPr>
                <a:r>
                  <a:rPr lang="en-US" sz="2400" dirty="0">
                    <a:latin typeface="Times New Roman" pitchFamily="18" charset="0"/>
                    <a:cs typeface="Times New Roman" pitchFamily="18" charset="0"/>
                  </a:rPr>
                  <a:t>The </a:t>
                </a:r>
                <a:r>
                  <a:rPr lang="en-US" sz="2400" b="1" dirty="0">
                    <a:solidFill>
                      <a:srgbClr val="FF1C1C"/>
                    </a:solidFill>
                    <a:latin typeface="Times New Roman" pitchFamily="18" charset="0"/>
                    <a:cs typeface="Times New Roman" pitchFamily="18" charset="0"/>
                  </a:rPr>
                  <a:t>conditional probability</a:t>
                </a:r>
                <a:r>
                  <a:rPr lang="en-US" sz="2400" dirty="0">
                    <a:latin typeface="Times New Roman" pitchFamily="18" charset="0"/>
                    <a:cs typeface="Times New Roman" pitchFamily="18" charset="0"/>
                  </a:rPr>
                  <a:t> that event A occurs given that event B has occurred  and it is denoted by</a:t>
                </a:r>
              </a:p>
              <a:p>
                <a:pPr algn="just">
                  <a:lnSpc>
                    <a:spcPct val="150000"/>
                  </a:lnSpc>
                </a:pPr>
                <a14:m>
                  <m:oMath xmlns:m="http://schemas.openxmlformats.org/officeDocument/2006/math">
                    <m:r>
                      <a:rPr lang="en-US" sz="2800" i="1">
                        <a:latin typeface="Cambria Math" panose="02040503050406030204" pitchFamily="18" charset="0"/>
                        <a:cs typeface="Times New Roman" pitchFamily="18" charset="0"/>
                      </a:rPr>
                      <m:t>𝑃</m:t>
                    </m:r>
                    <m:d>
                      <m:dPr>
                        <m:ctrlPr>
                          <a:rPr lang="en-US" sz="2800" i="1">
                            <a:latin typeface="Cambria Math" panose="02040503050406030204" pitchFamily="18" charset="0"/>
                            <a:cs typeface="Times New Roman" pitchFamily="18" charset="0"/>
                          </a:rPr>
                        </m:ctrlPr>
                      </m:dPr>
                      <m:e>
                        <m:f>
                          <m:fPr>
                            <m:ctrlPr>
                              <a:rPr lang="en-US" sz="2800" i="1">
                                <a:latin typeface="Cambria Math" panose="02040503050406030204" pitchFamily="18" charset="0"/>
                                <a:cs typeface="Times New Roman" pitchFamily="18" charset="0"/>
                              </a:rPr>
                            </m:ctrlPr>
                          </m:fPr>
                          <m:num>
                            <m:r>
                              <a:rPr lang="en-US" sz="2800" i="1">
                                <a:latin typeface="Cambria Math" panose="02040503050406030204" pitchFamily="18" charset="0"/>
                                <a:cs typeface="Times New Roman" pitchFamily="18" charset="0"/>
                              </a:rPr>
                              <m:t>𝐴</m:t>
                            </m:r>
                          </m:num>
                          <m:den>
                            <m:r>
                              <a:rPr lang="en-US" sz="2800" i="1">
                                <a:latin typeface="Cambria Math" panose="02040503050406030204" pitchFamily="18" charset="0"/>
                                <a:cs typeface="Times New Roman" pitchFamily="18" charset="0"/>
                              </a:rPr>
                              <m:t>𝐵</m:t>
                            </m:r>
                          </m:den>
                        </m:f>
                      </m:e>
                    </m:d>
                    <m:r>
                      <a:rPr lang="en-US" sz="2800" i="1">
                        <a:latin typeface="Cambria Math" panose="02040503050406030204" pitchFamily="18" charset="0"/>
                        <a:cs typeface="Times New Roman" pitchFamily="18" charset="0"/>
                      </a:rPr>
                      <m:t>=</m:t>
                    </m:r>
                    <m:f>
                      <m:fPr>
                        <m:ctrlPr>
                          <a:rPr lang="en-US" sz="2800" i="1">
                            <a:latin typeface="Cambria Math" panose="02040503050406030204" pitchFamily="18" charset="0"/>
                            <a:cs typeface="Times New Roman" pitchFamily="18" charset="0"/>
                          </a:rPr>
                        </m:ctrlPr>
                      </m:fPr>
                      <m:num>
                        <m:r>
                          <a:rPr lang="en-US" sz="2800" i="1">
                            <a:latin typeface="Cambria Math" panose="02040503050406030204" pitchFamily="18" charset="0"/>
                            <a:cs typeface="Times New Roman" pitchFamily="18" charset="0"/>
                          </a:rPr>
                          <m:t>𝑃</m:t>
                        </m:r>
                        <m:r>
                          <a:rPr lang="en-US" sz="2800" i="1">
                            <a:latin typeface="Cambria Math" panose="02040503050406030204" pitchFamily="18" charset="0"/>
                            <a:cs typeface="Times New Roman" pitchFamily="18" charset="0"/>
                          </a:rPr>
                          <m:t>(</m:t>
                        </m:r>
                        <m:r>
                          <a:rPr lang="en-US" sz="2800" i="1">
                            <a:latin typeface="Cambria Math" panose="02040503050406030204" pitchFamily="18" charset="0"/>
                            <a:cs typeface="Times New Roman" pitchFamily="18" charset="0"/>
                          </a:rPr>
                          <m:t>𝐴</m:t>
                        </m:r>
                        <m:r>
                          <a:rPr lang="en-US" sz="2800" i="1">
                            <a:latin typeface="Cambria Math" panose="02040503050406030204" pitchFamily="18" charset="0"/>
                            <a:cs typeface="Times New Roman" pitchFamily="18" charset="0"/>
                          </a:rPr>
                          <m:t> </m:t>
                        </m:r>
                        <m:r>
                          <m:rPr>
                            <m:sty m:val="p"/>
                          </m:rPr>
                          <a:rPr lang="en-US" sz="2800">
                            <a:latin typeface="Cambria Math" panose="02040503050406030204" pitchFamily="18" charset="0"/>
                            <a:cs typeface="Times New Roman" pitchFamily="18" charset="0"/>
                          </a:rPr>
                          <m:t>and</m:t>
                        </m:r>
                        <m:r>
                          <a:rPr lang="en-US" sz="2800" i="1">
                            <a:latin typeface="Cambria Math" panose="02040503050406030204" pitchFamily="18" charset="0"/>
                            <a:cs typeface="Times New Roman" pitchFamily="18" charset="0"/>
                          </a:rPr>
                          <m:t> </m:t>
                        </m:r>
                        <m:r>
                          <a:rPr lang="en-US" sz="2800" i="1">
                            <a:latin typeface="Cambria Math" panose="02040503050406030204" pitchFamily="18" charset="0"/>
                            <a:cs typeface="Times New Roman" pitchFamily="18" charset="0"/>
                          </a:rPr>
                          <m:t>𝐵</m:t>
                        </m:r>
                        <m:r>
                          <a:rPr lang="en-US" sz="2800" i="1">
                            <a:latin typeface="Cambria Math" panose="02040503050406030204" pitchFamily="18" charset="0"/>
                            <a:cs typeface="Times New Roman" pitchFamily="18" charset="0"/>
                          </a:rPr>
                          <m:t>)</m:t>
                        </m:r>
                      </m:num>
                      <m:den>
                        <m:r>
                          <a:rPr lang="en-US" sz="2800" i="1">
                            <a:latin typeface="Cambria Math" panose="02040503050406030204" pitchFamily="18" charset="0"/>
                            <a:cs typeface="Times New Roman" pitchFamily="18" charset="0"/>
                          </a:rPr>
                          <m:t>𝑃</m:t>
                        </m:r>
                        <m:r>
                          <a:rPr lang="en-US" sz="2800" i="1">
                            <a:latin typeface="Cambria Math" panose="02040503050406030204" pitchFamily="18" charset="0"/>
                            <a:cs typeface="Times New Roman" pitchFamily="18" charset="0"/>
                          </a:rPr>
                          <m:t>(</m:t>
                        </m:r>
                        <m:r>
                          <a:rPr lang="en-US" sz="2800" i="1">
                            <a:latin typeface="Cambria Math" panose="02040503050406030204" pitchFamily="18" charset="0"/>
                            <a:cs typeface="Times New Roman" pitchFamily="18" charset="0"/>
                          </a:rPr>
                          <m:t>𝐵</m:t>
                        </m:r>
                        <m:r>
                          <a:rPr lang="en-US" sz="2800" i="1">
                            <a:latin typeface="Cambria Math" panose="02040503050406030204" pitchFamily="18" charset="0"/>
                            <a:cs typeface="Times New Roman" pitchFamily="18" charset="0"/>
                          </a:rPr>
                          <m:t>)</m:t>
                        </m:r>
                      </m:den>
                    </m:f>
                  </m:oMath>
                </a14:m>
                <a:r>
                  <a:rPr lang="en-US" sz="2800" dirty="0">
                    <a:latin typeface="Times New Roman" pitchFamily="18" charset="0"/>
                    <a:cs typeface="Times New Roman" pitchFamily="18" charset="0"/>
                  </a:rPr>
                  <a:t>    OR  </a:t>
                </a:r>
                <a14:m>
                  <m:oMath xmlns:m="http://schemas.openxmlformats.org/officeDocument/2006/math">
                    <m:r>
                      <a:rPr lang="en-US" sz="2800" i="1">
                        <a:latin typeface="Cambria Math" panose="02040503050406030204" pitchFamily="18" charset="0"/>
                        <a:cs typeface="Times New Roman" pitchFamily="18" charset="0"/>
                      </a:rPr>
                      <m:t>𝑃</m:t>
                    </m:r>
                    <m:d>
                      <m:dPr>
                        <m:ctrlPr>
                          <a:rPr lang="en-US" sz="2800" i="1">
                            <a:latin typeface="Cambria Math" panose="02040503050406030204" pitchFamily="18" charset="0"/>
                            <a:cs typeface="Times New Roman" pitchFamily="18" charset="0"/>
                          </a:rPr>
                        </m:ctrlPr>
                      </m:dPr>
                      <m:e>
                        <m:f>
                          <m:fPr>
                            <m:ctrlPr>
                              <a:rPr lang="en-US" sz="2800" i="1">
                                <a:latin typeface="Cambria Math" panose="02040503050406030204" pitchFamily="18" charset="0"/>
                                <a:cs typeface="Times New Roman" pitchFamily="18" charset="0"/>
                              </a:rPr>
                            </m:ctrlPr>
                          </m:fPr>
                          <m:num>
                            <m:r>
                              <a:rPr lang="en-US" sz="2800" i="1">
                                <a:latin typeface="Cambria Math" panose="02040503050406030204" pitchFamily="18" charset="0"/>
                                <a:cs typeface="Times New Roman" pitchFamily="18" charset="0"/>
                              </a:rPr>
                              <m:t>𝐴</m:t>
                            </m:r>
                          </m:num>
                          <m:den>
                            <m:r>
                              <a:rPr lang="en-US" sz="2800" i="1">
                                <a:latin typeface="Cambria Math" panose="02040503050406030204" pitchFamily="18" charset="0"/>
                                <a:cs typeface="Times New Roman" pitchFamily="18" charset="0"/>
                              </a:rPr>
                              <m:t>𝐵</m:t>
                            </m:r>
                          </m:den>
                        </m:f>
                      </m:e>
                    </m:d>
                    <m:r>
                      <a:rPr lang="en-US" sz="2800" i="1">
                        <a:latin typeface="Cambria Math" panose="02040503050406030204" pitchFamily="18" charset="0"/>
                        <a:cs typeface="Times New Roman" pitchFamily="18" charset="0"/>
                      </a:rPr>
                      <m:t>=</m:t>
                    </m:r>
                    <m:f>
                      <m:fPr>
                        <m:ctrlPr>
                          <a:rPr lang="en-US" sz="2800" i="1">
                            <a:latin typeface="Cambria Math" panose="02040503050406030204" pitchFamily="18" charset="0"/>
                            <a:cs typeface="Times New Roman" pitchFamily="18" charset="0"/>
                          </a:rPr>
                        </m:ctrlPr>
                      </m:fPr>
                      <m:num>
                        <m:r>
                          <a:rPr lang="en-US" sz="2800" i="1">
                            <a:latin typeface="Cambria Math" panose="02040503050406030204" pitchFamily="18" charset="0"/>
                            <a:cs typeface="Times New Roman" pitchFamily="18" charset="0"/>
                          </a:rPr>
                          <m:t>𝑃</m:t>
                        </m:r>
                        <m:r>
                          <a:rPr lang="en-US" sz="2800" i="1">
                            <a:latin typeface="Cambria Math" panose="02040503050406030204" pitchFamily="18" charset="0"/>
                            <a:cs typeface="Times New Roman" pitchFamily="18" charset="0"/>
                          </a:rPr>
                          <m:t>(</m:t>
                        </m:r>
                        <m:r>
                          <a:rPr lang="en-US" sz="2800" i="1">
                            <a:latin typeface="Cambria Math" panose="02040503050406030204" pitchFamily="18" charset="0"/>
                            <a:cs typeface="Times New Roman" pitchFamily="18" charset="0"/>
                          </a:rPr>
                          <m:t>𝐴</m:t>
                        </m:r>
                        <m:r>
                          <a:rPr lang="en-US" sz="2800" i="1">
                            <a:latin typeface="Cambria Math" panose="02040503050406030204" pitchFamily="18" charset="0"/>
                            <a:cs typeface="Times New Roman" pitchFamily="18" charset="0"/>
                          </a:rPr>
                          <m:t> ∩ </m:t>
                        </m:r>
                        <m:r>
                          <a:rPr lang="en-US" sz="2800" i="1">
                            <a:latin typeface="Cambria Math" panose="02040503050406030204" pitchFamily="18" charset="0"/>
                            <a:cs typeface="Times New Roman" pitchFamily="18" charset="0"/>
                          </a:rPr>
                          <m:t>𝐵</m:t>
                        </m:r>
                        <m:r>
                          <a:rPr lang="en-US" sz="2800" i="1">
                            <a:latin typeface="Cambria Math" panose="02040503050406030204" pitchFamily="18" charset="0"/>
                            <a:cs typeface="Times New Roman" pitchFamily="18" charset="0"/>
                          </a:rPr>
                          <m:t>)</m:t>
                        </m:r>
                      </m:num>
                      <m:den>
                        <m:r>
                          <a:rPr lang="en-US" sz="2800" i="1">
                            <a:latin typeface="Cambria Math" panose="02040503050406030204" pitchFamily="18" charset="0"/>
                            <a:cs typeface="Times New Roman" pitchFamily="18" charset="0"/>
                          </a:rPr>
                          <m:t>𝑃</m:t>
                        </m:r>
                        <m:r>
                          <a:rPr lang="en-US" sz="2800" i="1">
                            <a:latin typeface="Cambria Math" panose="02040503050406030204" pitchFamily="18" charset="0"/>
                            <a:cs typeface="Times New Roman" pitchFamily="18" charset="0"/>
                          </a:rPr>
                          <m:t>(</m:t>
                        </m:r>
                        <m:r>
                          <a:rPr lang="en-US" sz="2800" i="1">
                            <a:latin typeface="Cambria Math" panose="02040503050406030204" pitchFamily="18" charset="0"/>
                            <a:cs typeface="Times New Roman" pitchFamily="18" charset="0"/>
                          </a:rPr>
                          <m:t>𝐵</m:t>
                        </m:r>
                        <m:r>
                          <a:rPr lang="en-US" sz="2800" i="1">
                            <a:latin typeface="Cambria Math" panose="02040503050406030204" pitchFamily="18" charset="0"/>
                            <a:cs typeface="Times New Roman" pitchFamily="18" charset="0"/>
                          </a:rPr>
                          <m:t>)</m:t>
                        </m:r>
                      </m:den>
                    </m:f>
                  </m:oMath>
                </a14:m>
                <a:endParaRPr lang="en-US" sz="2800" dirty="0">
                  <a:latin typeface="Times New Roman" pitchFamily="18" charset="0"/>
                  <a:cs typeface="Times New Roman" pitchFamily="18" charset="0"/>
                </a:endParaRPr>
              </a:p>
              <a:p>
                <a:pPr algn="just">
                  <a:lnSpc>
                    <a:spcPct val="150000"/>
                  </a:lnSpc>
                  <a:buFont typeface="Wingdings" pitchFamily="2" charset="2"/>
                  <a:buNone/>
                </a:pPr>
                <a:r>
                  <a:rPr lang="en-US" sz="2400" dirty="0">
                    <a:latin typeface="Times New Roman" pitchFamily="18" charset="0"/>
                    <a:cs typeface="Times New Roman" pitchFamily="18" charset="0"/>
                  </a:rPr>
                  <a:t>It can also written as P(A∩B) = P(B) P(A/B)  	P(B)≠0</a:t>
                </a:r>
              </a:p>
              <a:p>
                <a:pPr algn="just">
                  <a:lnSpc>
                    <a:spcPct val="150000"/>
                  </a:lnSpc>
                  <a:buFont typeface="Wingdings" pitchFamily="2" charset="2"/>
                  <a:buNone/>
                </a:pPr>
                <a:r>
                  <a:rPr lang="en-US" sz="2400" dirty="0">
                    <a:latin typeface="Times New Roman" pitchFamily="18" charset="0"/>
                    <a:cs typeface="Times New Roman" pitchFamily="18" charset="0"/>
                  </a:rPr>
                  <a:t>			             = P(A) P(B/A) 	P(A)≠0</a:t>
                </a:r>
              </a:p>
              <a:p>
                <a:pPr algn="just">
                  <a:lnSpc>
                    <a:spcPct val="150000"/>
                  </a:lnSpc>
                  <a:buFont typeface="Wingdings" pitchFamily="2" charset="2"/>
                  <a:buNone/>
                </a:pPr>
                <a:r>
                  <a:rPr lang="en-US" sz="2400" dirty="0">
                    <a:latin typeface="Times New Roman" pitchFamily="18" charset="0"/>
                    <a:cs typeface="Times New Roman" pitchFamily="18" charset="0"/>
                  </a:rPr>
                  <a:t>Let A,B and C be three events in a sample space S, </a:t>
                </a:r>
              </a:p>
              <a:p>
                <a:pPr algn="just">
                  <a:lnSpc>
                    <a:spcPct val="150000"/>
                  </a:lnSpc>
                  <a:buFont typeface="Wingdings" pitchFamily="2" charset="2"/>
                  <a:buNone/>
                </a:pPr>
                <a:r>
                  <a:rPr lang="en-US" sz="2400" dirty="0">
                    <a:latin typeface="Times New Roman" pitchFamily="18" charset="0"/>
                    <a:cs typeface="Times New Roman" pitchFamily="18" charset="0"/>
                  </a:rPr>
                  <a:t>  then   P(A∩B∩C) = P(A) P(B/A) P(C/A∩B)     and it is called </a:t>
                </a:r>
                <a:r>
                  <a:rPr lang="en-US" sz="2400" dirty="0">
                    <a:solidFill>
                      <a:srgbClr val="FF0000"/>
                    </a:solidFill>
                    <a:latin typeface="Times New Roman" pitchFamily="18" charset="0"/>
                    <a:cs typeface="Times New Roman" pitchFamily="18" charset="0"/>
                  </a:rPr>
                  <a:t>Multiplication Rule</a:t>
                </a:r>
              </a:p>
            </p:txBody>
          </p:sp>
        </mc:Choice>
        <mc:Fallback xmlns="">
          <p:sp>
            <p:nvSpPr>
              <p:cNvPr id="11" name="Rectangle 4"/>
              <p:cNvSpPr>
                <a:spLocks noRot="1" noChangeAspect="1" noMove="1" noResize="1" noEditPoints="1" noAdjustHandles="1" noChangeArrowheads="1" noChangeShapeType="1" noTextEdit="1"/>
              </p:cNvSpPr>
              <p:nvPr/>
            </p:nvSpPr>
            <p:spPr bwMode="auto">
              <a:xfrm>
                <a:off x="381000" y="1371600"/>
                <a:ext cx="11430000" cy="4938596"/>
              </a:xfrm>
              <a:prstGeom prst="rect">
                <a:avLst/>
              </a:prstGeom>
              <a:blipFill>
                <a:blip r:embed="rId2"/>
                <a:stretch>
                  <a:fillRect l="-853" r="-800" b="-1975"/>
                </a:stretch>
              </a:blipFill>
              <a:ln w="9525">
                <a:noFill/>
                <a:miter lim="800000"/>
                <a:headEnd/>
                <a:tailEnd/>
              </a:ln>
            </p:spPr>
            <p:txBody>
              <a:bodyPr/>
              <a:lstStyle/>
              <a:p>
                <a:r>
                  <a:rPr lang="en-US">
                    <a:noFill/>
                  </a:rPr>
                  <a:t> </a:t>
                </a:r>
              </a:p>
            </p:txBody>
          </p:sp>
        </mc:Fallback>
      </mc:AlternateContent>
      <p:sp>
        <p:nvSpPr>
          <p:cNvPr id="4" name="TextBox 3">
            <a:extLst>
              <a:ext uri="{FF2B5EF4-FFF2-40B4-BE49-F238E27FC236}">
                <a16:creationId xmlns:a16="http://schemas.microsoft.com/office/drawing/2014/main" id="{DB58511C-63DB-442D-E9F6-F5FD8CD72AC8}"/>
              </a:ext>
            </a:extLst>
          </p:cNvPr>
          <p:cNvSpPr txBox="1"/>
          <p:nvPr/>
        </p:nvSpPr>
        <p:spPr>
          <a:xfrm>
            <a:off x="162560" y="685800"/>
            <a:ext cx="6151880" cy="477054"/>
          </a:xfrm>
          <a:prstGeom prst="rect">
            <a:avLst/>
          </a:prstGeom>
          <a:noFill/>
        </p:spPr>
        <p:txBody>
          <a:bodyPr wrap="square">
            <a:spAutoFit/>
          </a:bodyPr>
          <a:lstStyle/>
          <a:p>
            <a:r>
              <a:rPr lang="en-US" sz="2500" dirty="0">
                <a:solidFill>
                  <a:srgbClr val="FF0000"/>
                </a:solidFill>
                <a:latin typeface="Times New Roman" pitchFamily="18" charset="0"/>
                <a:cs typeface="Times New Roman" pitchFamily="18" charset="0"/>
              </a:rPr>
              <a:t>Multiplication Rule</a:t>
            </a:r>
            <a:endParaRPr lang="en-US" sz="2500" dirty="0"/>
          </a:p>
        </p:txBody>
      </p:sp>
    </p:spTree>
    <p:extLst>
      <p:ext uri="{BB962C8B-B14F-4D97-AF65-F5344CB8AC3E}">
        <p14:creationId xmlns:p14="http://schemas.microsoft.com/office/powerpoint/2010/main" val="268963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534400" y="6356351"/>
            <a:ext cx="2133600" cy="365125"/>
          </a:xfrm>
        </p:spPr>
        <p:txBody>
          <a:bodyPr/>
          <a:lstStyle/>
          <a:p>
            <a:pPr>
              <a:defRPr/>
            </a:pPr>
            <a:fld id="{B2FC5961-AE03-47BD-B279-689CF1A37C0A}" type="slidenum">
              <a:rPr lang="en-US" smtClean="0">
                <a:solidFill>
                  <a:prstClr val="black">
                    <a:tint val="75000"/>
                  </a:prstClr>
                </a:solidFill>
              </a:rPr>
              <a:pPr>
                <a:defRPr/>
              </a:pPr>
              <a:t>15</a:t>
            </a:fld>
            <a:endParaRPr lang="en-US">
              <a:solidFill>
                <a:prstClr val="black">
                  <a:tint val="75000"/>
                </a:prstClr>
              </a:solidFill>
            </a:endParaRPr>
          </a:p>
        </p:txBody>
      </p:sp>
      <p:sp>
        <p:nvSpPr>
          <p:cNvPr id="8" name="Title 1"/>
          <p:cNvSpPr>
            <a:spLocks noGrp="1"/>
          </p:cNvSpPr>
          <p:nvPr>
            <p:ph sz="quarter" idx="10"/>
          </p:nvPr>
        </p:nvSpPr>
        <p:spPr>
          <a:xfrm>
            <a:off x="-25400" y="0"/>
            <a:ext cx="6324600" cy="685800"/>
          </a:xfrm>
        </p:spPr>
        <p:txBody>
          <a:bodyPr rtlCol="0">
            <a:normAutofit fontScale="97500"/>
          </a:bodyPr>
          <a:lstStyle/>
          <a:p>
            <a:pPr>
              <a:defRPr/>
            </a:pPr>
            <a:r>
              <a:rPr lang="en-US" dirty="0">
                <a:latin typeface="Times New Roman" pitchFamily="18" charset="0"/>
                <a:cs typeface="Times New Roman" pitchFamily="18" charset="0"/>
              </a:rPr>
              <a:t> CONDITIONAL PROBABILITY</a:t>
            </a:r>
          </a:p>
        </p:txBody>
      </p:sp>
      <p:sp>
        <p:nvSpPr>
          <p:cNvPr id="11" name="Rectangle 4"/>
          <p:cNvSpPr>
            <a:spLocks noChangeArrowheads="1"/>
          </p:cNvSpPr>
          <p:nvPr/>
        </p:nvSpPr>
        <p:spPr bwMode="auto">
          <a:xfrm>
            <a:off x="381000" y="1981200"/>
            <a:ext cx="11430000" cy="3323987"/>
          </a:xfrm>
          <a:prstGeom prst="rect">
            <a:avLst/>
          </a:prstGeom>
          <a:noFill/>
          <a:ln w="9525">
            <a:noFill/>
            <a:miter lim="800000"/>
            <a:headEnd/>
            <a:tailEnd/>
          </a:ln>
        </p:spPr>
        <p:txBody>
          <a:bodyPr wrap="square">
            <a:spAutoFit/>
          </a:bodyPr>
          <a:lstStyle/>
          <a:p>
            <a:pPr>
              <a:buFont typeface="Wingdings" pitchFamily="2" charset="2"/>
              <a:buNone/>
            </a:pPr>
            <a:endParaRPr lang="en-US" sz="3000" dirty="0">
              <a:latin typeface="Times New Roman" pitchFamily="18" charset="0"/>
              <a:cs typeface="Times New Roman" pitchFamily="18" charset="0"/>
            </a:endParaRPr>
          </a:p>
          <a:p>
            <a:pPr>
              <a:buFont typeface="Wingdings" pitchFamily="2" charset="2"/>
              <a:buNone/>
            </a:pPr>
            <a:r>
              <a:rPr lang="en-US" sz="3000" dirty="0">
                <a:latin typeface="Times New Roman" pitchFamily="18" charset="0"/>
                <a:cs typeface="Times New Roman" pitchFamily="18" charset="0"/>
              </a:rPr>
              <a:t>In general, A</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,A</a:t>
            </a:r>
            <a:r>
              <a:rPr lang="en-US" sz="3000" baseline="-25000" dirty="0">
                <a:latin typeface="Times New Roman" pitchFamily="18" charset="0"/>
                <a:cs typeface="Times New Roman" pitchFamily="18" charset="0"/>
              </a:rPr>
              <a:t>2</a:t>
            </a:r>
            <a:r>
              <a:rPr lang="en-US" sz="3000" dirty="0">
                <a:latin typeface="Times New Roman" pitchFamily="18" charset="0"/>
                <a:cs typeface="Times New Roman" pitchFamily="18" charset="0"/>
              </a:rPr>
              <a:t>,…….A</a:t>
            </a:r>
            <a:r>
              <a:rPr lang="en-US" sz="3000" baseline="-25000" dirty="0">
                <a:latin typeface="Times New Roman" pitchFamily="18" charset="0"/>
                <a:cs typeface="Times New Roman" pitchFamily="18" charset="0"/>
              </a:rPr>
              <a:t>n</a:t>
            </a:r>
            <a:r>
              <a:rPr lang="en-US" sz="3000" dirty="0">
                <a:latin typeface="Times New Roman" pitchFamily="18" charset="0"/>
                <a:cs typeface="Times New Roman" pitchFamily="18" charset="0"/>
              </a:rPr>
              <a:t> are events in S, then </a:t>
            </a:r>
          </a:p>
          <a:p>
            <a:pPr>
              <a:buFont typeface="Wingdings" pitchFamily="2" charset="2"/>
              <a:buNone/>
            </a:pPr>
            <a:endParaRPr lang="en-US" sz="3000" dirty="0">
              <a:latin typeface="Times New Roman" pitchFamily="18" charset="0"/>
              <a:cs typeface="Times New Roman" pitchFamily="18" charset="0"/>
            </a:endParaRPr>
          </a:p>
          <a:p>
            <a:pPr>
              <a:buFont typeface="Wingdings" pitchFamily="2" charset="2"/>
              <a:buNone/>
            </a:pPr>
            <a:r>
              <a:rPr lang="en-US" sz="3000" dirty="0">
                <a:latin typeface="Times New Roman" pitchFamily="18" charset="0"/>
                <a:cs typeface="Times New Roman" pitchFamily="18" charset="0"/>
              </a:rPr>
              <a:t>P(A</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∩A</a:t>
            </a:r>
            <a:r>
              <a:rPr lang="en-US" sz="3000" baseline="-25000" dirty="0">
                <a:latin typeface="Times New Roman" pitchFamily="18" charset="0"/>
                <a:cs typeface="Times New Roman" pitchFamily="18" charset="0"/>
              </a:rPr>
              <a:t>2</a:t>
            </a:r>
            <a:r>
              <a:rPr lang="en-US" sz="3000" dirty="0">
                <a:latin typeface="Times New Roman" pitchFamily="18" charset="0"/>
                <a:cs typeface="Times New Roman" pitchFamily="18" charset="0"/>
              </a:rPr>
              <a:t>∩…. ∩A</a:t>
            </a:r>
            <a:r>
              <a:rPr lang="en-US" sz="3000" baseline="-25000" dirty="0">
                <a:latin typeface="Times New Roman" pitchFamily="18" charset="0"/>
                <a:cs typeface="Times New Roman" pitchFamily="18" charset="0"/>
              </a:rPr>
              <a:t>n</a:t>
            </a:r>
            <a:r>
              <a:rPr lang="en-US" sz="3000" dirty="0">
                <a:latin typeface="Times New Roman" pitchFamily="18" charset="0"/>
                <a:cs typeface="Times New Roman" pitchFamily="18" charset="0"/>
              </a:rPr>
              <a:t>) = P(A</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 P(A</a:t>
            </a:r>
            <a:r>
              <a:rPr lang="en-US" sz="3000" baseline="-25000" dirty="0">
                <a:latin typeface="Times New Roman" pitchFamily="18" charset="0"/>
                <a:cs typeface="Times New Roman" pitchFamily="18" charset="0"/>
              </a:rPr>
              <a:t>2</a:t>
            </a:r>
            <a:r>
              <a:rPr lang="en-US" sz="3000" dirty="0">
                <a:latin typeface="Times New Roman" pitchFamily="18" charset="0"/>
                <a:cs typeface="Times New Roman" pitchFamily="18" charset="0"/>
              </a:rPr>
              <a:t>/A</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)P(A</a:t>
            </a:r>
            <a:r>
              <a:rPr lang="en-US" sz="3000" baseline="-25000" dirty="0">
                <a:latin typeface="Times New Roman" pitchFamily="18" charset="0"/>
                <a:cs typeface="Times New Roman" pitchFamily="18" charset="0"/>
              </a:rPr>
              <a:t>3</a:t>
            </a:r>
            <a:r>
              <a:rPr lang="en-US" sz="3000" dirty="0">
                <a:latin typeface="Times New Roman" pitchFamily="18" charset="0"/>
                <a:cs typeface="Times New Roman" pitchFamily="18" charset="0"/>
              </a:rPr>
              <a:t>/A</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∩A</a:t>
            </a:r>
            <a:r>
              <a:rPr lang="en-US" sz="3000" baseline="-25000" dirty="0">
                <a:latin typeface="Times New Roman" pitchFamily="18" charset="0"/>
                <a:cs typeface="Times New Roman" pitchFamily="18" charset="0"/>
              </a:rPr>
              <a:t>2</a:t>
            </a:r>
            <a:r>
              <a:rPr lang="en-US" sz="3000" dirty="0">
                <a:latin typeface="Times New Roman" pitchFamily="18" charset="0"/>
                <a:cs typeface="Times New Roman" pitchFamily="18" charset="0"/>
              </a:rPr>
              <a:t>) 							                                                                                                            </a:t>
            </a:r>
          </a:p>
          <a:p>
            <a:pPr>
              <a:buFont typeface="Wingdings" pitchFamily="2" charset="2"/>
              <a:buNone/>
            </a:pPr>
            <a:r>
              <a:rPr lang="en-US" sz="3000" dirty="0">
                <a:latin typeface="Times New Roman" pitchFamily="18" charset="0"/>
                <a:cs typeface="Times New Roman" pitchFamily="18" charset="0"/>
              </a:rPr>
              <a:t>                                                            ……P(A</a:t>
            </a:r>
            <a:r>
              <a:rPr lang="en-US" sz="3000" baseline="-25000" dirty="0">
                <a:latin typeface="Times New Roman" pitchFamily="18" charset="0"/>
                <a:cs typeface="Times New Roman" pitchFamily="18" charset="0"/>
              </a:rPr>
              <a:t>n</a:t>
            </a:r>
            <a:r>
              <a:rPr lang="en-US" sz="3000" dirty="0">
                <a:latin typeface="Times New Roman" pitchFamily="18" charset="0"/>
                <a:cs typeface="Times New Roman" pitchFamily="18" charset="0"/>
              </a:rPr>
              <a:t>/A</a:t>
            </a:r>
            <a:r>
              <a:rPr lang="en-US" sz="3000" baseline="-25000" dirty="0">
                <a:latin typeface="Times New Roman" pitchFamily="18" charset="0"/>
                <a:cs typeface="Times New Roman" pitchFamily="18" charset="0"/>
              </a:rPr>
              <a:t>1</a:t>
            </a:r>
            <a:r>
              <a:rPr lang="en-US" sz="3000" dirty="0">
                <a:latin typeface="Times New Roman" pitchFamily="18" charset="0"/>
                <a:cs typeface="Times New Roman" pitchFamily="18" charset="0"/>
              </a:rPr>
              <a:t> ∩A</a:t>
            </a:r>
            <a:r>
              <a:rPr lang="en-US" sz="3000" baseline="-25000" dirty="0">
                <a:latin typeface="Times New Roman" pitchFamily="18" charset="0"/>
                <a:cs typeface="Times New Roman" pitchFamily="18" charset="0"/>
              </a:rPr>
              <a:t>2</a:t>
            </a:r>
            <a:r>
              <a:rPr lang="en-US" sz="3000" dirty="0">
                <a:latin typeface="Times New Roman" pitchFamily="18" charset="0"/>
                <a:cs typeface="Times New Roman" pitchFamily="18" charset="0"/>
              </a:rPr>
              <a:t> ∩…… ∩A</a:t>
            </a:r>
            <a:r>
              <a:rPr lang="en-US" sz="3000" baseline="-25000" dirty="0">
                <a:latin typeface="Times New Roman" pitchFamily="18" charset="0"/>
                <a:cs typeface="Times New Roman" pitchFamily="18" charset="0"/>
              </a:rPr>
              <a:t>n-1</a:t>
            </a:r>
            <a:r>
              <a:rPr lang="en-US" sz="3000" dirty="0">
                <a:latin typeface="Times New Roman" pitchFamily="18" charset="0"/>
                <a:cs typeface="Times New Roman" pitchFamily="18" charset="0"/>
              </a:rPr>
              <a:t>)</a:t>
            </a:r>
          </a:p>
          <a:p>
            <a:pPr>
              <a:buFont typeface="Wingdings" pitchFamily="2" charset="2"/>
              <a:buNone/>
            </a:pPr>
            <a:r>
              <a:rPr lang="en-US" sz="3000" dirty="0">
                <a:latin typeface="Times New Roman" pitchFamily="18" charset="0"/>
                <a:cs typeface="Times New Roman" pitchFamily="18" charset="0"/>
              </a:rPr>
              <a:t> </a:t>
            </a:r>
            <a:endParaRPr lang="en-US" sz="3000" dirty="0">
              <a:solidFill>
                <a:srgbClr val="FF0000"/>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DB58511C-63DB-442D-E9F6-F5FD8CD72AC8}"/>
              </a:ext>
            </a:extLst>
          </p:cNvPr>
          <p:cNvSpPr txBox="1"/>
          <p:nvPr/>
        </p:nvSpPr>
        <p:spPr>
          <a:xfrm>
            <a:off x="162560" y="685800"/>
            <a:ext cx="6151880" cy="584775"/>
          </a:xfrm>
          <a:prstGeom prst="rect">
            <a:avLst/>
          </a:prstGeom>
          <a:noFill/>
        </p:spPr>
        <p:txBody>
          <a:bodyPr wrap="square">
            <a:spAutoFit/>
          </a:bodyPr>
          <a:lstStyle/>
          <a:p>
            <a:r>
              <a:rPr lang="en-US" sz="3200" dirty="0">
                <a:solidFill>
                  <a:srgbClr val="FF0000"/>
                </a:solidFill>
                <a:latin typeface="Times New Roman" pitchFamily="18" charset="0"/>
                <a:cs typeface="Times New Roman" pitchFamily="18" charset="0"/>
              </a:rPr>
              <a:t>Multiplication Rule</a:t>
            </a:r>
            <a:endParaRPr lang="en-US" sz="3200" dirty="0"/>
          </a:p>
        </p:txBody>
      </p:sp>
    </p:spTree>
    <p:extLst>
      <p:ext uri="{BB962C8B-B14F-4D97-AF65-F5344CB8AC3E}">
        <p14:creationId xmlns:p14="http://schemas.microsoft.com/office/powerpoint/2010/main" val="100143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F56F71-7D4D-B748-6B68-3E002D450874}"/>
              </a:ext>
            </a:extLst>
          </p:cNvPr>
          <p:cNvPicPr>
            <a:picLocks noChangeAspect="1"/>
          </p:cNvPicPr>
          <p:nvPr/>
        </p:nvPicPr>
        <p:blipFill>
          <a:blip r:embed="rId2"/>
          <a:stretch>
            <a:fillRect/>
          </a:stretch>
        </p:blipFill>
        <p:spPr>
          <a:xfrm>
            <a:off x="228600" y="1438275"/>
            <a:ext cx="11137299" cy="1990725"/>
          </a:xfrm>
          <a:prstGeom prst="rect">
            <a:avLst/>
          </a:prstGeom>
        </p:spPr>
      </p:pic>
      <p:pic>
        <p:nvPicPr>
          <p:cNvPr id="10" name="Picture 9">
            <a:extLst>
              <a:ext uri="{FF2B5EF4-FFF2-40B4-BE49-F238E27FC236}">
                <a16:creationId xmlns:a16="http://schemas.microsoft.com/office/drawing/2014/main" id="{3650074F-0867-CBD5-87A8-B308D03177F4}"/>
              </a:ext>
            </a:extLst>
          </p:cNvPr>
          <p:cNvPicPr>
            <a:picLocks noChangeAspect="1"/>
          </p:cNvPicPr>
          <p:nvPr/>
        </p:nvPicPr>
        <p:blipFill>
          <a:blip r:embed="rId3"/>
          <a:stretch>
            <a:fillRect/>
          </a:stretch>
        </p:blipFill>
        <p:spPr>
          <a:xfrm>
            <a:off x="381000" y="3459480"/>
            <a:ext cx="10001250" cy="2714625"/>
          </a:xfrm>
          <a:prstGeom prst="rect">
            <a:avLst/>
          </a:prstGeom>
        </p:spPr>
      </p:pic>
    </p:spTree>
    <p:extLst>
      <p:ext uri="{BB962C8B-B14F-4D97-AF65-F5344CB8AC3E}">
        <p14:creationId xmlns:p14="http://schemas.microsoft.com/office/powerpoint/2010/main" val="3702395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3B2461-B6E8-E317-77FF-AD88C6119081}"/>
              </a:ext>
            </a:extLst>
          </p:cNvPr>
          <p:cNvPicPr>
            <a:picLocks noChangeAspect="1"/>
          </p:cNvPicPr>
          <p:nvPr/>
        </p:nvPicPr>
        <p:blipFill>
          <a:blip r:embed="rId2"/>
          <a:stretch>
            <a:fillRect/>
          </a:stretch>
        </p:blipFill>
        <p:spPr>
          <a:xfrm>
            <a:off x="762000" y="1371599"/>
            <a:ext cx="7772400" cy="5195795"/>
          </a:xfrm>
          <a:prstGeom prst="rect">
            <a:avLst/>
          </a:prstGeom>
        </p:spPr>
      </p:pic>
    </p:spTree>
    <p:extLst>
      <p:ext uri="{BB962C8B-B14F-4D97-AF65-F5344CB8AC3E}">
        <p14:creationId xmlns:p14="http://schemas.microsoft.com/office/powerpoint/2010/main" val="138505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7F7CA8F-5525-31FF-C483-D4990A9EE8B9}"/>
              </a:ext>
            </a:extLst>
          </p:cNvPr>
          <p:cNvPicPr>
            <a:picLocks noChangeAspect="1"/>
          </p:cNvPicPr>
          <p:nvPr/>
        </p:nvPicPr>
        <p:blipFill>
          <a:blip r:embed="rId2"/>
          <a:stretch>
            <a:fillRect/>
          </a:stretch>
        </p:blipFill>
        <p:spPr>
          <a:xfrm>
            <a:off x="381000" y="381000"/>
            <a:ext cx="9982200" cy="6296025"/>
          </a:xfrm>
          <a:prstGeom prst="rect">
            <a:avLst/>
          </a:prstGeom>
        </p:spPr>
      </p:pic>
    </p:spTree>
    <p:extLst>
      <p:ext uri="{BB962C8B-B14F-4D97-AF65-F5344CB8AC3E}">
        <p14:creationId xmlns:p14="http://schemas.microsoft.com/office/powerpoint/2010/main" val="1929795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66288" y="381000"/>
            <a:ext cx="6324600" cy="1143000"/>
          </a:xfrm>
        </p:spPr>
        <p:txBody>
          <a:bodyPr/>
          <a:lstStyle/>
          <a:p>
            <a:r>
              <a:rPr lang="en-US" dirty="0">
                <a:latin typeface="Times New Roman" pitchFamily="18" charset="0"/>
                <a:cs typeface="Times New Roman" pitchFamily="18" charset="0"/>
              </a:rPr>
              <a:t>INDEPENDENT EVENTS</a:t>
            </a:r>
            <a:endParaRPr lang="en-IN" dirty="0"/>
          </a:p>
        </p:txBody>
      </p:sp>
      <p:sp>
        <p:nvSpPr>
          <p:cNvPr id="18" name="Slide Number Placeholder 17"/>
          <p:cNvSpPr>
            <a:spLocks noGrp="1"/>
          </p:cNvSpPr>
          <p:nvPr>
            <p:ph type="sldNum" sz="quarter" idx="4294967295"/>
          </p:nvPr>
        </p:nvSpPr>
        <p:spPr>
          <a:xfrm>
            <a:off x="8534400" y="6356351"/>
            <a:ext cx="2133600" cy="365125"/>
          </a:xfrm>
        </p:spPr>
        <p:txBody>
          <a:bodyPr/>
          <a:lstStyle/>
          <a:p>
            <a:pPr>
              <a:defRPr/>
            </a:pPr>
            <a:fld id="{B2FC5961-AE03-47BD-B279-689CF1A37C0A}" type="slidenum">
              <a:rPr lang="en-US" smtClean="0">
                <a:solidFill>
                  <a:prstClr val="black">
                    <a:tint val="75000"/>
                  </a:prstClr>
                </a:solidFill>
              </a:rPr>
              <a:pPr>
                <a:defRPr/>
              </a:pPr>
              <a:t>19</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24" name="Rectangle 5"/>
              <p:cNvSpPr>
                <a:spLocks noChangeArrowheads="1"/>
              </p:cNvSpPr>
              <p:nvPr/>
            </p:nvSpPr>
            <p:spPr bwMode="auto">
              <a:xfrm>
                <a:off x="685800" y="1338046"/>
                <a:ext cx="11201400" cy="4409925"/>
              </a:xfrm>
              <a:prstGeom prst="rect">
                <a:avLst/>
              </a:prstGeom>
              <a:noFill/>
              <a:ln w="9525">
                <a:noFill/>
                <a:miter lim="800000"/>
                <a:headEnd/>
                <a:tailEnd/>
              </a:ln>
            </p:spPr>
            <p:txBody>
              <a:bodyPr wrap="square">
                <a:spAutoFit/>
              </a:bodyPr>
              <a:lstStyle/>
              <a:p>
                <a:pPr algn="just"/>
                <a:r>
                  <a:rPr lang="en-US" sz="2400" dirty="0">
                    <a:latin typeface="Times New Roman" pitchFamily="18" charset="0"/>
                    <a:cs typeface="Times New Roman" pitchFamily="18" charset="0"/>
                    <a:sym typeface="Symbol" pitchFamily="18" charset="2"/>
                  </a:rPr>
                  <a:t>We can deduce an important result from the conditional probability:</a:t>
                </a:r>
              </a:p>
              <a:p>
                <a:pPr algn="just"/>
                <a:endParaRPr lang="en-US" sz="2400" dirty="0">
                  <a:latin typeface="Times New Roman" pitchFamily="18" charset="0"/>
                  <a:cs typeface="Times New Roman" pitchFamily="18" charset="0"/>
                  <a:sym typeface="Symbol" pitchFamily="18" charset="2"/>
                </a:endParaRPr>
              </a:p>
              <a:p>
                <a:pPr algn="just"/>
                <a:r>
                  <a:rPr lang="en-US" sz="2400" dirty="0">
                    <a:latin typeface="Times New Roman" pitchFamily="18" charset="0"/>
                    <a:cs typeface="Times New Roman" pitchFamily="18" charset="0"/>
                    <a:sym typeface="Symbol" pitchFamily="18" charset="2"/>
                  </a:rPr>
                  <a:t>If B has no effect on A, then, </a:t>
                </a:r>
                <a14:m>
                  <m:oMath xmlns:m="http://schemas.openxmlformats.org/officeDocument/2006/math">
                    <m:r>
                      <a:rPr lang="en-US" sz="2400" b="1" i="1">
                        <a:solidFill>
                          <a:srgbClr val="FF0000"/>
                        </a:solidFill>
                        <a:latin typeface="Cambria Math" panose="02040503050406030204" pitchFamily="18" charset="0"/>
                        <a:cs typeface="Times New Roman" pitchFamily="18" charset="0"/>
                      </a:rPr>
                      <m:t>𝑷</m:t>
                    </m:r>
                    <m:r>
                      <a:rPr lang="en-US" sz="2400" b="1" i="1">
                        <a:solidFill>
                          <a:srgbClr val="FF0000"/>
                        </a:solidFill>
                        <a:latin typeface="Cambria Math" panose="02040503050406030204" pitchFamily="18" charset="0"/>
                        <a:cs typeface="Times New Roman" pitchFamily="18" charset="0"/>
                      </a:rPr>
                      <m:t> </m:t>
                    </m:r>
                    <m:d>
                      <m:dPr>
                        <m:ctrlPr>
                          <a:rPr lang="en-US" sz="2400" b="1" i="1">
                            <a:solidFill>
                              <a:srgbClr val="FF0000"/>
                            </a:solidFill>
                            <a:latin typeface="Cambria Math" panose="02040503050406030204" pitchFamily="18" charset="0"/>
                            <a:cs typeface="Times New Roman" pitchFamily="18" charset="0"/>
                          </a:rPr>
                        </m:ctrlPr>
                      </m:dPr>
                      <m:e>
                        <m:f>
                          <m:fPr>
                            <m:ctrlPr>
                              <a:rPr lang="en-US" sz="2400" b="1" i="1">
                                <a:solidFill>
                                  <a:srgbClr val="FF0000"/>
                                </a:solidFill>
                                <a:latin typeface="Cambria Math" panose="02040503050406030204" pitchFamily="18" charset="0"/>
                                <a:cs typeface="Times New Roman" pitchFamily="18" charset="0"/>
                              </a:rPr>
                            </m:ctrlPr>
                          </m:fPr>
                          <m:num>
                            <m:r>
                              <a:rPr lang="en-US" sz="2400" b="1" i="1">
                                <a:solidFill>
                                  <a:srgbClr val="FF0000"/>
                                </a:solidFill>
                                <a:latin typeface="Cambria Math" panose="02040503050406030204" pitchFamily="18" charset="0"/>
                                <a:cs typeface="Times New Roman" pitchFamily="18" charset="0"/>
                              </a:rPr>
                              <m:t>𝑨</m:t>
                            </m:r>
                          </m:num>
                          <m:den>
                            <m:r>
                              <a:rPr lang="en-US" sz="2400" b="1" i="1">
                                <a:solidFill>
                                  <a:srgbClr val="FF0000"/>
                                </a:solidFill>
                                <a:latin typeface="Cambria Math" panose="02040503050406030204" pitchFamily="18" charset="0"/>
                                <a:cs typeface="Times New Roman" pitchFamily="18" charset="0"/>
                              </a:rPr>
                              <m:t>𝑩</m:t>
                            </m:r>
                          </m:den>
                        </m:f>
                      </m:e>
                    </m:d>
                    <m:r>
                      <a:rPr lang="en-US" sz="2400" b="1" i="1">
                        <a:solidFill>
                          <a:srgbClr val="FF0000"/>
                        </a:solidFill>
                        <a:latin typeface="Cambria Math" panose="02040503050406030204" pitchFamily="18" charset="0"/>
                        <a:cs typeface="Times New Roman" pitchFamily="18" charset="0"/>
                      </a:rPr>
                      <m:t>=</m:t>
                    </m:r>
                    <m:r>
                      <a:rPr lang="en-US" sz="2400" b="1" i="1">
                        <a:solidFill>
                          <a:srgbClr val="FF0000"/>
                        </a:solidFill>
                        <a:latin typeface="Cambria Math" panose="02040503050406030204" pitchFamily="18" charset="0"/>
                        <a:cs typeface="Times New Roman" pitchFamily="18" charset="0"/>
                      </a:rPr>
                      <m:t>𝑷</m:t>
                    </m:r>
                    <m:r>
                      <a:rPr lang="en-US" sz="2400" b="1" i="1">
                        <a:solidFill>
                          <a:srgbClr val="FF0000"/>
                        </a:solidFill>
                        <a:latin typeface="Cambria Math" panose="02040503050406030204" pitchFamily="18" charset="0"/>
                        <a:cs typeface="Times New Roman" pitchFamily="18" charset="0"/>
                      </a:rPr>
                      <m:t>(</m:t>
                    </m:r>
                    <m:r>
                      <a:rPr lang="en-US" sz="2400" b="1" i="1">
                        <a:solidFill>
                          <a:srgbClr val="FF0000"/>
                        </a:solidFill>
                        <a:latin typeface="Cambria Math" panose="02040503050406030204" pitchFamily="18" charset="0"/>
                        <a:cs typeface="Times New Roman" pitchFamily="18" charset="0"/>
                      </a:rPr>
                      <m:t>𝑨</m:t>
                    </m:r>
                    <m:r>
                      <a:rPr lang="en-US" sz="2400" b="1" i="1">
                        <a:solidFill>
                          <a:srgbClr val="FF0000"/>
                        </a:solidFill>
                        <a:latin typeface="Cambria Math" panose="02040503050406030204" pitchFamily="18" charset="0"/>
                        <a:cs typeface="Times New Roman" pitchFamily="18" charset="0"/>
                      </a:rPr>
                      <m:t>)</m:t>
                    </m:r>
                  </m:oMath>
                </a14:m>
                <a:r>
                  <a:rPr lang="en-US" sz="2400" dirty="0">
                    <a:solidFill>
                      <a:srgbClr val="FF0000"/>
                    </a:solidFill>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Also </a:t>
                </a:r>
                <a14:m>
                  <m:oMath xmlns:m="http://schemas.openxmlformats.org/officeDocument/2006/math">
                    <m:r>
                      <a:rPr lang="en-US" sz="2400" b="1" i="1">
                        <a:solidFill>
                          <a:srgbClr val="FF0000"/>
                        </a:solidFill>
                        <a:latin typeface="Cambria Math" panose="02040503050406030204" pitchFamily="18" charset="0"/>
                        <a:cs typeface="Times New Roman" pitchFamily="18" charset="0"/>
                      </a:rPr>
                      <m:t>𝑷</m:t>
                    </m:r>
                    <m:r>
                      <a:rPr lang="en-US" sz="2400" b="1" i="1">
                        <a:solidFill>
                          <a:srgbClr val="FF0000"/>
                        </a:solidFill>
                        <a:latin typeface="Cambria Math" panose="02040503050406030204" pitchFamily="18" charset="0"/>
                        <a:cs typeface="Times New Roman" pitchFamily="18" charset="0"/>
                      </a:rPr>
                      <m:t> </m:t>
                    </m:r>
                    <m:d>
                      <m:dPr>
                        <m:ctrlPr>
                          <a:rPr lang="en-US" sz="2400" b="1" i="1">
                            <a:solidFill>
                              <a:srgbClr val="FF0000"/>
                            </a:solidFill>
                            <a:latin typeface="Cambria Math" panose="02040503050406030204" pitchFamily="18" charset="0"/>
                            <a:cs typeface="Times New Roman" pitchFamily="18" charset="0"/>
                          </a:rPr>
                        </m:ctrlPr>
                      </m:dPr>
                      <m:e>
                        <m:f>
                          <m:fPr>
                            <m:ctrlPr>
                              <a:rPr lang="en-US" sz="2400" b="1" i="1">
                                <a:solidFill>
                                  <a:srgbClr val="FF0000"/>
                                </a:solidFill>
                                <a:latin typeface="Cambria Math" panose="02040503050406030204" pitchFamily="18" charset="0"/>
                                <a:cs typeface="Times New Roman" pitchFamily="18" charset="0"/>
                              </a:rPr>
                            </m:ctrlPr>
                          </m:fPr>
                          <m:num>
                            <m:r>
                              <a:rPr lang="en-US" sz="2400" b="1" i="1">
                                <a:solidFill>
                                  <a:srgbClr val="FF0000"/>
                                </a:solidFill>
                                <a:latin typeface="Cambria Math" panose="02040503050406030204" pitchFamily="18" charset="0"/>
                                <a:cs typeface="Times New Roman" pitchFamily="18" charset="0"/>
                              </a:rPr>
                              <m:t>𝑩</m:t>
                            </m:r>
                          </m:num>
                          <m:den>
                            <m:r>
                              <a:rPr lang="en-US" sz="2400" b="1" i="1">
                                <a:solidFill>
                                  <a:srgbClr val="FF0000"/>
                                </a:solidFill>
                                <a:latin typeface="Cambria Math" panose="02040503050406030204" pitchFamily="18" charset="0"/>
                                <a:cs typeface="Times New Roman" pitchFamily="18" charset="0"/>
                              </a:rPr>
                              <m:t>𝑨</m:t>
                            </m:r>
                          </m:den>
                        </m:f>
                      </m:e>
                    </m:d>
                    <m:r>
                      <a:rPr lang="en-US" sz="2400" b="1" i="1">
                        <a:solidFill>
                          <a:srgbClr val="FF0000"/>
                        </a:solidFill>
                        <a:latin typeface="Cambria Math" panose="02040503050406030204" pitchFamily="18" charset="0"/>
                        <a:cs typeface="Times New Roman" pitchFamily="18" charset="0"/>
                      </a:rPr>
                      <m:t>=</m:t>
                    </m:r>
                    <m:r>
                      <a:rPr lang="en-US" sz="2400" b="1" i="1">
                        <a:solidFill>
                          <a:srgbClr val="FF0000"/>
                        </a:solidFill>
                        <a:latin typeface="Cambria Math" panose="02040503050406030204" pitchFamily="18" charset="0"/>
                        <a:cs typeface="Times New Roman" pitchFamily="18" charset="0"/>
                      </a:rPr>
                      <m:t>𝑷</m:t>
                    </m:r>
                    <m:d>
                      <m:dPr>
                        <m:ctrlPr>
                          <a:rPr lang="en-US" sz="2400" b="1" i="1">
                            <a:solidFill>
                              <a:srgbClr val="FF0000"/>
                            </a:solidFill>
                            <a:latin typeface="Cambria Math" panose="02040503050406030204" pitchFamily="18" charset="0"/>
                            <a:cs typeface="Times New Roman" pitchFamily="18" charset="0"/>
                          </a:rPr>
                        </m:ctrlPr>
                      </m:dPr>
                      <m:e>
                        <m:r>
                          <a:rPr lang="en-US" sz="2400" b="1" i="1">
                            <a:solidFill>
                              <a:srgbClr val="FF0000"/>
                            </a:solidFill>
                            <a:latin typeface="Cambria Math" panose="02040503050406030204" pitchFamily="18" charset="0"/>
                            <a:cs typeface="Times New Roman" pitchFamily="18" charset="0"/>
                          </a:rPr>
                          <m:t>𝑩</m:t>
                        </m:r>
                      </m:e>
                    </m:d>
                    <m:r>
                      <a:rPr lang="en-US" sz="2400" b="1" i="1" smtClean="0">
                        <a:solidFill>
                          <a:srgbClr val="FF0000"/>
                        </a:solidFill>
                        <a:latin typeface="Cambria Math" panose="02040503050406030204" pitchFamily="18" charset="0"/>
                        <a:cs typeface="Times New Roman" pitchFamily="18" charset="0"/>
                      </a:rPr>
                      <m:t>    </m:t>
                    </m:r>
                  </m:oMath>
                </a14:m>
                <a:r>
                  <a:rPr lang="en-US" sz="2400" dirty="0">
                    <a:latin typeface="Times New Roman" pitchFamily="18" charset="0"/>
                    <a:cs typeface="Times New Roman" pitchFamily="18" charset="0"/>
                    <a:sym typeface="Symbol" pitchFamily="18" charset="2"/>
                  </a:rPr>
                  <a:t> and we say the events are independent.</a:t>
                </a:r>
              </a:p>
              <a:p>
                <a:pPr algn="just"/>
                <a:r>
                  <a:rPr lang="en-US" sz="2400" dirty="0">
                    <a:latin typeface="Times New Roman" pitchFamily="18" charset="0"/>
                    <a:cs typeface="Times New Roman" pitchFamily="18" charset="0"/>
                    <a:sym typeface="Symbol" pitchFamily="18" charset="2"/>
                  </a:rPr>
                  <a:t>i.e., The probability of A does not depend on B. </a:t>
                </a:r>
              </a:p>
              <a:p>
                <a:pPr algn="just"/>
                <a:endParaRPr lang="en-US" sz="2400" dirty="0">
                  <a:latin typeface="Times New Roman" pitchFamily="18" charset="0"/>
                  <a:cs typeface="Times New Roman" pitchFamily="18" charset="0"/>
                  <a:sym typeface="Symbol" pitchFamily="18" charset="2"/>
                </a:endParaRPr>
              </a:p>
              <a:p>
                <a:pPr algn="just"/>
                <a:r>
                  <a:rPr lang="en-US" sz="2400" dirty="0">
                    <a:latin typeface="Times New Roman" pitchFamily="18" charset="0"/>
                    <a:cs typeface="Times New Roman" pitchFamily="18" charset="0"/>
                    <a:sym typeface="Symbol" pitchFamily="18" charset="2"/>
                  </a:rPr>
                  <a:t>               </a:t>
                </a:r>
                <a14:m>
                  <m:oMath xmlns:m="http://schemas.openxmlformats.org/officeDocument/2006/math">
                    <m:r>
                      <m:rPr>
                        <m:sty m:val="p"/>
                      </m:rPr>
                      <a:rPr lang="en-US" sz="2400">
                        <a:solidFill>
                          <a:prstClr val="black"/>
                        </a:solidFill>
                        <a:latin typeface="Cambria Math" panose="02040503050406030204" pitchFamily="18" charset="0"/>
                        <a:cs typeface="Times New Roman" pitchFamily="18" charset="0"/>
                      </a:rPr>
                      <m:t>so</m:t>
                    </m:r>
                    <m:r>
                      <a:rPr lang="en-US" sz="2400">
                        <a:solidFill>
                          <a:prstClr val="black"/>
                        </a:solidFill>
                        <a:latin typeface="Cambria Math" panose="02040503050406030204" pitchFamily="18" charset="0"/>
                        <a:cs typeface="Times New Roman" pitchFamily="18" charset="0"/>
                      </a:rPr>
                      <m:t>,          </m:t>
                    </m:r>
                    <m:r>
                      <a:rPr lang="en-US" sz="2400" b="1" i="1">
                        <a:solidFill>
                          <a:prstClr val="black"/>
                        </a:solidFill>
                        <a:latin typeface="Cambria Math" panose="02040503050406030204" pitchFamily="18" charset="0"/>
                        <a:cs typeface="Times New Roman" pitchFamily="18" charset="0"/>
                      </a:rPr>
                      <m:t>𝑷</m:t>
                    </m:r>
                    <m:d>
                      <m:dPr>
                        <m:ctrlPr>
                          <a:rPr lang="en-US" sz="2400" b="1" i="1">
                            <a:solidFill>
                              <a:prstClr val="black"/>
                            </a:solidFill>
                            <a:latin typeface="Cambria Math" panose="02040503050406030204" pitchFamily="18" charset="0"/>
                            <a:cs typeface="Times New Roman" pitchFamily="18" charset="0"/>
                          </a:rPr>
                        </m:ctrlPr>
                      </m:dPr>
                      <m:e>
                        <m:f>
                          <m:fPr>
                            <m:ctrlPr>
                              <a:rPr lang="en-US" sz="2400" b="1" i="1">
                                <a:solidFill>
                                  <a:prstClr val="black"/>
                                </a:solidFill>
                                <a:latin typeface="Cambria Math" panose="02040503050406030204" pitchFamily="18" charset="0"/>
                                <a:cs typeface="Times New Roman" pitchFamily="18" charset="0"/>
                              </a:rPr>
                            </m:ctrlPr>
                          </m:fPr>
                          <m:num>
                            <m:r>
                              <a:rPr lang="en-US" sz="2400" b="1" i="1">
                                <a:solidFill>
                                  <a:prstClr val="black"/>
                                </a:solidFill>
                                <a:latin typeface="Cambria Math" panose="02040503050406030204" pitchFamily="18" charset="0"/>
                                <a:cs typeface="Times New Roman" pitchFamily="18" charset="0"/>
                              </a:rPr>
                              <m:t>𝑨</m:t>
                            </m:r>
                          </m:num>
                          <m:den>
                            <m:r>
                              <a:rPr lang="en-US" sz="2400" b="1" i="1">
                                <a:solidFill>
                                  <a:prstClr val="black"/>
                                </a:solidFill>
                                <a:latin typeface="Cambria Math" panose="02040503050406030204" pitchFamily="18" charset="0"/>
                                <a:cs typeface="Times New Roman" pitchFamily="18" charset="0"/>
                              </a:rPr>
                              <m:t>𝑩</m:t>
                            </m:r>
                          </m:den>
                        </m:f>
                      </m:e>
                    </m:d>
                    <m:r>
                      <a:rPr lang="en-US" sz="2400" b="1" i="1">
                        <a:solidFill>
                          <a:prstClr val="black"/>
                        </a:solidFill>
                        <a:latin typeface="Cambria Math" panose="02040503050406030204" pitchFamily="18" charset="0"/>
                        <a:cs typeface="Times New Roman" pitchFamily="18" charset="0"/>
                      </a:rPr>
                      <m:t>=</m:t>
                    </m:r>
                    <m:f>
                      <m:fPr>
                        <m:ctrlPr>
                          <a:rPr lang="en-US" sz="2400" b="1" i="1">
                            <a:solidFill>
                              <a:prstClr val="black"/>
                            </a:solidFill>
                            <a:latin typeface="Cambria Math" panose="02040503050406030204" pitchFamily="18" charset="0"/>
                            <a:cs typeface="Times New Roman" pitchFamily="18" charset="0"/>
                          </a:rPr>
                        </m:ctrlPr>
                      </m:fPr>
                      <m:num>
                        <m:r>
                          <a:rPr lang="en-US" sz="2400" b="1" i="1">
                            <a:solidFill>
                              <a:prstClr val="black"/>
                            </a:solidFill>
                            <a:latin typeface="Cambria Math" panose="02040503050406030204" pitchFamily="18" charset="0"/>
                            <a:cs typeface="Times New Roman" pitchFamily="18" charset="0"/>
                          </a:rPr>
                          <m:t>𝑷</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𝑨</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𝑩</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num>
                      <m:den>
                        <m:r>
                          <a:rPr lang="en-US" sz="2400" b="1" i="1">
                            <a:solidFill>
                              <a:prstClr val="black"/>
                            </a:solidFill>
                            <a:latin typeface="Cambria Math" panose="02040503050406030204" pitchFamily="18" charset="0"/>
                            <a:cs typeface="Times New Roman" pitchFamily="18" charset="0"/>
                          </a:rPr>
                          <m:t>𝑷</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𝑩</m:t>
                        </m:r>
                        <m:r>
                          <a:rPr lang="en-US" sz="2400" b="1" i="1">
                            <a:solidFill>
                              <a:prstClr val="black"/>
                            </a:solidFill>
                            <a:latin typeface="Cambria Math" panose="02040503050406030204" pitchFamily="18" charset="0"/>
                            <a:cs typeface="Times New Roman" pitchFamily="18" charset="0"/>
                          </a:rPr>
                          <m:t>)</m:t>
                        </m:r>
                      </m:den>
                    </m:f>
                  </m:oMath>
                </a14:m>
                <a:endParaRPr lang="en-US" sz="2400" dirty="0">
                  <a:latin typeface="Times New Roman" pitchFamily="18" charset="0"/>
                  <a:cs typeface="Times New Roman" pitchFamily="18" charset="0"/>
                  <a:sym typeface="Symbol" pitchFamily="18" charset="2"/>
                </a:endParaRPr>
              </a:p>
              <a:p>
                <a:pPr algn="just"/>
                <a:endParaRPr lang="en-US" sz="2400" dirty="0">
                  <a:latin typeface="Times New Roman" pitchFamily="18" charset="0"/>
                  <a:cs typeface="Times New Roman" pitchFamily="18" charset="0"/>
                  <a:sym typeface="Symbol" pitchFamily="18" charset="2"/>
                </a:endParaRPr>
              </a:p>
              <a:p>
                <a:pPr algn="just"/>
                <a:r>
                  <a:rPr lang="en-US" sz="2400" dirty="0">
                    <a:solidFill>
                      <a:prstClr val="black"/>
                    </a:solidFill>
                    <a:cs typeface="Times New Roman" pitchFamily="18" charset="0"/>
                  </a:rPr>
                  <a:t>     becomes</a:t>
                </a:r>
                <a14:m>
                  <m:oMath xmlns:m="http://schemas.openxmlformats.org/officeDocument/2006/math">
                    <m:r>
                      <a:rPr lang="en-US" sz="2400">
                        <a:solidFill>
                          <a:prstClr val="black"/>
                        </a:solidFill>
                        <a:latin typeface="Cambria Math" panose="02040503050406030204" pitchFamily="18" charset="0"/>
                        <a:cs typeface="Times New Roman" pitchFamily="18" charset="0"/>
                      </a:rPr>
                      <m:t>,          </m:t>
                    </m:r>
                    <m:r>
                      <a:rPr lang="en-US" sz="2400" b="1" i="1">
                        <a:solidFill>
                          <a:prstClr val="black"/>
                        </a:solidFill>
                        <a:latin typeface="Cambria Math" panose="02040503050406030204" pitchFamily="18" charset="0"/>
                        <a:cs typeface="Times New Roman" pitchFamily="18" charset="0"/>
                      </a:rPr>
                      <m:t>𝑷</m:t>
                    </m:r>
                    <m:d>
                      <m:dPr>
                        <m:ctrlPr>
                          <a:rPr lang="en-US" sz="2400" b="1" i="1">
                            <a:solidFill>
                              <a:prstClr val="black"/>
                            </a:solidFill>
                            <a:latin typeface="Cambria Math" panose="02040503050406030204" pitchFamily="18" charset="0"/>
                            <a:cs typeface="Times New Roman" pitchFamily="18" charset="0"/>
                          </a:rPr>
                        </m:ctrlPr>
                      </m:dPr>
                      <m:e>
                        <m:r>
                          <a:rPr lang="en-US" sz="2400" b="1" i="1">
                            <a:solidFill>
                              <a:prstClr val="black"/>
                            </a:solidFill>
                            <a:latin typeface="Cambria Math" panose="02040503050406030204" pitchFamily="18" charset="0"/>
                            <a:cs typeface="Times New Roman" pitchFamily="18" charset="0"/>
                          </a:rPr>
                          <m:t>𝑨</m:t>
                        </m:r>
                      </m:e>
                    </m:d>
                    <m:r>
                      <a:rPr lang="en-US" sz="2400" b="1" i="1">
                        <a:solidFill>
                          <a:prstClr val="black"/>
                        </a:solidFill>
                        <a:latin typeface="Cambria Math" panose="02040503050406030204" pitchFamily="18" charset="0"/>
                        <a:cs typeface="Times New Roman" pitchFamily="18" charset="0"/>
                      </a:rPr>
                      <m:t>=</m:t>
                    </m:r>
                    <m:f>
                      <m:fPr>
                        <m:ctrlPr>
                          <a:rPr lang="en-US" sz="2400" b="1" i="1">
                            <a:solidFill>
                              <a:prstClr val="black"/>
                            </a:solidFill>
                            <a:latin typeface="Cambria Math" panose="02040503050406030204" pitchFamily="18" charset="0"/>
                            <a:cs typeface="Times New Roman" pitchFamily="18" charset="0"/>
                          </a:rPr>
                        </m:ctrlPr>
                      </m:fPr>
                      <m:num>
                        <m:r>
                          <a:rPr lang="en-US" sz="2400" b="1" i="1">
                            <a:solidFill>
                              <a:prstClr val="black"/>
                            </a:solidFill>
                            <a:latin typeface="Cambria Math" panose="02040503050406030204" pitchFamily="18" charset="0"/>
                            <a:cs typeface="Times New Roman" pitchFamily="18" charset="0"/>
                          </a:rPr>
                          <m:t>𝑷</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𝑨</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𝑩</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num>
                      <m:den>
                        <m:r>
                          <a:rPr lang="en-US" sz="2400" b="1" i="1">
                            <a:solidFill>
                              <a:prstClr val="black"/>
                            </a:solidFill>
                            <a:latin typeface="Cambria Math" panose="02040503050406030204" pitchFamily="18" charset="0"/>
                            <a:cs typeface="Times New Roman" pitchFamily="18" charset="0"/>
                          </a:rPr>
                          <m:t>𝑷</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𝑩</m:t>
                        </m:r>
                        <m:r>
                          <a:rPr lang="en-US" sz="2400" b="1" i="1">
                            <a:solidFill>
                              <a:prstClr val="black"/>
                            </a:solidFill>
                            <a:latin typeface="Cambria Math" panose="02040503050406030204" pitchFamily="18" charset="0"/>
                            <a:cs typeface="Times New Roman" pitchFamily="18" charset="0"/>
                          </a:rPr>
                          <m:t>)</m:t>
                        </m:r>
                      </m:den>
                    </m:f>
                  </m:oMath>
                </a14:m>
                <a:endParaRPr lang="en-US" sz="2400" dirty="0">
                  <a:latin typeface="Times New Roman" pitchFamily="18" charset="0"/>
                  <a:cs typeface="Times New Roman" pitchFamily="18" charset="0"/>
                  <a:sym typeface="Symbol" pitchFamily="18" charset="2"/>
                </a:endParaRPr>
              </a:p>
              <a:p>
                <a:endParaRPr lang="en-US" sz="2400" dirty="0">
                  <a:latin typeface="Times New Roman" pitchFamily="18" charset="0"/>
                  <a:cs typeface="Times New Roman" pitchFamily="18" charset="0"/>
                  <a:sym typeface="Symbol" pitchFamily="18" charset="2"/>
                </a:endParaRPr>
              </a:p>
            </p:txBody>
          </p:sp>
        </mc:Choice>
        <mc:Fallback xmlns="">
          <p:sp>
            <p:nvSpPr>
              <p:cNvPr id="24" name="Rectangle 5"/>
              <p:cNvSpPr>
                <a:spLocks noRot="1" noChangeAspect="1" noMove="1" noResize="1" noEditPoints="1" noAdjustHandles="1" noChangeArrowheads="1" noChangeShapeType="1" noTextEdit="1"/>
              </p:cNvSpPr>
              <p:nvPr/>
            </p:nvSpPr>
            <p:spPr bwMode="auto">
              <a:xfrm>
                <a:off x="685800" y="1338046"/>
                <a:ext cx="11201400" cy="4409925"/>
              </a:xfrm>
              <a:prstGeom prst="rect">
                <a:avLst/>
              </a:prstGeom>
              <a:blipFill>
                <a:blip r:embed="rId2"/>
                <a:stretch>
                  <a:fillRect l="-871" t="-1105" r="-817"/>
                </a:stretch>
              </a:blipFill>
              <a:ln w="9525">
                <a:noFill/>
                <a:miter lim="800000"/>
                <a:headEnd/>
                <a:tailEnd/>
              </a:ln>
            </p:spPr>
            <p:txBody>
              <a:bodyPr/>
              <a:lstStyle/>
              <a:p>
                <a:r>
                  <a:rPr lang="en-US">
                    <a:noFill/>
                  </a:rPr>
                  <a:t> </a:t>
                </a:r>
              </a:p>
            </p:txBody>
          </p:sp>
        </mc:Fallback>
      </mc:AlternateContent>
      <p:grpSp>
        <p:nvGrpSpPr>
          <p:cNvPr id="36" name="Group 35"/>
          <p:cNvGrpSpPr>
            <a:grpSpLocks/>
          </p:cNvGrpSpPr>
          <p:nvPr/>
        </p:nvGrpSpPr>
        <p:grpSpPr bwMode="auto">
          <a:xfrm>
            <a:off x="2950369" y="5567364"/>
            <a:ext cx="4919663" cy="466725"/>
            <a:chOff x="894" y="3296"/>
            <a:chExt cx="3344" cy="294"/>
          </a:xfrm>
        </p:grpSpPr>
        <p:sp>
          <p:nvSpPr>
            <p:cNvPr id="37" name="Rectangle 33"/>
            <p:cNvSpPr>
              <a:spLocks noChangeArrowheads="1"/>
            </p:cNvSpPr>
            <p:nvPr/>
          </p:nvSpPr>
          <p:spPr bwMode="auto">
            <a:xfrm>
              <a:off x="1355" y="3296"/>
              <a:ext cx="2613" cy="291"/>
            </a:xfrm>
            <a:prstGeom prst="rect">
              <a:avLst/>
            </a:prstGeom>
            <a:solidFill>
              <a:srgbClr val="FFFFFF"/>
            </a:solidFill>
            <a:ln w="9525">
              <a:solidFill>
                <a:srgbClr val="7030A0"/>
              </a:solidFill>
              <a:miter lim="800000"/>
              <a:headEnd/>
              <a:tailEnd/>
            </a:ln>
          </p:spPr>
          <p:txBody>
            <a:bodyPr anchor="ctr">
              <a:spAutoFit/>
            </a:bodyPr>
            <a:lstStyle/>
            <a:p>
              <a:endParaRPr lang="en-US" sz="2400">
                <a:latin typeface="Times New Roman" pitchFamily="18" charset="0"/>
                <a:cs typeface="Times New Roman" pitchFamily="18" charset="0"/>
              </a:endParaRPr>
            </a:p>
          </p:txBody>
        </p:sp>
        <p:sp>
          <p:nvSpPr>
            <p:cNvPr id="38" name="Rectangle 15"/>
            <p:cNvSpPr>
              <a:spLocks noChangeArrowheads="1"/>
            </p:cNvSpPr>
            <p:nvPr/>
          </p:nvSpPr>
          <p:spPr bwMode="auto">
            <a:xfrm>
              <a:off x="894" y="3299"/>
              <a:ext cx="3344" cy="291"/>
            </a:xfrm>
            <a:prstGeom prst="rect">
              <a:avLst/>
            </a:prstGeom>
            <a:noFill/>
            <a:ln w="9525">
              <a:noFill/>
              <a:miter lim="800000"/>
              <a:headEnd/>
              <a:tailEnd/>
            </a:ln>
          </p:spPr>
          <p:txBody>
            <a:bodyPr>
              <a:spAutoFit/>
            </a:bodyPr>
            <a:lstStyle/>
            <a:p>
              <a:r>
                <a:rPr lang="en-US" sz="2400" dirty="0">
                  <a:latin typeface="Times New Roman" pitchFamily="18" charset="0"/>
                  <a:cs typeface="Times New Roman" pitchFamily="18" charset="0"/>
                  <a:sym typeface="Symbol" pitchFamily="18" charset="2"/>
                </a:rPr>
                <a:t>or      </a:t>
              </a:r>
              <a:r>
                <a:rPr lang="en-US" sz="2400" i="1" dirty="0">
                  <a:solidFill>
                    <a:srgbClr val="FF0000"/>
                  </a:solidFill>
                  <a:latin typeface="Times New Roman" pitchFamily="18" charset="0"/>
                  <a:cs typeface="Times New Roman" pitchFamily="18" charset="0"/>
                  <a:sym typeface="Symbol" pitchFamily="18" charset="2"/>
                </a:rPr>
                <a:t>P</a:t>
              </a:r>
              <a:r>
                <a:rPr lang="en-US" sz="2400" dirty="0">
                  <a:solidFill>
                    <a:srgbClr val="FF0000"/>
                  </a:solidFill>
                  <a:latin typeface="Times New Roman" pitchFamily="18" charset="0"/>
                  <a:cs typeface="Times New Roman" pitchFamily="18" charset="0"/>
                  <a:sym typeface="Symbol" pitchFamily="18" charset="2"/>
                </a:rPr>
                <a:t>(A  B) = </a:t>
              </a:r>
              <a:r>
                <a:rPr lang="en-US" sz="2400" i="1" dirty="0">
                  <a:solidFill>
                    <a:srgbClr val="FF0000"/>
                  </a:solidFill>
                  <a:latin typeface="Times New Roman" pitchFamily="18" charset="0"/>
                  <a:cs typeface="Times New Roman" pitchFamily="18" charset="0"/>
                  <a:sym typeface="Symbol" pitchFamily="18" charset="2"/>
                </a:rPr>
                <a:t>P</a:t>
              </a:r>
              <a:r>
                <a:rPr lang="en-US" sz="2400" dirty="0">
                  <a:solidFill>
                    <a:srgbClr val="FF0000"/>
                  </a:solidFill>
                  <a:latin typeface="Times New Roman" pitchFamily="18" charset="0"/>
                  <a:cs typeface="Times New Roman" pitchFamily="18" charset="0"/>
                  <a:sym typeface="Symbol" pitchFamily="18" charset="2"/>
                </a:rPr>
                <a:t>(A)  </a:t>
              </a:r>
              <a:r>
                <a:rPr lang="en-US" sz="2400" i="1" dirty="0">
                  <a:solidFill>
                    <a:srgbClr val="FF0000"/>
                  </a:solidFill>
                  <a:latin typeface="Times New Roman" pitchFamily="18" charset="0"/>
                  <a:cs typeface="Times New Roman" pitchFamily="18" charset="0"/>
                  <a:sym typeface="Symbol" pitchFamily="18" charset="2"/>
                </a:rPr>
                <a:t>P</a:t>
              </a:r>
              <a:r>
                <a:rPr lang="en-US" sz="2400" dirty="0">
                  <a:solidFill>
                    <a:srgbClr val="FF0000"/>
                  </a:solidFill>
                  <a:latin typeface="Times New Roman" pitchFamily="18" charset="0"/>
                  <a:cs typeface="Times New Roman" pitchFamily="18" charset="0"/>
                  <a:sym typeface="Symbol" pitchFamily="18" charset="2"/>
                </a:rPr>
                <a:t>(B)</a:t>
              </a:r>
            </a:p>
          </p:txBody>
        </p:sp>
      </p:grpSp>
    </p:spTree>
    <p:extLst>
      <p:ext uri="{BB962C8B-B14F-4D97-AF65-F5344CB8AC3E}">
        <p14:creationId xmlns:p14="http://schemas.microsoft.com/office/powerpoint/2010/main" val="24580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 calcmode="lin" valueType="num">
                                      <p:cBhvr additive="base">
                                        <p:cTn id="1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anim calcmode="lin" valueType="num">
                                      <p:cBhvr additive="base">
                                        <p:cTn id="19"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xEl>
                                              <p:pRg st="5" end="5"/>
                                            </p:txEl>
                                          </p:spTgt>
                                        </p:tgtEl>
                                        <p:attrNameLst>
                                          <p:attrName>style.visibility</p:attrName>
                                        </p:attrNameLst>
                                      </p:cBhvr>
                                      <p:to>
                                        <p:strVal val="visible"/>
                                      </p:to>
                                    </p:set>
                                    <p:anim calcmode="lin" valueType="num">
                                      <p:cBhvr additive="base">
                                        <p:cTn id="25" dur="500" fill="hold"/>
                                        <p:tgtEl>
                                          <p:spTgt spid="2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xEl>
                                              <p:pRg st="7" end="7"/>
                                            </p:txEl>
                                          </p:spTgt>
                                        </p:tgtEl>
                                        <p:attrNameLst>
                                          <p:attrName>style.visibility</p:attrName>
                                        </p:attrNameLst>
                                      </p:cBhvr>
                                      <p:to>
                                        <p:strVal val="visible"/>
                                      </p:to>
                                    </p:set>
                                    <p:anim calcmode="lin" valueType="num">
                                      <p:cBhvr additive="base">
                                        <p:cTn id="31" dur="500" fill="hold"/>
                                        <p:tgtEl>
                                          <p:spTgt spid="2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inVertical)">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905000" y="4267200"/>
            <a:ext cx="8610600" cy="1828800"/>
          </a:xfrm>
        </p:spPr>
        <p:txBody>
          <a:bodyPr/>
          <a:lstStyle/>
          <a:p>
            <a:pPr algn="ctr">
              <a:defRPr/>
            </a:pPr>
            <a:r>
              <a:rPr lang="en-US" sz="3600" dirty="0"/>
              <a:t>  </a:t>
            </a:r>
            <a:r>
              <a:rPr lang="en-IN" sz="3600" dirty="0"/>
              <a:t>Session No 3</a:t>
            </a:r>
          </a:p>
          <a:p>
            <a:pPr algn="ctr">
              <a:defRPr/>
            </a:pPr>
            <a:r>
              <a:rPr lang="en-IN" sz="2400" dirty="0"/>
              <a:t>Introduction to Conditional Probability</a:t>
            </a:r>
            <a:r>
              <a:rPr lang="en-IN" sz="1800" kern="50" dirty="0">
                <a:solidFill>
                  <a:srgbClr val="00000A"/>
                </a:solidFill>
                <a:latin typeface="Times New Roman" panose="02020603050405020304" pitchFamily="18" charset="0"/>
                <a:ea typeface="Ubuntu" panose="020B0504030602030204" pitchFamily="34" charset="0"/>
              </a:rPr>
              <a:t>,  </a:t>
            </a:r>
            <a:r>
              <a:rPr lang="en-IN" sz="2400" dirty="0"/>
              <a:t>independent events, Total Probability</a:t>
            </a:r>
          </a:p>
          <a:p>
            <a:pPr algn="ctr">
              <a:defRPr/>
            </a:pPr>
            <a:r>
              <a:rPr lang="en-US" sz="2800" dirty="0">
                <a:latin typeface="Calibri" panose="020F0502020204030204" pitchFamily="34" charset="0"/>
                <a:cs typeface="Calibri" panose="020F0502020204030204" pitchFamily="34" charset="0"/>
              </a:rPr>
              <a:t>(</a:t>
            </a:r>
            <a:r>
              <a:rPr lang="en-US" sz="2800" dirty="0">
                <a:highlight>
                  <a:srgbClr val="FFFF00"/>
                </a:highlight>
                <a:latin typeface="Calibri" panose="020F0502020204030204" pitchFamily="34" charset="0"/>
                <a:cs typeface="Calibri" panose="020F0502020204030204" pitchFamily="34" charset="0"/>
              </a:rPr>
              <a:t>Session 3: 26</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/27</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Nov 2022</a:t>
            </a:r>
            <a:r>
              <a:rPr lang="en-US" sz="2800" dirty="0">
                <a:latin typeface="Calibri" panose="020F0502020204030204" pitchFamily="34" charset="0"/>
                <a:cs typeface="Calibri" panose="020F0502020204030204" pitchFamily="34" charset="0"/>
              </a:rPr>
              <a:t>)</a:t>
            </a:r>
          </a:p>
          <a:p>
            <a:pPr algn="ctr">
              <a:defRPr/>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400" y="218317"/>
            <a:ext cx="6324600" cy="1143000"/>
          </a:xfrm>
        </p:spPr>
        <p:txBody>
          <a:bodyPr/>
          <a:lstStyle/>
          <a:p>
            <a:r>
              <a:rPr lang="en-US" dirty="0">
                <a:solidFill>
                  <a:srgbClr val="00B0F0"/>
                </a:solidFill>
                <a:latin typeface="Times New Roman" pitchFamily="18" charset="0"/>
                <a:cs typeface="Times New Roman" pitchFamily="18" charset="0"/>
              </a:rPr>
              <a:t>Examples on Independent Events</a:t>
            </a:r>
            <a:endParaRPr lang="en-IN" dirty="0"/>
          </a:p>
        </p:txBody>
      </p:sp>
      <mc:AlternateContent xmlns:mc="http://schemas.openxmlformats.org/markup-compatibility/2006" xmlns:a14="http://schemas.microsoft.com/office/drawing/2010/main">
        <mc:Choice Requires="a14">
          <p:sp>
            <p:nvSpPr>
              <p:cNvPr id="4" name="Rectangle 5"/>
              <p:cNvSpPr>
                <a:spLocks noGrp="1" noChangeArrowheads="1"/>
              </p:cNvSpPr>
              <p:nvPr>
                <p:ph idx="1"/>
              </p:nvPr>
            </p:nvSpPr>
            <p:spPr bwMode="auto">
              <a:xfrm>
                <a:off x="609600" y="1361317"/>
                <a:ext cx="10210800" cy="6449073"/>
              </a:xfrm>
              <a:prstGeom prst="rect">
                <a:avLst/>
              </a:prstGeom>
              <a:noFill/>
              <a:ln w="9525">
                <a:noFill/>
                <a:miter lim="800000"/>
                <a:headEnd/>
                <a:tailEnd/>
              </a:ln>
            </p:spPr>
            <p:txBody>
              <a:bodyPr wrap="square">
                <a:spAutoFit/>
              </a:bodyPr>
              <a:lstStyle/>
              <a:p>
                <a:pPr marL="457200" indent="-457200" algn="just" fontAlgn="base">
                  <a:spcBef>
                    <a:spcPct val="0"/>
                  </a:spcBef>
                  <a:spcAft>
                    <a:spcPct val="0"/>
                  </a:spcAft>
                </a:pPr>
                <a:endParaRPr lang="en-US" sz="2000" dirty="0">
                  <a:solidFill>
                    <a:prstClr val="black"/>
                  </a:solidFill>
                  <a:latin typeface="Times New Roman" pitchFamily="18" charset="0"/>
                  <a:cs typeface="Times New Roman" pitchFamily="18" charset="0"/>
                  <a:sym typeface="Symbol" pitchFamily="18" charset="2"/>
                </a:endParaRPr>
              </a:p>
              <a:p>
                <a:pPr marL="457200" indent="-457200" algn="just" fontAlgn="base">
                  <a:spcBef>
                    <a:spcPct val="0"/>
                  </a:spcBef>
                  <a:spcAft>
                    <a:spcPct val="0"/>
                  </a:spcAft>
                </a:pPr>
                <a:r>
                  <a:rPr lang="en-US" sz="2000" dirty="0">
                    <a:solidFill>
                      <a:prstClr val="black"/>
                    </a:solidFill>
                    <a:latin typeface="Times New Roman" pitchFamily="18" charset="0"/>
                    <a:cs typeface="Times New Roman" pitchFamily="18" charset="0"/>
                    <a:sym typeface="Symbol" pitchFamily="18" charset="2"/>
                  </a:rPr>
                  <a:t> A box contains 20 fuses of which 5 are defective. If two fuses are </a:t>
                </a:r>
                <a:r>
                  <a:rPr lang="en-US" sz="2000" dirty="0" err="1">
                    <a:solidFill>
                      <a:prstClr val="black"/>
                    </a:solidFill>
                    <a:latin typeface="Times New Roman" pitchFamily="18" charset="0"/>
                    <a:cs typeface="Times New Roman" pitchFamily="18" charset="0"/>
                    <a:sym typeface="Symbol" pitchFamily="18" charset="2"/>
                  </a:rPr>
                  <a:t>choosen</a:t>
                </a:r>
                <a:r>
                  <a:rPr lang="en-US" sz="2000" dirty="0">
                    <a:solidFill>
                      <a:prstClr val="black"/>
                    </a:solidFill>
                    <a:latin typeface="Times New Roman" pitchFamily="18" charset="0"/>
                    <a:cs typeface="Times New Roman" pitchFamily="18" charset="0"/>
                    <a:sym typeface="Symbol" pitchFamily="18" charset="2"/>
                  </a:rPr>
                  <a:t> at random one after the other. What is probability that both the fuses are defective if (</a:t>
                </a:r>
                <a:r>
                  <a:rPr lang="en-US" sz="2000" dirty="0" err="1">
                    <a:solidFill>
                      <a:prstClr val="black"/>
                    </a:solidFill>
                    <a:latin typeface="Times New Roman" pitchFamily="18" charset="0"/>
                    <a:cs typeface="Times New Roman" pitchFamily="18" charset="0"/>
                    <a:sym typeface="Symbol" pitchFamily="18" charset="2"/>
                  </a:rPr>
                  <a:t>i</a:t>
                </a:r>
                <a:r>
                  <a:rPr lang="en-US" sz="2000" dirty="0">
                    <a:solidFill>
                      <a:prstClr val="black"/>
                    </a:solidFill>
                    <a:latin typeface="Times New Roman" pitchFamily="18" charset="0"/>
                    <a:cs typeface="Times New Roman" pitchFamily="18" charset="0"/>
                    <a:sym typeface="Symbol" pitchFamily="18" charset="2"/>
                  </a:rPr>
                  <a:t>) the first fuse is replaced, (ii) the first fuse is not replaced.</a:t>
                </a:r>
              </a:p>
              <a:p>
                <a:pPr marL="457200" indent="-457200" algn="just" fontAlgn="base">
                  <a:spcBef>
                    <a:spcPct val="0"/>
                  </a:spcBef>
                  <a:spcAft>
                    <a:spcPct val="0"/>
                  </a:spcAft>
                </a:pPr>
                <a:endParaRPr lang="en-US" sz="2000" dirty="0">
                  <a:solidFill>
                    <a:prstClr val="black"/>
                  </a:solidFill>
                  <a:latin typeface="Times New Roman" pitchFamily="18" charset="0"/>
                  <a:cs typeface="Times New Roman" pitchFamily="18" charset="0"/>
                  <a:sym typeface="Symbol" pitchFamily="18" charset="2"/>
                </a:endParaRPr>
              </a:p>
              <a:p>
                <a:pPr marL="457200" indent="-457200" algn="just" fontAlgn="base">
                  <a:spcBef>
                    <a:spcPct val="0"/>
                  </a:spcBef>
                  <a:spcAft>
                    <a:spcPct val="0"/>
                  </a:spcAft>
                </a:pPr>
                <a:r>
                  <a:rPr lang="en-US" sz="2000" dirty="0">
                    <a:solidFill>
                      <a:srgbClr val="FF0000"/>
                    </a:solidFill>
                    <a:latin typeface="Times New Roman" pitchFamily="18" charset="0"/>
                    <a:cs typeface="Times New Roman" pitchFamily="18" charset="0"/>
                    <a:sym typeface="Symbol" pitchFamily="18" charset="2"/>
                  </a:rPr>
                  <a:t>Solution:</a:t>
                </a:r>
                <a:r>
                  <a:rPr lang="en-US" sz="2000" dirty="0">
                    <a:solidFill>
                      <a:prstClr val="black"/>
                    </a:solidFill>
                    <a:latin typeface="Times New Roman" pitchFamily="18" charset="0"/>
                    <a:cs typeface="Times New Roman" pitchFamily="18" charset="0"/>
                    <a:sym typeface="Symbol" pitchFamily="18" charset="2"/>
                  </a:rPr>
                  <a:t> Let A be the event that the first fuse is defective and </a:t>
                </a:r>
              </a:p>
              <a:p>
                <a:pPr marL="457200" indent="-457200" algn="just" fontAlgn="base">
                  <a:spcBef>
                    <a:spcPct val="0"/>
                  </a:spcBef>
                  <a:spcAft>
                    <a:spcPct val="0"/>
                  </a:spcAft>
                </a:pPr>
                <a:r>
                  <a:rPr lang="en-US" sz="2000" dirty="0">
                    <a:solidFill>
                      <a:prstClr val="black"/>
                    </a:solidFill>
                    <a:latin typeface="Times New Roman" pitchFamily="18" charset="0"/>
                    <a:cs typeface="Times New Roman" pitchFamily="18" charset="0"/>
                    <a:sym typeface="Symbol" pitchFamily="18" charset="2"/>
                  </a:rPr>
                  <a:t>                       B be the event that the second fuse is defective</a:t>
                </a:r>
              </a:p>
              <a:p>
                <a:pPr marL="457200" indent="-457200" algn="just" fontAlgn="base">
                  <a:spcBef>
                    <a:spcPct val="0"/>
                  </a:spcBef>
                  <a:spcAft>
                    <a:spcPct val="0"/>
                  </a:spcAft>
                </a:pPr>
                <a:endParaRPr lang="en-US" sz="2000" dirty="0">
                  <a:solidFill>
                    <a:prstClr val="black"/>
                  </a:solidFill>
                  <a:latin typeface="Times New Roman" pitchFamily="18" charset="0"/>
                  <a:cs typeface="Times New Roman" pitchFamily="18" charset="0"/>
                  <a:sym typeface="Symbol" pitchFamily="18" charset="2"/>
                </a:endParaRPr>
              </a:p>
              <a:p>
                <a:pPr marL="514350" indent="-514350" algn="just" fontAlgn="base">
                  <a:spcBef>
                    <a:spcPct val="0"/>
                  </a:spcBef>
                  <a:spcAft>
                    <a:spcPct val="0"/>
                  </a:spcAft>
                  <a:buFontTx/>
                  <a:buAutoNum type="romanLcParenBoth"/>
                </a:pPr>
                <a:r>
                  <a:rPr lang="en-US" sz="2000" dirty="0">
                    <a:solidFill>
                      <a:prstClr val="black"/>
                    </a:solidFill>
                    <a:latin typeface="Times New Roman" pitchFamily="18" charset="0"/>
                    <a:cs typeface="Times New Roman" pitchFamily="18" charset="0"/>
                    <a:sym typeface="Symbol" pitchFamily="18" charset="2"/>
                  </a:rPr>
                  <a:t>When the first fuse is replaced, the events are independent hence</a:t>
                </a:r>
                <a:r>
                  <a:rPr lang="en-US" dirty="0">
                    <a:solidFill>
                      <a:prstClr val="black"/>
                    </a:solidFill>
                    <a:latin typeface="Times New Roman" pitchFamily="18" charset="0"/>
                    <a:cs typeface="Times New Roman" pitchFamily="18" charset="0"/>
                    <a:sym typeface="Symbol" pitchFamily="18" charset="2"/>
                  </a:rPr>
                  <a:t> </a:t>
                </a:r>
              </a:p>
              <a:p>
                <a:pPr marL="0" indent="0" algn="just" fontAlgn="base">
                  <a:spcBef>
                    <a:spcPct val="0"/>
                  </a:spcBef>
                  <a:spcAft>
                    <a:spcPct val="0"/>
                  </a:spcAft>
                </a:pPr>
                <a:r>
                  <a:rPr lang="en-US" dirty="0">
                    <a:solidFill>
                      <a:prstClr val="black"/>
                    </a:solidFill>
                    <a:latin typeface="Times New Roman" pitchFamily="18" charset="0"/>
                    <a:cs typeface="Times New Roman" pitchFamily="18" charset="0"/>
                    <a:sym typeface="Symbol" pitchFamily="18" charset="2"/>
                  </a:rPr>
                  <a:t>         </a:t>
                </a:r>
                <a:r>
                  <a:rPr lang="en-US" i="1" dirty="0">
                    <a:solidFill>
                      <a:srgbClr val="FF0000"/>
                    </a:solidFill>
                    <a:latin typeface="Times New Roman" pitchFamily="18" charset="0"/>
                    <a:cs typeface="Times New Roman" pitchFamily="18" charset="0"/>
                    <a:sym typeface="Symbol" pitchFamily="18" charset="2"/>
                  </a:rPr>
                  <a:t>P</a:t>
                </a:r>
                <a:r>
                  <a:rPr lang="en-US" dirty="0">
                    <a:solidFill>
                      <a:srgbClr val="FF0000"/>
                    </a:solidFill>
                    <a:latin typeface="Times New Roman" pitchFamily="18" charset="0"/>
                    <a:cs typeface="Times New Roman" pitchFamily="18" charset="0"/>
                    <a:sym typeface="Symbol" pitchFamily="18" charset="2"/>
                  </a:rPr>
                  <a:t>(A  B) = </a:t>
                </a:r>
                <a:r>
                  <a:rPr lang="en-US" i="1" dirty="0">
                    <a:solidFill>
                      <a:srgbClr val="FF0000"/>
                    </a:solidFill>
                    <a:latin typeface="Times New Roman" pitchFamily="18" charset="0"/>
                    <a:cs typeface="Times New Roman" pitchFamily="18" charset="0"/>
                    <a:sym typeface="Symbol" pitchFamily="18" charset="2"/>
                  </a:rPr>
                  <a:t>P</a:t>
                </a:r>
                <a:r>
                  <a:rPr lang="en-US" dirty="0">
                    <a:solidFill>
                      <a:srgbClr val="FF0000"/>
                    </a:solidFill>
                    <a:latin typeface="Times New Roman" pitchFamily="18" charset="0"/>
                    <a:cs typeface="Times New Roman" pitchFamily="18" charset="0"/>
                    <a:sym typeface="Symbol" pitchFamily="18" charset="2"/>
                  </a:rPr>
                  <a:t>(A)  </a:t>
                </a:r>
                <a:r>
                  <a:rPr lang="en-US" i="1" dirty="0">
                    <a:solidFill>
                      <a:srgbClr val="FF0000"/>
                    </a:solidFill>
                    <a:latin typeface="Times New Roman" pitchFamily="18" charset="0"/>
                    <a:cs typeface="Times New Roman" pitchFamily="18" charset="0"/>
                    <a:sym typeface="Symbol" pitchFamily="18" charset="2"/>
                  </a:rPr>
                  <a:t>P</a:t>
                </a:r>
                <a:r>
                  <a:rPr lang="en-US" dirty="0">
                    <a:solidFill>
                      <a:srgbClr val="FF0000"/>
                    </a:solidFill>
                    <a:latin typeface="Times New Roman" pitchFamily="18" charset="0"/>
                    <a:cs typeface="Times New Roman" pitchFamily="18" charset="0"/>
                    <a:sym typeface="Symbol" pitchFamily="18" charset="2"/>
                  </a:rPr>
                  <a:t>(B)= </a:t>
                </a:r>
                <a14:m>
                  <m:oMath xmlns:m="http://schemas.openxmlformats.org/officeDocument/2006/math">
                    <m:f>
                      <m:fPr>
                        <m:ctrlPr>
                          <a:rPr lang="en-US" i="1">
                            <a:latin typeface="Cambria Math" panose="02040503050406030204" pitchFamily="18" charset="0"/>
                            <a:cs typeface="Times New Roman" pitchFamily="18" charset="0"/>
                            <a:sym typeface="Symbol" pitchFamily="18" charset="2"/>
                          </a:rPr>
                        </m:ctrlPr>
                      </m:fPr>
                      <m:num>
                        <m:r>
                          <a:rPr lang="en-US" i="1">
                            <a:latin typeface="Cambria Math" panose="02040503050406030204" pitchFamily="18" charset="0"/>
                            <a:cs typeface="Times New Roman" pitchFamily="18" charset="0"/>
                            <a:sym typeface="Symbol" pitchFamily="18" charset="2"/>
                          </a:rPr>
                          <m:t>5</m:t>
                        </m:r>
                        <m:sSub>
                          <m:sSubPr>
                            <m:ctrlPr>
                              <a:rPr lang="en-US" i="1">
                                <a:latin typeface="Cambria Math" panose="02040503050406030204" pitchFamily="18" charset="0"/>
                                <a:cs typeface="Times New Roman" pitchFamily="18" charset="0"/>
                                <a:sym typeface="Symbol" pitchFamily="18" charset="2"/>
                              </a:rPr>
                            </m:ctrlPr>
                          </m:sSubPr>
                          <m:e>
                            <m:r>
                              <a:rPr lang="en-US" i="1">
                                <a:latin typeface="Cambria Math" panose="02040503050406030204" pitchFamily="18" charset="0"/>
                                <a:cs typeface="Times New Roman" pitchFamily="18" charset="0"/>
                                <a:sym typeface="Symbol" pitchFamily="18" charset="2"/>
                              </a:rPr>
                              <m:t>𝐶</m:t>
                            </m:r>
                          </m:e>
                          <m:sub>
                            <m:r>
                              <a:rPr lang="en-US" i="1">
                                <a:latin typeface="Cambria Math" panose="02040503050406030204" pitchFamily="18" charset="0"/>
                                <a:cs typeface="Times New Roman" pitchFamily="18" charset="0"/>
                                <a:sym typeface="Symbol" pitchFamily="18" charset="2"/>
                              </a:rPr>
                              <m:t>1</m:t>
                            </m:r>
                          </m:sub>
                        </m:sSub>
                      </m:num>
                      <m:den>
                        <m:r>
                          <a:rPr lang="en-US" i="1">
                            <a:latin typeface="Cambria Math" panose="02040503050406030204" pitchFamily="18" charset="0"/>
                            <a:cs typeface="Times New Roman" pitchFamily="18" charset="0"/>
                            <a:sym typeface="Symbol" pitchFamily="18" charset="2"/>
                          </a:rPr>
                          <m:t>20</m:t>
                        </m:r>
                        <m:sSub>
                          <m:sSubPr>
                            <m:ctrlPr>
                              <a:rPr lang="en-US" i="1">
                                <a:latin typeface="Cambria Math" panose="02040503050406030204" pitchFamily="18" charset="0"/>
                                <a:cs typeface="Times New Roman" pitchFamily="18" charset="0"/>
                                <a:sym typeface="Symbol" pitchFamily="18" charset="2"/>
                              </a:rPr>
                            </m:ctrlPr>
                          </m:sSubPr>
                          <m:e>
                            <m:r>
                              <a:rPr lang="en-US" i="1">
                                <a:latin typeface="Cambria Math" panose="02040503050406030204" pitchFamily="18" charset="0"/>
                                <a:cs typeface="Times New Roman" pitchFamily="18" charset="0"/>
                                <a:sym typeface="Symbol" pitchFamily="18" charset="2"/>
                              </a:rPr>
                              <m:t>𝐶</m:t>
                            </m:r>
                          </m:e>
                          <m:sub>
                            <m:r>
                              <a:rPr lang="en-US" i="1">
                                <a:latin typeface="Cambria Math" panose="02040503050406030204" pitchFamily="18" charset="0"/>
                                <a:cs typeface="Times New Roman" pitchFamily="18" charset="0"/>
                                <a:sym typeface="Symbol" pitchFamily="18" charset="2"/>
                              </a:rPr>
                              <m:t>1</m:t>
                            </m:r>
                          </m:sub>
                        </m:sSub>
                      </m:den>
                    </m:f>
                    <m:r>
                      <a:rPr lang="en-US" i="1">
                        <a:latin typeface="Cambria Math" panose="02040503050406030204" pitchFamily="18" charset="0"/>
                        <a:ea typeface="Cambria Math" panose="02040503050406030204" pitchFamily="18" charset="0"/>
                        <a:cs typeface="Times New Roman" pitchFamily="18" charset="0"/>
                        <a:sym typeface="Symbol" pitchFamily="18" charset="2"/>
                      </a:rPr>
                      <m:t>×</m:t>
                    </m:r>
                    <m:f>
                      <m:fPr>
                        <m:ctrlPr>
                          <a:rPr lang="en-US" i="1">
                            <a:solidFill>
                              <a:schemeClr val="tx1"/>
                            </a:solidFill>
                            <a:latin typeface="Cambria Math" panose="02040503050406030204" pitchFamily="18" charset="0"/>
                            <a:cs typeface="Times New Roman" pitchFamily="18" charset="0"/>
                            <a:sym typeface="Symbol" pitchFamily="18" charset="2"/>
                          </a:rPr>
                        </m:ctrlPr>
                      </m:fPr>
                      <m:num>
                        <m:r>
                          <a:rPr lang="en-US" i="1">
                            <a:solidFill>
                              <a:schemeClr val="tx1"/>
                            </a:solidFill>
                            <a:latin typeface="Cambria Math" panose="02040503050406030204" pitchFamily="18" charset="0"/>
                            <a:cs typeface="Times New Roman" pitchFamily="18" charset="0"/>
                            <a:sym typeface="Symbol" pitchFamily="18" charset="2"/>
                          </a:rPr>
                          <m:t>5</m:t>
                        </m:r>
                        <m:sSub>
                          <m:sSubPr>
                            <m:ctrlPr>
                              <a:rPr lang="en-US" i="1">
                                <a:solidFill>
                                  <a:schemeClr val="tx1"/>
                                </a:solidFill>
                                <a:latin typeface="Cambria Math" panose="02040503050406030204" pitchFamily="18" charset="0"/>
                                <a:cs typeface="Times New Roman" pitchFamily="18" charset="0"/>
                                <a:sym typeface="Symbol" pitchFamily="18" charset="2"/>
                              </a:rPr>
                            </m:ctrlPr>
                          </m:sSubPr>
                          <m:e>
                            <m:r>
                              <a:rPr lang="en-US" i="1">
                                <a:solidFill>
                                  <a:schemeClr val="tx1"/>
                                </a:solidFill>
                                <a:latin typeface="Cambria Math" panose="02040503050406030204" pitchFamily="18" charset="0"/>
                                <a:cs typeface="Times New Roman" pitchFamily="18" charset="0"/>
                                <a:sym typeface="Symbol" pitchFamily="18" charset="2"/>
                              </a:rPr>
                              <m:t>𝐶</m:t>
                            </m:r>
                          </m:e>
                          <m:sub>
                            <m:r>
                              <a:rPr lang="en-US" i="1">
                                <a:solidFill>
                                  <a:schemeClr val="tx1"/>
                                </a:solidFill>
                                <a:latin typeface="Cambria Math" panose="02040503050406030204" pitchFamily="18" charset="0"/>
                                <a:cs typeface="Times New Roman" pitchFamily="18" charset="0"/>
                                <a:sym typeface="Symbol" pitchFamily="18" charset="2"/>
                              </a:rPr>
                              <m:t>1</m:t>
                            </m:r>
                          </m:sub>
                        </m:sSub>
                      </m:num>
                      <m:den>
                        <m:r>
                          <a:rPr lang="en-US" i="1">
                            <a:solidFill>
                              <a:schemeClr val="tx1"/>
                            </a:solidFill>
                            <a:latin typeface="Cambria Math" panose="02040503050406030204" pitchFamily="18" charset="0"/>
                            <a:cs typeface="Times New Roman" pitchFamily="18" charset="0"/>
                            <a:sym typeface="Symbol" pitchFamily="18" charset="2"/>
                          </a:rPr>
                          <m:t>20</m:t>
                        </m:r>
                        <m:sSub>
                          <m:sSubPr>
                            <m:ctrlPr>
                              <a:rPr lang="en-US" i="1">
                                <a:solidFill>
                                  <a:schemeClr val="tx1"/>
                                </a:solidFill>
                                <a:latin typeface="Cambria Math" panose="02040503050406030204" pitchFamily="18" charset="0"/>
                                <a:cs typeface="Times New Roman" pitchFamily="18" charset="0"/>
                                <a:sym typeface="Symbol" pitchFamily="18" charset="2"/>
                              </a:rPr>
                            </m:ctrlPr>
                          </m:sSubPr>
                          <m:e>
                            <m:r>
                              <a:rPr lang="en-US" i="1">
                                <a:solidFill>
                                  <a:schemeClr val="tx1"/>
                                </a:solidFill>
                                <a:latin typeface="Cambria Math" panose="02040503050406030204" pitchFamily="18" charset="0"/>
                                <a:cs typeface="Times New Roman" pitchFamily="18" charset="0"/>
                                <a:sym typeface="Symbol" pitchFamily="18" charset="2"/>
                              </a:rPr>
                              <m:t>𝐶</m:t>
                            </m:r>
                          </m:e>
                          <m:sub>
                            <m:r>
                              <a:rPr lang="en-US" i="1">
                                <a:solidFill>
                                  <a:schemeClr val="tx1"/>
                                </a:solidFill>
                                <a:latin typeface="Cambria Math" panose="02040503050406030204" pitchFamily="18" charset="0"/>
                                <a:cs typeface="Times New Roman" pitchFamily="18" charset="0"/>
                                <a:sym typeface="Symbol" pitchFamily="18" charset="2"/>
                              </a:rPr>
                              <m:t>1</m:t>
                            </m:r>
                          </m:sub>
                        </m:sSub>
                      </m:den>
                    </m:f>
                    <m:r>
                      <a:rPr lang="en-US" b="0" i="0" smtClean="0">
                        <a:solidFill>
                          <a:schemeClr val="tx1"/>
                        </a:solidFill>
                        <a:latin typeface="Cambria Math" panose="02040503050406030204" pitchFamily="18" charset="0"/>
                        <a:cs typeface="Times New Roman" pitchFamily="18" charset="0"/>
                        <a:sym typeface="Symbol" pitchFamily="18" charset="2"/>
                      </a:rPr>
                      <m:t>=</m:t>
                    </m:r>
                    <m:f>
                      <m:fPr>
                        <m:ctrlPr>
                          <a:rPr lang="en-US" b="0" i="1" smtClean="0">
                            <a:solidFill>
                              <a:schemeClr val="tx1"/>
                            </a:solidFill>
                            <a:latin typeface="Cambria Math" panose="02040503050406030204" pitchFamily="18" charset="0"/>
                            <a:cs typeface="Times New Roman" pitchFamily="18" charset="0"/>
                            <a:sym typeface="Symbol" pitchFamily="18" charset="2"/>
                          </a:rPr>
                        </m:ctrlPr>
                      </m:fPr>
                      <m:num>
                        <m:r>
                          <a:rPr lang="en-US" b="0" i="1" smtClean="0">
                            <a:solidFill>
                              <a:schemeClr val="tx1"/>
                            </a:solidFill>
                            <a:latin typeface="Cambria Math" panose="02040503050406030204" pitchFamily="18" charset="0"/>
                            <a:cs typeface="Times New Roman" pitchFamily="18" charset="0"/>
                            <a:sym typeface="Symbol" pitchFamily="18" charset="2"/>
                          </a:rPr>
                          <m:t>1</m:t>
                        </m:r>
                      </m:num>
                      <m:den>
                        <m:r>
                          <a:rPr lang="en-US" b="0" i="1" smtClean="0">
                            <a:solidFill>
                              <a:schemeClr val="tx1"/>
                            </a:solidFill>
                            <a:latin typeface="Cambria Math" panose="02040503050406030204" pitchFamily="18" charset="0"/>
                            <a:cs typeface="Times New Roman" pitchFamily="18" charset="0"/>
                            <a:sym typeface="Symbol" pitchFamily="18" charset="2"/>
                          </a:rPr>
                          <m:t>4</m:t>
                        </m:r>
                      </m:den>
                    </m:f>
                    <m:r>
                      <a:rPr lang="en-US" b="0" i="1" smtClean="0">
                        <a:solidFill>
                          <a:schemeClr val="tx1"/>
                        </a:solidFill>
                        <a:latin typeface="Cambria Math" panose="02040503050406030204" pitchFamily="18" charset="0"/>
                        <a:ea typeface="Cambria Math" panose="02040503050406030204" pitchFamily="18" charset="0"/>
                        <a:cs typeface="Times New Roman" pitchFamily="18" charset="0"/>
                        <a:sym typeface="Symbol" pitchFamily="18" charset="2"/>
                      </a:rPr>
                      <m:t>×</m:t>
                    </m:r>
                    <m:f>
                      <m:fPr>
                        <m:ctrlPr>
                          <a:rPr lang="en-US" b="0" i="1" smtClean="0">
                            <a:solidFill>
                              <a:schemeClr val="tx1"/>
                            </a:solidFill>
                            <a:latin typeface="Cambria Math" panose="02040503050406030204" pitchFamily="18" charset="0"/>
                            <a:cs typeface="Times New Roman" pitchFamily="18" charset="0"/>
                            <a:sym typeface="Symbol" pitchFamily="18" charset="2"/>
                          </a:rPr>
                        </m:ctrlPr>
                      </m:fPr>
                      <m:num>
                        <m:r>
                          <a:rPr lang="en-US" b="0" i="1" smtClean="0">
                            <a:solidFill>
                              <a:schemeClr val="tx1"/>
                            </a:solidFill>
                            <a:latin typeface="Cambria Math" panose="02040503050406030204" pitchFamily="18" charset="0"/>
                            <a:cs typeface="Times New Roman" pitchFamily="18" charset="0"/>
                            <a:sym typeface="Symbol" pitchFamily="18" charset="2"/>
                          </a:rPr>
                          <m:t>1</m:t>
                        </m:r>
                      </m:num>
                      <m:den>
                        <m:r>
                          <a:rPr lang="en-US" b="0" i="1" smtClean="0">
                            <a:solidFill>
                              <a:schemeClr val="tx1"/>
                            </a:solidFill>
                            <a:latin typeface="Cambria Math" panose="02040503050406030204" pitchFamily="18" charset="0"/>
                            <a:cs typeface="Times New Roman" pitchFamily="18" charset="0"/>
                            <a:sym typeface="Symbol" pitchFamily="18" charset="2"/>
                          </a:rPr>
                          <m:t>4</m:t>
                        </m:r>
                      </m:den>
                    </m:f>
                    <m:r>
                      <a:rPr lang="en-US" b="0" i="1" smtClean="0">
                        <a:solidFill>
                          <a:schemeClr val="tx1"/>
                        </a:solidFill>
                        <a:latin typeface="Cambria Math" panose="02040503050406030204" pitchFamily="18" charset="0"/>
                        <a:cs typeface="Times New Roman" pitchFamily="18" charset="0"/>
                        <a:sym typeface="Symbol" pitchFamily="18" charset="2"/>
                      </a:rPr>
                      <m:t>=</m:t>
                    </m:r>
                    <m:f>
                      <m:fPr>
                        <m:ctrlPr>
                          <a:rPr lang="en-US" b="0" i="1" smtClean="0">
                            <a:solidFill>
                              <a:schemeClr val="tx1"/>
                            </a:solidFill>
                            <a:latin typeface="Cambria Math" panose="02040503050406030204" pitchFamily="18" charset="0"/>
                            <a:cs typeface="Times New Roman" pitchFamily="18" charset="0"/>
                            <a:sym typeface="Symbol" pitchFamily="18" charset="2"/>
                          </a:rPr>
                        </m:ctrlPr>
                      </m:fPr>
                      <m:num>
                        <m:r>
                          <a:rPr lang="en-US" b="0" i="1" smtClean="0">
                            <a:solidFill>
                              <a:schemeClr val="tx1"/>
                            </a:solidFill>
                            <a:latin typeface="Cambria Math" panose="02040503050406030204" pitchFamily="18" charset="0"/>
                            <a:cs typeface="Times New Roman" pitchFamily="18" charset="0"/>
                            <a:sym typeface="Symbol" pitchFamily="18" charset="2"/>
                          </a:rPr>
                          <m:t>1</m:t>
                        </m:r>
                      </m:num>
                      <m:den>
                        <m:r>
                          <a:rPr lang="en-US" b="0" i="1" smtClean="0">
                            <a:solidFill>
                              <a:schemeClr val="tx1"/>
                            </a:solidFill>
                            <a:latin typeface="Cambria Math" panose="02040503050406030204" pitchFamily="18" charset="0"/>
                            <a:cs typeface="Times New Roman" pitchFamily="18" charset="0"/>
                            <a:sym typeface="Symbol" pitchFamily="18" charset="2"/>
                          </a:rPr>
                          <m:t>16</m:t>
                        </m:r>
                      </m:den>
                    </m:f>
                  </m:oMath>
                </a14:m>
                <a:r>
                  <a:rPr lang="en-US" dirty="0">
                    <a:solidFill>
                      <a:srgbClr val="FF0000"/>
                    </a:solidFill>
                    <a:latin typeface="Times New Roman" pitchFamily="18" charset="0"/>
                    <a:cs typeface="Times New Roman" pitchFamily="18" charset="0"/>
                    <a:sym typeface="Symbol" pitchFamily="18" charset="2"/>
                  </a:rPr>
                  <a:t>      </a:t>
                </a:r>
              </a:p>
              <a:p>
                <a:pPr marL="0" indent="0" algn="just" fontAlgn="base">
                  <a:spcBef>
                    <a:spcPct val="0"/>
                  </a:spcBef>
                  <a:spcAft>
                    <a:spcPct val="0"/>
                  </a:spcAft>
                </a:pPr>
                <a:endParaRPr lang="en-US" dirty="0">
                  <a:solidFill>
                    <a:srgbClr val="FF0000"/>
                  </a:solidFill>
                  <a:latin typeface="Times New Roman" pitchFamily="18" charset="0"/>
                  <a:cs typeface="Times New Roman" pitchFamily="18" charset="0"/>
                  <a:sym typeface="Symbol" pitchFamily="18" charset="2"/>
                </a:endParaRPr>
              </a:p>
              <a:p>
                <a:pPr marL="514350" indent="-514350" algn="just" fontAlgn="base">
                  <a:spcBef>
                    <a:spcPct val="0"/>
                  </a:spcBef>
                  <a:spcAft>
                    <a:spcPct val="0"/>
                  </a:spcAft>
                  <a:buAutoNum type="romanLcParenBoth" startAt="2"/>
                </a:pPr>
                <a:r>
                  <a:rPr lang="en-US" sz="2000" dirty="0">
                    <a:latin typeface="Times New Roman" pitchFamily="18" charset="0"/>
                    <a:cs typeface="Times New Roman" pitchFamily="18" charset="0"/>
                    <a:sym typeface="Symbol" pitchFamily="18" charset="2"/>
                  </a:rPr>
                  <a:t>When first fuse is not replaced, the events are not independent then </a:t>
                </a:r>
              </a:p>
              <a:p>
                <a:pPr marL="514350" indent="-514350" algn="just" fontAlgn="base">
                  <a:spcBef>
                    <a:spcPct val="0"/>
                  </a:spcBef>
                  <a:spcAft>
                    <a:spcPct val="0"/>
                  </a:spcAft>
                  <a:buAutoNum type="romanLcParenBoth" startAt="2"/>
                </a:pPr>
                <a:endParaRPr lang="en-US" sz="2000" dirty="0">
                  <a:latin typeface="Times New Roman" pitchFamily="18" charset="0"/>
                  <a:cs typeface="Times New Roman" pitchFamily="18" charset="0"/>
                  <a:sym typeface="Symbol" pitchFamily="18" charset="2"/>
                </a:endParaRPr>
              </a:p>
              <a:p>
                <a:pPr marL="0" indent="0" algn="just" fontAlgn="base">
                  <a:spcBef>
                    <a:spcPct val="0"/>
                  </a:spcBef>
                  <a:spcAft>
                    <a:spcPct val="0"/>
                  </a:spcAft>
                </a:pPr>
                <a:r>
                  <a:rPr lang="en-US" sz="2000" dirty="0">
                    <a:cs typeface="Times New Roman" pitchFamily="18" charset="0"/>
                    <a:sym typeface="Symbol" pitchFamily="18" charset="2"/>
                  </a:rPr>
                  <a:t>        </a:t>
                </a:r>
                <a14:m>
                  <m:oMath xmlns:m="http://schemas.openxmlformats.org/officeDocument/2006/math">
                    <m:r>
                      <a:rPr lang="en-US" sz="2000" i="1">
                        <a:latin typeface="Cambria Math" panose="02040503050406030204" pitchFamily="18" charset="0"/>
                        <a:cs typeface="Times New Roman" pitchFamily="18" charset="0"/>
                        <a:sym typeface="Symbol" pitchFamily="18" charset="2"/>
                      </a:rPr>
                      <m:t>𝑃</m:t>
                    </m:r>
                    <m:d>
                      <m:dPr>
                        <m:ctrlPr>
                          <a:rPr lang="en-US" sz="2000" i="1">
                            <a:latin typeface="Cambria Math" panose="02040503050406030204" pitchFamily="18" charset="0"/>
                            <a:cs typeface="Times New Roman" pitchFamily="18" charset="0"/>
                            <a:sym typeface="Symbol" pitchFamily="18" charset="2"/>
                          </a:rPr>
                        </m:ctrlPr>
                      </m:dPr>
                      <m:e>
                        <m:r>
                          <a:rPr lang="en-US" sz="2000" i="1">
                            <a:latin typeface="Cambria Math" panose="02040503050406030204" pitchFamily="18" charset="0"/>
                            <a:cs typeface="Times New Roman" pitchFamily="18" charset="0"/>
                            <a:sym typeface="Symbol" pitchFamily="18" charset="2"/>
                          </a:rPr>
                          <m:t>𝐵</m:t>
                        </m:r>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m:t>
                        </m:r>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𝐴</m:t>
                        </m:r>
                      </m:e>
                    </m:d>
                    <m:r>
                      <a:rPr lang="en-US" sz="2000">
                        <a:latin typeface="Cambria Math" panose="02040503050406030204" pitchFamily="18" charset="0"/>
                        <a:ea typeface="Cambria Math" panose="02040503050406030204" pitchFamily="18" charset="0"/>
                        <a:cs typeface="Times New Roman" pitchFamily="18" charset="0"/>
                        <a:sym typeface="Symbol" pitchFamily="18" charset="2"/>
                      </a:rPr>
                      <m:t>=</m:t>
                    </m:r>
                    <m:r>
                      <m:rPr>
                        <m:sty m:val="p"/>
                      </m:rPr>
                      <a:rPr lang="en-US" sz="2000">
                        <a:latin typeface="Cambria Math" panose="02040503050406030204" pitchFamily="18" charset="0"/>
                        <a:ea typeface="Cambria Math" panose="02040503050406030204" pitchFamily="18" charset="0"/>
                        <a:cs typeface="Times New Roman" pitchFamily="18" charset="0"/>
                        <a:sym typeface="Symbol" pitchFamily="18" charset="2"/>
                      </a:rPr>
                      <m:t>P</m:t>
                    </m:r>
                    <m:d>
                      <m:d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dPr>
                      <m:e>
                        <m:r>
                          <m:rPr>
                            <m:sty m:val="p"/>
                          </m:rPr>
                          <a:rPr lang="en-US" sz="2000">
                            <a:latin typeface="Cambria Math" panose="02040503050406030204" pitchFamily="18" charset="0"/>
                            <a:ea typeface="Cambria Math" panose="02040503050406030204" pitchFamily="18" charset="0"/>
                            <a:cs typeface="Times New Roman" pitchFamily="18" charset="0"/>
                            <a:sym typeface="Symbol" pitchFamily="18" charset="2"/>
                          </a:rPr>
                          <m:t>A</m:t>
                        </m:r>
                      </m:e>
                    </m:d>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m:t>
                    </m:r>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𝑃</m:t>
                    </m:r>
                    <m:d>
                      <m:d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dPr>
                      <m:e>
                        <m:f>
                          <m:f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fPr>
                          <m:num>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𝐵</m:t>
                            </m:r>
                          </m:num>
                          <m:den>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𝐴</m:t>
                            </m:r>
                          </m:den>
                        </m:f>
                      </m:e>
                    </m:d>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m:t>
                    </m:r>
                    <m:f>
                      <m:f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fPr>
                      <m:num>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5</m:t>
                        </m:r>
                        <m:sSub>
                          <m:sSub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sSubPr>
                          <m:e>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𝐶</m:t>
                            </m:r>
                          </m:e>
                          <m:sub>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1</m:t>
                            </m:r>
                          </m:sub>
                        </m:sSub>
                      </m:num>
                      <m:den>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20</m:t>
                        </m:r>
                        <m:sSub>
                          <m:sSub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sSubPr>
                          <m:e>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𝐶</m:t>
                            </m:r>
                          </m:e>
                          <m:sub>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m:t>
                    </m:r>
                    <m:f>
                      <m:f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fPr>
                      <m:num>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4</m:t>
                        </m:r>
                        <m:sSub>
                          <m:sSub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sSubPr>
                          <m:e>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𝐶</m:t>
                            </m:r>
                          </m:e>
                          <m:sub>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1</m:t>
                            </m:r>
                          </m:sub>
                        </m:sSub>
                      </m:num>
                      <m:den>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19</m:t>
                        </m:r>
                        <m:sSub>
                          <m:sSub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sSubPr>
                          <m:e>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𝐶</m:t>
                            </m:r>
                          </m:e>
                          <m:sub>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m:t>
                    </m:r>
                    <m:f>
                      <m:fPr>
                        <m:ctrlPr>
                          <a:rPr lang="en-US" sz="2000" i="1">
                            <a:latin typeface="Cambria Math" panose="02040503050406030204" pitchFamily="18" charset="0"/>
                            <a:ea typeface="Cambria Math" panose="02040503050406030204" pitchFamily="18" charset="0"/>
                            <a:cs typeface="Times New Roman" pitchFamily="18" charset="0"/>
                            <a:sym typeface="Symbol" pitchFamily="18" charset="2"/>
                          </a:rPr>
                        </m:ctrlPr>
                      </m:fPr>
                      <m:num>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1</m:t>
                        </m:r>
                      </m:num>
                      <m:den>
                        <m:r>
                          <a:rPr lang="en-US" sz="2000" i="1">
                            <a:latin typeface="Cambria Math" panose="02040503050406030204" pitchFamily="18" charset="0"/>
                            <a:ea typeface="Cambria Math" panose="02040503050406030204" pitchFamily="18" charset="0"/>
                            <a:cs typeface="Times New Roman" pitchFamily="18" charset="0"/>
                            <a:sym typeface="Symbol" pitchFamily="18" charset="2"/>
                          </a:rPr>
                          <m:t>19</m:t>
                        </m:r>
                      </m:den>
                    </m:f>
                  </m:oMath>
                </a14:m>
                <a:r>
                  <a:rPr lang="en-US" sz="2000" dirty="0">
                    <a:latin typeface="Times New Roman" pitchFamily="18" charset="0"/>
                    <a:cs typeface="Times New Roman" pitchFamily="18" charset="0"/>
                    <a:sym typeface="Symbol" pitchFamily="18" charset="2"/>
                  </a:rPr>
                  <a:t> </a:t>
                </a:r>
              </a:p>
              <a:p>
                <a:pPr marL="514350" indent="-514350" algn="just" fontAlgn="base">
                  <a:spcBef>
                    <a:spcPct val="0"/>
                  </a:spcBef>
                  <a:spcAft>
                    <a:spcPct val="0"/>
                  </a:spcAft>
                  <a:buFontTx/>
                  <a:buAutoNum type="romanLcParenBoth"/>
                </a:pPr>
                <a:endParaRPr lang="en-US" dirty="0">
                  <a:solidFill>
                    <a:prstClr val="black"/>
                  </a:solidFill>
                  <a:latin typeface="Times New Roman" pitchFamily="18" charset="0"/>
                  <a:cs typeface="Times New Roman" pitchFamily="18" charset="0"/>
                  <a:sym typeface="Symbol" pitchFamily="18" charset="2"/>
                </a:endParaRPr>
              </a:p>
              <a:p>
                <a:pPr marL="457200" indent="-457200" algn="just" fontAlgn="base">
                  <a:spcBef>
                    <a:spcPct val="0"/>
                  </a:spcBef>
                  <a:spcAft>
                    <a:spcPct val="0"/>
                  </a:spcAft>
                </a:pPr>
                <a:endParaRPr lang="en-US" dirty="0">
                  <a:solidFill>
                    <a:prstClr val="black"/>
                  </a:solidFill>
                  <a:latin typeface="Times New Roman" pitchFamily="18" charset="0"/>
                  <a:cs typeface="Times New Roman" pitchFamily="18" charset="0"/>
                  <a:sym typeface="Symbol" pitchFamily="18" charset="2"/>
                </a:endParaRPr>
              </a:p>
              <a:p>
                <a:pPr marL="457200" indent="-457200" algn="just" fontAlgn="base">
                  <a:spcBef>
                    <a:spcPct val="0"/>
                  </a:spcBef>
                  <a:spcAft>
                    <a:spcPct val="0"/>
                  </a:spcAft>
                </a:pPr>
                <a:r>
                  <a:rPr lang="en-US" dirty="0">
                    <a:solidFill>
                      <a:prstClr val="black"/>
                    </a:solidFill>
                    <a:latin typeface="Times New Roman" pitchFamily="18" charset="0"/>
                    <a:cs typeface="Times New Roman" pitchFamily="18" charset="0"/>
                    <a:sym typeface="Symbol" pitchFamily="18" charset="2"/>
                  </a:rPr>
                  <a:t>                                                         </a:t>
                </a:r>
              </a:p>
              <a:p>
                <a:pPr marL="457200" indent="-457200" algn="just" fontAlgn="base">
                  <a:spcBef>
                    <a:spcPct val="0"/>
                  </a:spcBef>
                  <a:spcAft>
                    <a:spcPct val="0"/>
                  </a:spcAft>
                </a:pPr>
                <a:r>
                  <a:rPr lang="en-US" dirty="0">
                    <a:solidFill>
                      <a:srgbClr val="FF0000"/>
                    </a:solidFill>
                    <a:latin typeface="Times New Roman" pitchFamily="18" charset="0"/>
                    <a:cs typeface="Times New Roman" pitchFamily="18" charset="0"/>
                    <a:sym typeface="Symbol" pitchFamily="18" charset="2"/>
                  </a:rPr>
                  <a:t>                                                     </a:t>
                </a:r>
                <a:endParaRPr lang="en-US" dirty="0">
                  <a:solidFill>
                    <a:prstClr val="black"/>
                  </a:solidFill>
                  <a:latin typeface="Times New Roman" pitchFamily="18" charset="0"/>
                  <a:cs typeface="Times New Roman" pitchFamily="18" charset="0"/>
                  <a:sym typeface="Symbol" pitchFamily="18" charset="2"/>
                </a:endParaRPr>
              </a:p>
            </p:txBody>
          </p:sp>
        </mc:Choice>
        <mc:Fallback xmlns="">
          <p:sp>
            <p:nvSpPr>
              <p:cNvPr id="4" name="Rectangle 5"/>
              <p:cNvSpPr>
                <a:spLocks noGrp="1" noRot="1" noChangeAspect="1" noMove="1" noResize="1" noEditPoints="1" noAdjustHandles="1" noChangeArrowheads="1" noChangeShapeType="1" noTextEdit="1"/>
              </p:cNvSpPr>
              <p:nvPr>
                <p:ph idx="1"/>
              </p:nvPr>
            </p:nvSpPr>
            <p:spPr bwMode="auto">
              <a:xfrm>
                <a:off x="609600" y="1361317"/>
                <a:ext cx="10210800" cy="6449073"/>
              </a:xfrm>
              <a:prstGeom prst="rect">
                <a:avLst/>
              </a:prstGeom>
              <a:blipFill>
                <a:blip r:embed="rId2"/>
                <a:stretch>
                  <a:fillRect l="-597" r="-59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12925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1000"/>
                                        <p:tgtEl>
                                          <p:spTgt spid="4">
                                            <p:txEl>
                                              <p:pRg st="9" end="9"/>
                                            </p:txEl>
                                          </p:spTgt>
                                        </p:tgtEl>
                                      </p:cBhvr>
                                    </p:animEffect>
                                    <p:anim calcmode="lin" valueType="num">
                                      <p:cBhvr>
                                        <p:cTn id="4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Effect transition="in" filter="fade">
                                      <p:cBhvr>
                                        <p:cTn id="49" dur="1000"/>
                                        <p:tgtEl>
                                          <p:spTgt spid="4">
                                            <p:txEl>
                                              <p:pRg st="11" end="11"/>
                                            </p:txEl>
                                          </p:spTgt>
                                        </p:tgtEl>
                                      </p:cBhvr>
                                    </p:animEffect>
                                    <p:anim calcmode="lin" valueType="num">
                                      <p:cBhvr>
                                        <p:cTn id="5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14" end="14"/>
                                            </p:txEl>
                                          </p:spTgt>
                                        </p:tgtEl>
                                        <p:attrNameLst>
                                          <p:attrName>style.visibility</p:attrName>
                                        </p:attrNameLst>
                                      </p:cBhvr>
                                      <p:to>
                                        <p:strVal val="visible"/>
                                      </p:to>
                                    </p:set>
                                    <p:animEffect transition="in" filter="fade">
                                      <p:cBhvr>
                                        <p:cTn id="56" dur="1000"/>
                                        <p:tgtEl>
                                          <p:spTgt spid="4">
                                            <p:txEl>
                                              <p:pRg st="14" end="14"/>
                                            </p:txEl>
                                          </p:spTgt>
                                        </p:tgtEl>
                                      </p:cBhvr>
                                    </p:animEffect>
                                    <p:anim calcmode="lin" valueType="num">
                                      <p:cBhvr>
                                        <p:cTn id="5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animEffect transition="in" filter="fade">
                                      <p:cBhvr>
                                        <p:cTn id="63" dur="1000"/>
                                        <p:tgtEl>
                                          <p:spTgt spid="4">
                                            <p:txEl>
                                              <p:pRg st="15" end="15"/>
                                            </p:txEl>
                                          </p:spTgt>
                                        </p:tgtEl>
                                      </p:cBhvr>
                                    </p:animEffect>
                                    <p:anim calcmode="lin" valueType="num">
                                      <p:cBhvr>
                                        <p:cTn id="64"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534400" y="6356351"/>
            <a:ext cx="2133600" cy="365125"/>
          </a:xfrm>
        </p:spPr>
        <p:txBody>
          <a:bodyPr/>
          <a:lstStyle/>
          <a:p>
            <a:pPr>
              <a:defRPr/>
            </a:pPr>
            <a:fld id="{B2FC5961-AE03-47BD-B279-689CF1A37C0A}" type="slidenum">
              <a:rPr lang="en-US" smtClean="0">
                <a:solidFill>
                  <a:prstClr val="black">
                    <a:tint val="75000"/>
                  </a:prstClr>
                </a:solidFill>
              </a:rPr>
              <a:pPr>
                <a:defRPr/>
              </a:pPr>
              <a:t>21</a:t>
            </a:fld>
            <a:endParaRPr lang="en-US">
              <a:solidFill>
                <a:prstClr val="black">
                  <a:tint val="75000"/>
                </a:prstClr>
              </a:solidFill>
            </a:endParaRPr>
          </a:p>
        </p:txBody>
      </p:sp>
      <p:sp>
        <p:nvSpPr>
          <p:cNvPr id="9" name="Title 1"/>
          <p:cNvSpPr>
            <a:spLocks noGrp="1"/>
          </p:cNvSpPr>
          <p:nvPr>
            <p:ph sz="quarter" idx="10"/>
          </p:nvPr>
        </p:nvSpPr>
        <p:spPr>
          <a:xfrm>
            <a:off x="1575517" y="152400"/>
            <a:ext cx="6323527" cy="1143000"/>
          </a:xfrm>
        </p:spPr>
        <p:txBody>
          <a:bodyPr/>
          <a:lstStyle/>
          <a:p>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Examples on Independent Events</a:t>
            </a:r>
          </a:p>
        </p:txBody>
      </p:sp>
      <p:sp>
        <p:nvSpPr>
          <p:cNvPr id="12" name="Rectangle 5"/>
          <p:cNvSpPr>
            <a:spLocks noChangeArrowheads="1"/>
          </p:cNvSpPr>
          <p:nvPr/>
        </p:nvSpPr>
        <p:spPr bwMode="auto">
          <a:xfrm>
            <a:off x="1807335" y="1470002"/>
            <a:ext cx="8479665" cy="4893647"/>
          </a:xfrm>
          <a:prstGeom prst="rect">
            <a:avLst/>
          </a:prstGeom>
          <a:noFill/>
          <a:ln w="9525">
            <a:noFill/>
            <a:miter lim="800000"/>
            <a:headEnd/>
            <a:tailEnd/>
          </a:ln>
        </p:spPr>
        <p:txBody>
          <a:bodyPr wrap="square">
            <a:spAutoFit/>
          </a:bodyPr>
          <a:lstStyle/>
          <a:p>
            <a:pPr algn="just"/>
            <a:r>
              <a:rPr lang="en-US" sz="2400" dirty="0">
                <a:latin typeface="Times New Roman" pitchFamily="18" charset="0"/>
                <a:cs typeface="Times New Roman" pitchFamily="18" charset="0"/>
                <a:sym typeface="Symbol" pitchFamily="18" charset="2"/>
              </a:rPr>
              <a:t>A problem in statistics is given to 3 students A,B,C. Their chances of solving it are 1/2,1/3/,1/4. Find the probability that the problem is solved.</a:t>
            </a:r>
          </a:p>
          <a:p>
            <a:pPr marL="457200" indent="-457200" algn="just"/>
            <a:r>
              <a:rPr lang="en-US" sz="2400" dirty="0">
                <a:solidFill>
                  <a:srgbClr val="FF0000"/>
                </a:solidFill>
                <a:latin typeface="Times New Roman" pitchFamily="18" charset="0"/>
                <a:cs typeface="Times New Roman" pitchFamily="18" charset="0"/>
                <a:sym typeface="Symbol" pitchFamily="18" charset="2"/>
              </a:rPr>
              <a:t>Solution: </a:t>
            </a:r>
            <a:r>
              <a:rPr lang="en-US" sz="2400" dirty="0">
                <a:latin typeface="Times New Roman" pitchFamily="18" charset="0"/>
                <a:cs typeface="Times New Roman" pitchFamily="18" charset="0"/>
                <a:sym typeface="Symbol" pitchFamily="18" charset="2"/>
              </a:rPr>
              <a:t>Problem can be solved by either A or B or C</a:t>
            </a:r>
          </a:p>
          <a:p>
            <a:pPr marL="457200" indent="-457200" algn="just"/>
            <a:r>
              <a:rPr lang="en-US" sz="2400" dirty="0">
                <a:latin typeface="Times New Roman" pitchFamily="18" charset="0"/>
                <a:cs typeface="Times New Roman" pitchFamily="18" charset="0"/>
                <a:sym typeface="Symbol" pitchFamily="18" charset="2"/>
              </a:rPr>
              <a:t>Therefore  we have to use</a:t>
            </a:r>
          </a:p>
          <a:p>
            <a:pPr marL="457200" indent="-457200" algn="just"/>
            <a:r>
              <a:rPr lang="en-US" sz="2400" dirty="0">
                <a:latin typeface="Times New Roman" pitchFamily="18" charset="0"/>
                <a:cs typeface="Times New Roman" pitchFamily="18" charset="0"/>
              </a:rPr>
              <a:t>P(AUBUC) = P(A) + P(B) + P(C) - P(A∩B) - P(B∩C) - P(A∩C) + P(A ∩ B ∩ C)</a:t>
            </a:r>
          </a:p>
          <a:p>
            <a:pPr marL="457200" indent="-457200" algn="just"/>
            <a:r>
              <a:rPr lang="en-US" sz="2400" dirty="0">
                <a:latin typeface="Times New Roman" pitchFamily="18" charset="0"/>
                <a:cs typeface="Times New Roman" pitchFamily="18" charset="0"/>
                <a:sym typeface="Symbol" pitchFamily="18" charset="2"/>
              </a:rPr>
              <a:t>Using complement of the event </a:t>
            </a:r>
            <a:r>
              <a:rPr lang="en-US" sz="2400" dirty="0" err="1">
                <a:latin typeface="Times New Roman" pitchFamily="18" charset="0"/>
                <a:cs typeface="Times New Roman" pitchFamily="18" charset="0"/>
                <a:sym typeface="Symbol" pitchFamily="18" charset="2"/>
              </a:rPr>
              <a:t>i.e</a:t>
            </a:r>
            <a:r>
              <a:rPr lang="en-US" sz="2400" dirty="0">
                <a:latin typeface="Times New Roman" pitchFamily="18" charset="0"/>
                <a:cs typeface="Times New Roman" pitchFamily="18" charset="0"/>
                <a:sym typeface="Symbol" pitchFamily="18" charset="2"/>
              </a:rPr>
              <a:t> the problem is not solved .  Therefore P(problem solved is )=1-P(not solved)</a:t>
            </a:r>
          </a:p>
          <a:p>
            <a:pPr marL="457200" indent="-457200" algn="just"/>
            <a:r>
              <a:rPr lang="en-US" sz="2400" dirty="0">
                <a:latin typeface="Times New Roman" pitchFamily="18" charset="0"/>
                <a:cs typeface="Times New Roman" pitchFamily="18" charset="0"/>
                <a:sym typeface="Symbol" pitchFamily="18" charset="2"/>
              </a:rPr>
              <a:t>                                                         </a:t>
            </a:r>
          </a:p>
          <a:p>
            <a:pPr marL="457200" indent="-457200" algn="just"/>
            <a:r>
              <a:rPr lang="en-US" sz="2400" dirty="0">
                <a:solidFill>
                  <a:srgbClr val="FF0000"/>
                </a:solidFill>
                <a:latin typeface="Times New Roman" pitchFamily="18" charset="0"/>
                <a:cs typeface="Times New Roman" pitchFamily="18" charset="0"/>
                <a:sym typeface="Symbol" pitchFamily="18" charset="2"/>
              </a:rPr>
              <a:t>                                                     Note: If A, B,C are independent </a:t>
            </a:r>
          </a:p>
          <a:p>
            <a:pPr marL="457200" indent="-457200" algn="just"/>
            <a:r>
              <a:rPr lang="en-US" sz="2400" dirty="0">
                <a:solidFill>
                  <a:srgbClr val="FF0000"/>
                </a:solidFill>
                <a:latin typeface="Times New Roman" pitchFamily="18" charset="0"/>
                <a:cs typeface="Times New Roman" pitchFamily="18" charset="0"/>
                <a:sym typeface="Symbol" pitchFamily="18" charset="2"/>
              </a:rPr>
              <a:t>                                                             then   </a:t>
            </a:r>
          </a:p>
          <a:p>
            <a:pPr marL="457200" indent="-457200">
              <a:buAutoNum type="arabicPeriod"/>
            </a:pPr>
            <a:endParaRPr lang="en-US" sz="2400" dirty="0">
              <a:latin typeface="Times New Roman" pitchFamily="18" charset="0"/>
              <a:cs typeface="Times New Roman" pitchFamily="18" charset="0"/>
              <a:sym typeface="Symbol" pitchFamily="18" charset="2"/>
            </a:endParaRPr>
          </a:p>
        </p:txBody>
      </p:sp>
      <p:graphicFrame>
        <p:nvGraphicFramePr>
          <p:cNvPr id="13" name="Object 12"/>
          <p:cNvGraphicFramePr>
            <a:graphicFrameLocks noChangeAspect="1"/>
          </p:cNvGraphicFramePr>
          <p:nvPr/>
        </p:nvGraphicFramePr>
        <p:xfrm>
          <a:off x="2892380" y="4851400"/>
          <a:ext cx="2641600" cy="2006600"/>
        </p:xfrm>
        <a:graphic>
          <a:graphicData uri="http://schemas.openxmlformats.org/presentationml/2006/ole">
            <mc:AlternateContent xmlns:mc="http://schemas.openxmlformats.org/markup-compatibility/2006">
              <mc:Choice xmlns:v="urn:schemas-microsoft-com:vml" Requires="v">
                <p:oleObj name="Equation" r:id="rId2" imgW="2108160" imgH="1854000" progId="Equation.3">
                  <p:embed/>
                </p:oleObj>
              </mc:Choice>
              <mc:Fallback>
                <p:oleObj name="Equation" r:id="rId2" imgW="2108160" imgH="1854000" progId="Equation.3">
                  <p:embed/>
                  <p:pic>
                    <p:nvPicPr>
                      <p:cNvPr id="1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380" y="4851400"/>
                        <a:ext cx="2641600" cy="200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7438108" y="5591176"/>
          <a:ext cx="2287587" cy="301625"/>
        </p:xfrm>
        <a:graphic>
          <a:graphicData uri="http://schemas.openxmlformats.org/presentationml/2006/ole">
            <mc:AlternateContent xmlns:mc="http://schemas.openxmlformats.org/markup-compatibility/2006">
              <mc:Choice xmlns:v="urn:schemas-microsoft-com:vml" Requires="v">
                <p:oleObj name="Equation" r:id="rId4" imgW="1752480" imgH="241200" progId="Equation.3">
                  <p:embed/>
                </p:oleObj>
              </mc:Choice>
              <mc:Fallback>
                <p:oleObj name="Equation" r:id="rId4" imgW="1752480" imgH="241200" progId="Equation.3">
                  <p:embed/>
                  <p:pic>
                    <p:nvPicPr>
                      <p:cNvPr id="14" name="Object 13"/>
                      <p:cNvPicPr>
                        <a:picLocks noChangeAspect="1" noChangeArrowheads="1"/>
                      </p:cNvPicPr>
                      <p:nvPr/>
                    </p:nvPicPr>
                    <p:blipFill>
                      <a:blip r:embed="rId5"/>
                      <a:srcRect/>
                      <a:stretch>
                        <a:fillRect/>
                      </a:stretch>
                    </p:blipFill>
                    <p:spPr bwMode="auto">
                      <a:xfrm>
                        <a:off x="7438108" y="5591176"/>
                        <a:ext cx="2287587" cy="301625"/>
                      </a:xfrm>
                      <a:prstGeom prst="rect">
                        <a:avLst/>
                      </a:prstGeom>
                      <a:solidFill>
                        <a:srgbClr val="00FF00"/>
                      </a:solidFill>
                    </p:spPr>
                  </p:pic>
                </p:oleObj>
              </mc:Fallback>
            </mc:AlternateContent>
          </a:graphicData>
        </a:graphic>
      </p:graphicFrame>
    </p:spTree>
    <p:extLst>
      <p:ext uri="{BB962C8B-B14F-4D97-AF65-F5344CB8AC3E}">
        <p14:creationId xmlns:p14="http://schemas.microsoft.com/office/powerpoint/2010/main" val="35009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blinds(horizontal)">
                                      <p:cBhvr>
                                        <p:cTn id="18" dur="500"/>
                                        <p:tgtEl>
                                          <p:spTgt spid="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blinds(horizontal)">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xEl>
                                              <p:pRg st="6" end="6"/>
                                            </p:txEl>
                                          </p:spTgt>
                                        </p:tgtEl>
                                        <p:attrNameLst>
                                          <p:attrName>style.visibility</p:attrName>
                                        </p:attrNameLst>
                                      </p:cBhvr>
                                      <p:to>
                                        <p:strVal val="visible"/>
                                      </p:to>
                                    </p:set>
                                    <p:animEffect transition="in" filter="fade">
                                      <p:cBhvr>
                                        <p:cTn id="34" dur="1000"/>
                                        <p:tgtEl>
                                          <p:spTgt spid="12">
                                            <p:txEl>
                                              <p:pRg st="6" end="6"/>
                                            </p:txEl>
                                          </p:spTgt>
                                        </p:tgtEl>
                                      </p:cBhvr>
                                    </p:animEffect>
                                    <p:anim calcmode="lin" valueType="num">
                                      <p:cBhvr>
                                        <p:cTn id="35"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anim calcmode="lin" valueType="num">
                                      <p:cBhvr additive="base">
                                        <p:cTn id="41"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3" presetID="16" presetClass="entr" presetSubtype="21"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2AB3F-15FA-7091-992D-FC043EEA8DA6}"/>
              </a:ext>
            </a:extLst>
          </p:cNvPr>
          <p:cNvPicPr>
            <a:picLocks noChangeAspect="1"/>
          </p:cNvPicPr>
          <p:nvPr/>
        </p:nvPicPr>
        <p:blipFill>
          <a:blip r:embed="rId2"/>
          <a:stretch>
            <a:fillRect/>
          </a:stretch>
        </p:blipFill>
        <p:spPr>
          <a:xfrm>
            <a:off x="228600" y="1600200"/>
            <a:ext cx="11495784" cy="3429000"/>
          </a:xfrm>
          <a:prstGeom prst="rect">
            <a:avLst/>
          </a:prstGeom>
        </p:spPr>
      </p:pic>
    </p:spTree>
    <p:extLst>
      <p:ext uri="{BB962C8B-B14F-4D97-AF65-F5344CB8AC3E}">
        <p14:creationId xmlns:p14="http://schemas.microsoft.com/office/powerpoint/2010/main" val="985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3352801" y="1637588"/>
            <a:ext cx="5332413"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Slide Number Placeholder 10"/>
          <p:cNvSpPr>
            <a:spLocks noGrp="1"/>
          </p:cNvSpPr>
          <p:nvPr>
            <p:ph type="sldNum" sz="quarter" idx="12"/>
          </p:nvPr>
        </p:nvSpPr>
        <p:spPr/>
        <p:txBody>
          <a:bodyPr/>
          <a:lstStyle/>
          <a:p>
            <a:pPr>
              <a:defRPr/>
            </a:pPr>
            <a:fld id="{B2FC5961-AE03-47BD-B279-689CF1A37C0A}" type="slidenum">
              <a:rPr lang="en-US" smtClean="0">
                <a:solidFill>
                  <a:prstClr val="black">
                    <a:tint val="75000"/>
                  </a:prstClr>
                </a:solidFill>
              </a:rPr>
              <a:pPr>
                <a:defRPr/>
              </a:pPr>
              <a:t>23</a:t>
            </a:fld>
            <a:endParaRPr lang="en-US">
              <a:solidFill>
                <a:prstClr val="black">
                  <a:tint val="75000"/>
                </a:prstClr>
              </a:solidFill>
            </a:endParaRPr>
          </a:p>
        </p:txBody>
      </p:sp>
      <p:grpSp>
        <p:nvGrpSpPr>
          <p:cNvPr id="24" name="Group 23"/>
          <p:cNvGrpSpPr/>
          <p:nvPr/>
        </p:nvGrpSpPr>
        <p:grpSpPr>
          <a:xfrm>
            <a:off x="2723881" y="1918953"/>
            <a:ext cx="6877319" cy="4005331"/>
            <a:chOff x="1184856" y="1918952"/>
            <a:chExt cx="6877319" cy="4005331"/>
          </a:xfrm>
        </p:grpSpPr>
        <p:sp>
          <p:nvSpPr>
            <p:cNvPr id="5" name="Rectangle 4"/>
            <p:cNvSpPr/>
            <p:nvPr/>
          </p:nvSpPr>
          <p:spPr>
            <a:xfrm>
              <a:off x="1184856" y="1918952"/>
              <a:ext cx="6877319" cy="40053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a:stCxn id="5" idx="1"/>
            </p:cNvCxnSpPr>
            <p:nvPr/>
          </p:nvCxnSpPr>
          <p:spPr>
            <a:xfrm flipV="1">
              <a:off x="1184856" y="1918952"/>
              <a:ext cx="2112136" cy="2002665"/>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296992" y="1918952"/>
              <a:ext cx="2369712" cy="400533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endCxn id="5" idx="3"/>
            </p:cNvCxnSpPr>
            <p:nvPr/>
          </p:nvCxnSpPr>
          <p:spPr>
            <a:xfrm flipV="1">
              <a:off x="3013656" y="3921617"/>
              <a:ext cx="5048519" cy="2002666"/>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3013656" y="1918952"/>
              <a:ext cx="1828800" cy="4005331"/>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stCxn id="5" idx="1"/>
            </p:cNvCxnSpPr>
            <p:nvPr/>
          </p:nvCxnSpPr>
          <p:spPr>
            <a:xfrm>
              <a:off x="1184856" y="3921617"/>
              <a:ext cx="4481848" cy="2002665"/>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4842456" y="1918952"/>
              <a:ext cx="2318757" cy="400533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1184856" y="1918952"/>
              <a:ext cx="5368344" cy="400533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6553200" y="1918952"/>
              <a:ext cx="608013" cy="4005331"/>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25" name="TextBox 24"/>
              <p:cNvSpPr txBox="1"/>
              <p:nvPr/>
            </p:nvSpPr>
            <p:spPr>
              <a:xfrm>
                <a:off x="2953559" y="2202287"/>
                <a:ext cx="63106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953559" y="2202287"/>
                <a:ext cx="631065" cy="369332"/>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177049" y="2987899"/>
                <a:ext cx="63106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4177049" y="2987899"/>
                <a:ext cx="631065" cy="36933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297514" y="2369714"/>
                <a:ext cx="63106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3</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297514" y="2369714"/>
                <a:ext cx="631065" cy="369332"/>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18736" y="2537138"/>
                <a:ext cx="618186"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4</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018736" y="2537138"/>
                <a:ext cx="618186" cy="369332"/>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714192" y="2034860"/>
                <a:ext cx="63106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5</m:t>
                          </m:r>
                        </m:sub>
                      </m:sSub>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714192" y="2034860"/>
                <a:ext cx="631065" cy="369332"/>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291598" y="2818328"/>
                <a:ext cx="63106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6</m:t>
                          </m:r>
                        </m:sub>
                      </m:sSub>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7291598" y="2818328"/>
                <a:ext cx="631065" cy="369332"/>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656756" y="4943337"/>
                <a:ext cx="63106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sub>
                      </m:sSub>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8656756" y="4943337"/>
                <a:ext cx="631065" cy="369332"/>
              </a:xfrm>
              <a:prstGeom prst="rect">
                <a:avLst/>
              </a:prstGeom>
              <a:blipFill>
                <a:blip r:embed="rId9"/>
                <a:stretch>
                  <a:fillRect/>
                </a:stretch>
              </a:blipFill>
              <a:ln>
                <a:noFill/>
              </a:ln>
            </p:spPr>
            <p:txBody>
              <a:bodyPr/>
              <a:lstStyle/>
              <a:p>
                <a:r>
                  <a:rPr lang="en-US">
                    <a:noFill/>
                  </a:rPr>
                  <a:t> </a:t>
                </a:r>
              </a:p>
            </p:txBody>
          </p:sp>
        </mc:Fallback>
      </mc:AlternateContent>
      <p:sp>
        <p:nvSpPr>
          <p:cNvPr id="26" name="Oval 25"/>
          <p:cNvSpPr/>
          <p:nvPr/>
        </p:nvSpPr>
        <p:spPr>
          <a:xfrm>
            <a:off x="3569605" y="2353160"/>
            <a:ext cx="3706969" cy="3319938"/>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TextBox 42"/>
          <p:cNvSpPr txBox="1"/>
          <p:nvPr/>
        </p:nvSpPr>
        <p:spPr>
          <a:xfrm>
            <a:off x="5205221" y="2032712"/>
            <a:ext cx="414264" cy="369332"/>
          </a:xfrm>
          <a:prstGeom prst="rect">
            <a:avLst/>
          </a:prstGeom>
          <a:noFill/>
          <a:ln>
            <a:noFill/>
          </a:ln>
        </p:spPr>
        <p:txBody>
          <a:bodyPr wrap="square" rtlCol="0">
            <a:spAutoFit/>
          </a:bodyPr>
          <a:lstStyle/>
          <a:p>
            <a:r>
              <a:rPr lang="en-US" dirty="0">
                <a:solidFill>
                  <a:srgbClr val="FF0000"/>
                </a:solidFill>
              </a:rPr>
              <a:t>B</a:t>
            </a:r>
          </a:p>
        </p:txBody>
      </p:sp>
      <p:graphicFrame>
        <p:nvGraphicFramePr>
          <p:cNvPr id="28" name="Object 3"/>
          <p:cNvGraphicFramePr>
            <a:graphicFrameLocks noChangeAspect="1"/>
          </p:cNvGraphicFramePr>
          <p:nvPr>
            <p:extLst>
              <p:ext uri="{D42A27DB-BD31-4B8C-83A1-F6EECF244321}">
                <p14:modId xmlns:p14="http://schemas.microsoft.com/office/powerpoint/2010/main" val="3336549674"/>
              </p:ext>
            </p:extLst>
          </p:nvPr>
        </p:nvGraphicFramePr>
        <p:xfrm>
          <a:off x="2817791" y="6015795"/>
          <a:ext cx="6324600" cy="461963"/>
        </p:xfrm>
        <a:graphic>
          <a:graphicData uri="http://schemas.openxmlformats.org/presentationml/2006/ole">
            <mc:AlternateContent xmlns:mc="http://schemas.openxmlformats.org/markup-compatibility/2006">
              <mc:Choice xmlns:v="urn:schemas-microsoft-com:vml" Requires="v">
                <p:oleObj name="Equation" r:id="rId10" imgW="7657920" imgH="558720" progId="">
                  <p:embed/>
                </p:oleObj>
              </mc:Choice>
              <mc:Fallback>
                <p:oleObj name="Equation" r:id="rId10" imgW="7657920" imgH="558720" progId="">
                  <p:embed/>
                  <p:pic>
                    <p:nvPicPr>
                      <p:cNvPr id="7"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7791" y="6015795"/>
                        <a:ext cx="6324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Box 28"/>
          <p:cNvSpPr txBox="1"/>
          <p:nvPr/>
        </p:nvSpPr>
        <p:spPr>
          <a:xfrm>
            <a:off x="8851052" y="2013918"/>
            <a:ext cx="631065" cy="523220"/>
          </a:xfrm>
          <a:prstGeom prst="rect">
            <a:avLst/>
          </a:prstGeom>
          <a:noFill/>
          <a:ln>
            <a:noFill/>
          </a:ln>
        </p:spPr>
        <p:txBody>
          <a:bodyPr wrap="square" rtlCol="0">
            <a:spAutoFit/>
          </a:bodyPr>
          <a:lstStyle/>
          <a:p>
            <a:r>
              <a:rPr lang="en-US" sz="2800" dirty="0">
                <a:solidFill>
                  <a:srgbClr val="7030A0"/>
                </a:solidFill>
              </a:rPr>
              <a:t>S</a:t>
            </a:r>
          </a:p>
        </p:txBody>
      </p:sp>
      <p:pic>
        <p:nvPicPr>
          <p:cNvPr id="6" name="Picture 5"/>
          <p:cNvPicPr>
            <a:picLocks noChangeAspect="1"/>
          </p:cNvPicPr>
          <p:nvPr/>
        </p:nvPicPr>
        <p:blipFill>
          <a:blip r:embed="rId12"/>
          <a:stretch>
            <a:fillRect/>
          </a:stretch>
        </p:blipFill>
        <p:spPr>
          <a:xfrm>
            <a:off x="9015227" y="-1"/>
            <a:ext cx="3176773" cy="776853"/>
          </a:xfrm>
          <a:prstGeom prst="rect">
            <a:avLst/>
          </a:prstGeom>
        </p:spPr>
      </p:pic>
      <p:pic>
        <p:nvPicPr>
          <p:cNvPr id="8" name="Picture 7"/>
          <p:cNvPicPr>
            <a:picLocks noChangeAspect="1"/>
          </p:cNvPicPr>
          <p:nvPr/>
        </p:nvPicPr>
        <p:blipFill>
          <a:blip r:embed="rId13"/>
          <a:stretch>
            <a:fillRect/>
          </a:stretch>
        </p:blipFill>
        <p:spPr>
          <a:xfrm>
            <a:off x="4511899" y="6457417"/>
            <a:ext cx="7680101" cy="247413"/>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206348" y="1106652"/>
                <a:ext cx="8242962" cy="584775"/>
              </a:xfrm>
              <a:prstGeom prst="rect">
                <a:avLst/>
              </a:prstGeom>
              <a:noFill/>
            </p:spPr>
            <p:txBody>
              <a:bodyPr wrap="none" rtlCol="0">
                <a:spAutoFit/>
              </a:bodyPr>
              <a:lstStyle/>
              <a:p>
                <a:r>
                  <a:rPr lang="en-US" sz="3200" dirty="0"/>
                  <a:t>S= A</a:t>
                </a:r>
                <a:r>
                  <a:rPr lang="en-US" sz="3200" baseline="-25000" dirty="0"/>
                  <a:t>1</a:t>
                </a:r>
                <a:r>
                  <a:rPr lang="en-US" sz="3200" dirty="0"/>
                  <a:t> U A</a:t>
                </a:r>
                <a:r>
                  <a:rPr lang="en-US" sz="3200" baseline="-25000" dirty="0"/>
                  <a:t>2</a:t>
                </a:r>
                <a:r>
                  <a:rPr lang="en-US" sz="3200" dirty="0"/>
                  <a:t> U … U A</a:t>
                </a:r>
                <a:r>
                  <a:rPr lang="en-US" sz="3200" baseline="-25000" dirty="0"/>
                  <a:t>n</a:t>
                </a:r>
                <a:r>
                  <a:rPr lang="en-US" sz="3200" dirty="0"/>
                  <a:t>    and  A</a:t>
                </a:r>
                <a:r>
                  <a:rPr lang="en-US" sz="3200" baseline="-25000" dirty="0"/>
                  <a:t>1</a:t>
                </a:r>
                <a:r>
                  <a:rPr lang="en-US" sz="3200" dirty="0"/>
                  <a:t>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t> A</a:t>
                </a:r>
                <a:r>
                  <a:rPr lang="en-US" sz="3200" baseline="-25000" dirty="0"/>
                  <a:t>2</a:t>
                </a:r>
                <a:r>
                  <a:rPr lang="en-US" sz="3200" dirty="0"/>
                  <a:t>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 </a:t>
                </a:r>
                <a14:m>
                  <m:oMath xmlns:m="http://schemas.openxmlformats.org/officeDocument/2006/math">
                    <m:r>
                      <a:rPr lang="en-US" sz="3200" i="1">
                        <a:latin typeface="Cambria Math" panose="02040503050406030204" pitchFamily="18" charset="0"/>
                        <a:ea typeface="Cambria Math" panose="02040503050406030204" pitchFamily="18" charset="0"/>
                      </a:rPr>
                      <m:t>∩</m:t>
                    </m:r>
                  </m:oMath>
                </a14:m>
                <a:r>
                  <a:rPr lang="en-US" sz="3200" dirty="0"/>
                  <a:t> A</a:t>
                </a:r>
                <a:r>
                  <a:rPr lang="en-US" sz="3200" baseline="-25000" dirty="0"/>
                  <a:t>n</a:t>
                </a:r>
                <a:r>
                  <a:rPr lang="en-US" sz="3200" dirty="0"/>
                  <a:t>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baseline="-25000" dirty="0"/>
                  <a:t> </a:t>
                </a:r>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2206348" y="1106652"/>
                <a:ext cx="8242962" cy="584775"/>
              </a:xfrm>
              <a:prstGeom prst="rect">
                <a:avLst/>
              </a:prstGeom>
              <a:blipFill>
                <a:blip r:embed="rId14"/>
                <a:stretch>
                  <a:fillRect l="-1923" t="-12632" b="-35789"/>
                </a:stretch>
              </a:blipFill>
            </p:spPr>
            <p:txBody>
              <a:bodyPr/>
              <a:lstStyle/>
              <a:p>
                <a:r>
                  <a:rPr lang="en-US">
                    <a:noFill/>
                  </a:rPr>
                  <a:t> </a:t>
                </a:r>
              </a:p>
            </p:txBody>
          </p:sp>
        </mc:Fallback>
      </mc:AlternateContent>
      <p:pic>
        <p:nvPicPr>
          <p:cNvPr id="13" name="Picture 12"/>
          <p:cNvPicPr>
            <a:picLocks noChangeAspect="1"/>
          </p:cNvPicPr>
          <p:nvPr/>
        </p:nvPicPr>
        <p:blipFill>
          <a:blip r:embed="rId15"/>
          <a:stretch>
            <a:fillRect/>
          </a:stretch>
        </p:blipFill>
        <p:spPr>
          <a:xfrm>
            <a:off x="0" y="857247"/>
            <a:ext cx="6953250" cy="190500"/>
          </a:xfrm>
          <a:prstGeom prst="rect">
            <a:avLst/>
          </a:prstGeom>
        </p:spPr>
      </p:pic>
    </p:spTree>
    <p:extLst>
      <p:ext uri="{BB962C8B-B14F-4D97-AF65-F5344CB8AC3E}">
        <p14:creationId xmlns:p14="http://schemas.microsoft.com/office/powerpoint/2010/main" val="10033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1000"/>
                                        <p:tgtEl>
                                          <p:spTgt spid="43"/>
                                        </p:tgtEl>
                                      </p:cBhvr>
                                    </p:animEffect>
                                    <p:anim calcmode="lin" valueType="num">
                                      <p:cBhvr>
                                        <p:cTn id="41" dur="1000" fill="hold"/>
                                        <p:tgtEl>
                                          <p:spTgt spid="43"/>
                                        </p:tgtEl>
                                        <p:attrNameLst>
                                          <p:attrName>ppt_x</p:attrName>
                                        </p:attrNameLst>
                                      </p:cBhvr>
                                      <p:tavLst>
                                        <p:tav tm="0">
                                          <p:val>
                                            <p:strVal val="#ppt_x"/>
                                          </p:val>
                                        </p:tav>
                                        <p:tav tm="100000">
                                          <p:val>
                                            <p:strVal val="#ppt_x"/>
                                          </p:val>
                                        </p:tav>
                                      </p:tavLst>
                                    </p:anim>
                                    <p:anim calcmode="lin" valueType="num">
                                      <p:cBhvr>
                                        <p:cTn id="4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6" grpId="0"/>
      <p:bldP spid="37" grpId="0"/>
      <p:bldP spid="38" grpId="0"/>
      <p:bldP spid="39" grpId="0"/>
      <p:bldP spid="40" grpId="0"/>
      <p:bldP spid="41" grpId="0"/>
      <p:bldP spid="26" grpId="0" animBg="1"/>
      <p:bldP spid="43"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1654937" y="171473"/>
            <a:ext cx="3758485" cy="1143000"/>
          </a:xfrm>
        </p:spPr>
        <p:txBody>
          <a:bodyPr/>
          <a:lstStyle/>
          <a:p>
            <a:r>
              <a:rPr lang="en-US" dirty="0">
                <a:solidFill>
                  <a:srgbClr val="FF0000"/>
                </a:solidFill>
              </a:rPr>
              <a:t>Proof:</a:t>
            </a:r>
            <a:endParaRPr lang="en-IN" dirty="0">
              <a:solidFill>
                <a:srgbClr val="FF0000"/>
              </a:solidFill>
            </a:endParaRPr>
          </a:p>
        </p:txBody>
      </p:sp>
      <p:sp>
        <p:nvSpPr>
          <p:cNvPr id="5" name="Rectangle 1"/>
          <p:cNvSpPr>
            <a:spLocks noGrp="1" noChangeArrowheads="1"/>
          </p:cNvSpPr>
          <p:nvPr>
            <p:ph idx="1"/>
          </p:nvPr>
        </p:nvSpPr>
        <p:spPr bwMode="auto">
          <a:xfrm>
            <a:off x="1828800" y="1493837"/>
            <a:ext cx="8229600" cy="3046988"/>
          </a:xfrm>
          <a:prstGeom prst="rect">
            <a:avLst/>
          </a:prstGeom>
          <a:noFill/>
          <a:ln w="9525">
            <a:noFill/>
            <a:miter lim="800000"/>
            <a:headEnd/>
            <a:tailEnd/>
          </a:ln>
        </p:spPr>
        <p:txBody>
          <a:bodyPr>
            <a:spAutoFit/>
          </a:bodyPr>
          <a:lstStyle/>
          <a:p>
            <a:pPr algn="just">
              <a:tabLst>
                <a:tab pos="571500" algn="l"/>
              </a:tabLst>
            </a:pPr>
            <a:r>
              <a:rPr lang="en-US" dirty="0">
                <a:latin typeface="Times New Roman" pitchFamily="18" charset="0"/>
                <a:cs typeface="Times New Roman" pitchFamily="18" charset="0"/>
              </a:rPr>
              <a:t>We have </a:t>
            </a:r>
          </a:p>
          <a:p>
            <a:pPr algn="just">
              <a:tabLst>
                <a:tab pos="571500" algn="l"/>
              </a:tabLst>
            </a:pPr>
            <a:endParaRPr lang="en-US" dirty="0">
              <a:latin typeface="Times New Roman" pitchFamily="18" charset="0"/>
              <a:cs typeface="Times New Roman" pitchFamily="18" charset="0"/>
            </a:endParaRPr>
          </a:p>
          <a:p>
            <a:pPr algn="just">
              <a:tabLst>
                <a:tab pos="571500" algn="l"/>
              </a:tabLst>
            </a:pPr>
            <a:endParaRPr lang="en-US" dirty="0">
              <a:latin typeface="Times New Roman" pitchFamily="18" charset="0"/>
              <a:cs typeface="Times New Roman" pitchFamily="18" charset="0"/>
            </a:endParaRPr>
          </a:p>
          <a:p>
            <a:pPr algn="just">
              <a:tabLst>
                <a:tab pos="571500" algn="l"/>
              </a:tabLst>
            </a:pPr>
            <a:r>
              <a:rPr lang="en-US" dirty="0">
                <a:latin typeface="Times New Roman" pitchFamily="18" charset="0"/>
                <a:cs typeface="Times New Roman" pitchFamily="18" charset="0"/>
              </a:rPr>
              <a:t>Using distributive law in the R.H.S, we get</a:t>
            </a:r>
          </a:p>
          <a:p>
            <a:pPr algn="just">
              <a:tabLst>
                <a:tab pos="571500" algn="l"/>
              </a:tabLst>
            </a:pPr>
            <a:r>
              <a:rPr lang="en-US" dirty="0">
                <a:latin typeface="Times New Roman" pitchFamily="18" charset="0"/>
                <a:cs typeface="Times New Roman" pitchFamily="18" charset="0"/>
              </a:rPr>
              <a:t>Since B ∩ A</a:t>
            </a:r>
            <a:r>
              <a:rPr lang="en-US" baseline="-25000" dirty="0">
                <a:latin typeface="Times New Roman" pitchFamily="18" charset="0"/>
                <a:cs typeface="Times New Roman" pitchFamily="18" charset="0"/>
              </a:rPr>
              <a:t>i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 to n) are mutually exclusive, we have by applying addition rule of probability,</a:t>
            </a:r>
          </a:p>
          <a:p>
            <a:pPr algn="just">
              <a:tabLst>
                <a:tab pos="571500" algn="l"/>
              </a:tabLst>
            </a:pPr>
            <a:endParaRPr lang="en-US" dirty="0">
              <a:latin typeface="Times New Roman" pitchFamily="18" charset="0"/>
              <a:cs typeface="Times New Roman" pitchFamily="18" charset="0"/>
            </a:endParaRPr>
          </a:p>
        </p:txBody>
      </p:sp>
      <p:graphicFrame>
        <p:nvGraphicFramePr>
          <p:cNvPr id="6" name="Object 2"/>
          <p:cNvGraphicFramePr>
            <a:graphicFrameLocks noChangeAspect="1"/>
          </p:cNvGraphicFramePr>
          <p:nvPr/>
        </p:nvGraphicFramePr>
        <p:xfrm>
          <a:off x="3230451" y="1493837"/>
          <a:ext cx="6959600" cy="533400"/>
        </p:xfrm>
        <a:graphic>
          <a:graphicData uri="http://schemas.openxmlformats.org/presentationml/2006/ole">
            <mc:AlternateContent xmlns:mc="http://schemas.openxmlformats.org/markup-compatibility/2006">
              <mc:Choice xmlns:v="urn:schemas-microsoft-com:vml" Requires="v">
                <p:oleObj name="Equation" r:id="rId2" imgW="7416720" imgH="558720" progId="">
                  <p:embed/>
                </p:oleObj>
              </mc:Choice>
              <mc:Fallback>
                <p:oleObj name="Equation" r:id="rId2" imgW="7416720" imgH="558720" progId="">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451" y="1493837"/>
                        <a:ext cx="695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
          <p:cNvGraphicFramePr>
            <a:graphicFrameLocks noChangeAspect="1"/>
          </p:cNvGraphicFramePr>
          <p:nvPr/>
        </p:nvGraphicFramePr>
        <p:xfrm>
          <a:off x="3028682" y="2191577"/>
          <a:ext cx="6324600" cy="461963"/>
        </p:xfrm>
        <a:graphic>
          <a:graphicData uri="http://schemas.openxmlformats.org/presentationml/2006/ole">
            <mc:AlternateContent xmlns:mc="http://schemas.openxmlformats.org/markup-compatibility/2006">
              <mc:Choice xmlns:v="urn:schemas-microsoft-com:vml" Requires="v">
                <p:oleObj name="Equation" r:id="rId4" imgW="7657920" imgH="558720" progId="">
                  <p:embed/>
                </p:oleObj>
              </mc:Choice>
              <mc:Fallback>
                <p:oleObj name="Equation" r:id="rId4" imgW="7657920" imgH="558720" progId="">
                  <p:embed/>
                  <p:pic>
                    <p:nvPicPr>
                      <p:cNvPr id="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682" y="2191577"/>
                        <a:ext cx="6324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2469524" y="4324164"/>
          <a:ext cx="7162800" cy="381000"/>
        </p:xfrm>
        <a:graphic>
          <a:graphicData uri="http://schemas.openxmlformats.org/presentationml/2006/ole">
            <mc:AlternateContent xmlns:mc="http://schemas.openxmlformats.org/markup-compatibility/2006">
              <mc:Choice xmlns:v="urn:schemas-microsoft-com:vml" Requires="v">
                <p:oleObj name="Equation" r:id="rId6" imgW="8673840" imgH="558720" progId="">
                  <p:embed/>
                </p:oleObj>
              </mc:Choice>
              <mc:Fallback>
                <p:oleObj name="Equation" r:id="rId6" imgW="8673840" imgH="558720" progId="">
                  <p:embed/>
                  <p:pic>
                    <p:nvPicPr>
                      <p:cNvPr id="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9524" y="4324164"/>
                        <a:ext cx="7162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nvGraphicFramePr>
        <p:xfrm>
          <a:off x="1828800" y="4657446"/>
          <a:ext cx="4038600" cy="762000"/>
        </p:xfrm>
        <a:graphic>
          <a:graphicData uri="http://schemas.openxmlformats.org/presentationml/2006/ole">
            <mc:AlternateContent xmlns:mc="http://schemas.openxmlformats.org/markup-compatibility/2006">
              <mc:Choice xmlns:v="urn:schemas-microsoft-com:vml" Requires="v">
                <p:oleObj name="Equation" r:id="rId8" imgW="4635360" imgH="1066680" progId="">
                  <p:embed/>
                </p:oleObj>
              </mc:Choice>
              <mc:Fallback>
                <p:oleObj name="Equation" r:id="rId8" imgW="4635360" imgH="1066680" progId="">
                  <p:embed/>
                  <p:pic>
                    <p:nvPicPr>
                      <p:cNvPr id="1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4657446"/>
                        <a:ext cx="403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p:nvPr/>
        </p:nvSpPr>
        <p:spPr>
          <a:xfrm>
            <a:off x="1828801" y="5419446"/>
            <a:ext cx="7082307" cy="369332"/>
          </a:xfrm>
          <a:prstGeom prst="rect">
            <a:avLst/>
          </a:prstGeom>
        </p:spPr>
        <p:txBody>
          <a:bodyPr wrap="square">
            <a:spAutoFit/>
          </a:bodyPr>
          <a:lstStyle/>
          <a:p>
            <a:pPr fontAlgn="base">
              <a:spcBef>
                <a:spcPct val="0"/>
              </a:spcBef>
              <a:spcAft>
                <a:spcPct val="0"/>
              </a:spcAft>
            </a:pPr>
            <a:r>
              <a:rPr lang="en-US" dirty="0">
                <a:solidFill>
                  <a:prstClr val="black"/>
                </a:solidFill>
                <a:latin typeface="Times New Roman" pitchFamily="18" charset="0"/>
                <a:cs typeface="Times New Roman" pitchFamily="18" charset="0"/>
              </a:rPr>
              <a:t>Using multiplication rule on each term on R.H.S, namely </a:t>
            </a:r>
          </a:p>
        </p:txBody>
      </p:sp>
      <p:graphicFrame>
        <p:nvGraphicFramePr>
          <p:cNvPr id="12" name="Object 7"/>
          <p:cNvGraphicFramePr>
            <a:graphicFrameLocks noChangeAspect="1"/>
          </p:cNvGraphicFramePr>
          <p:nvPr/>
        </p:nvGraphicFramePr>
        <p:xfrm>
          <a:off x="2469524" y="5808525"/>
          <a:ext cx="4648200" cy="381000"/>
        </p:xfrm>
        <a:graphic>
          <a:graphicData uri="http://schemas.openxmlformats.org/presentationml/2006/ole">
            <mc:AlternateContent xmlns:mc="http://schemas.openxmlformats.org/markup-compatibility/2006">
              <mc:Choice xmlns:v="urn:schemas-microsoft-com:vml" Requires="v">
                <p:oleObj name="Equation" r:id="rId10" imgW="5016240" imgH="558720" progId="">
                  <p:embed/>
                </p:oleObj>
              </mc:Choice>
              <mc:Fallback>
                <p:oleObj name="Equation" r:id="rId10" imgW="5016240" imgH="558720" progId="">
                  <p:embed/>
                  <p:pic>
                    <p:nvPicPr>
                      <p:cNvPr id="1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9524" y="5808525"/>
                        <a:ext cx="4648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nvGraphicFramePr>
        <p:xfrm>
          <a:off x="2469525" y="6123278"/>
          <a:ext cx="4463603" cy="714475"/>
        </p:xfrm>
        <a:graphic>
          <a:graphicData uri="http://schemas.openxmlformats.org/presentationml/2006/ole">
            <mc:AlternateContent xmlns:mc="http://schemas.openxmlformats.org/markup-compatibility/2006">
              <mc:Choice xmlns:v="urn:schemas-microsoft-com:vml" Requires="v">
                <p:oleObj name="Equation" r:id="rId12" imgW="4838400" imgH="1066680" progId="">
                  <p:embed/>
                </p:oleObj>
              </mc:Choice>
              <mc:Fallback>
                <p:oleObj name="Equation" r:id="rId12" imgW="4838400" imgH="1066680" progId="">
                  <p:embed/>
                  <p:pic>
                    <p:nvPicPr>
                      <p:cNvPr id="13"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9525" y="6123278"/>
                        <a:ext cx="4463603" cy="714475"/>
                      </a:xfrm>
                      <a:prstGeom prst="rect">
                        <a:avLst/>
                      </a:prstGeom>
                      <a:noFill/>
                      <a:ln>
                        <a:noFill/>
                      </a:ln>
                      <a:effectLst/>
                    </p:spPr>
                  </p:pic>
                </p:oleObj>
              </mc:Fallback>
            </mc:AlternateContent>
          </a:graphicData>
        </a:graphic>
      </p:graphicFrame>
      <p:sp>
        <p:nvSpPr>
          <p:cNvPr id="14" name="TextBox 13"/>
          <p:cNvSpPr txBox="1"/>
          <p:nvPr/>
        </p:nvSpPr>
        <p:spPr>
          <a:xfrm>
            <a:off x="7525556" y="5808525"/>
            <a:ext cx="476518" cy="369332"/>
          </a:xfrm>
          <a:prstGeom prst="rect">
            <a:avLst/>
          </a:prstGeom>
          <a:noFill/>
        </p:spPr>
        <p:txBody>
          <a:bodyPr wrap="square" rtlCol="0">
            <a:spAutoFit/>
          </a:bodyPr>
          <a:lstStyle/>
          <a:p>
            <a:r>
              <a:rPr lang="en-US" dirty="0"/>
              <a:t>(1)</a:t>
            </a:r>
            <a:endParaRPr lang="en-IN" dirty="0"/>
          </a:p>
        </p:txBody>
      </p:sp>
      <p:sp>
        <p:nvSpPr>
          <p:cNvPr id="16" name="TextBox 15"/>
          <p:cNvSpPr txBox="1"/>
          <p:nvPr/>
        </p:nvSpPr>
        <p:spPr>
          <a:xfrm>
            <a:off x="7580114" y="6211450"/>
            <a:ext cx="3144447" cy="338554"/>
          </a:xfrm>
          <a:prstGeom prst="rect">
            <a:avLst/>
          </a:prstGeom>
          <a:solidFill>
            <a:srgbClr val="00B0F0"/>
          </a:solidFill>
          <a:ln>
            <a:solidFill>
              <a:srgbClr val="00B0F0"/>
            </a:solidFill>
          </a:ln>
        </p:spPr>
        <p:txBody>
          <a:bodyPr wrap="square" rtlCol="0">
            <a:spAutoFit/>
          </a:bodyPr>
          <a:lstStyle/>
          <a:p>
            <a:r>
              <a:rPr lang="en-US" sz="1600" dirty="0"/>
              <a:t>(2)-Total theorem on Probability</a:t>
            </a:r>
            <a:endParaRPr lang="en-IN" sz="1600" dirty="0"/>
          </a:p>
        </p:txBody>
      </p:sp>
    </p:spTree>
    <p:extLst>
      <p:ext uri="{BB962C8B-B14F-4D97-AF65-F5344CB8AC3E}">
        <p14:creationId xmlns:p14="http://schemas.microsoft.com/office/powerpoint/2010/main" val="249626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5" name="Oval 40"/>
          <p:cNvSpPr>
            <a:spLocks noChangeArrowheads="1"/>
          </p:cNvSpPr>
          <p:nvPr/>
        </p:nvSpPr>
        <p:spPr bwMode="auto">
          <a:xfrm>
            <a:off x="5481638" y="1365250"/>
            <a:ext cx="1041400" cy="901700"/>
          </a:xfrm>
          <a:prstGeom prst="ellipse">
            <a:avLst/>
          </a:prstGeom>
          <a:solidFill>
            <a:srgbClr val="FFFFFF"/>
          </a:solidFill>
          <a:ln w="19050">
            <a:solidFill>
              <a:srgbClr val="000000"/>
            </a:solidFill>
            <a:round/>
            <a:headEnd/>
            <a:tailEnd/>
          </a:ln>
        </p:spPr>
        <p:txBody>
          <a:bodyPr/>
          <a:lstStyle/>
          <a:p>
            <a:pPr algn="ctr" fontAlgn="base">
              <a:spcBef>
                <a:spcPct val="0"/>
              </a:spcBef>
              <a:spcAft>
                <a:spcPct val="0"/>
              </a:spcAft>
            </a:pPr>
            <a:r>
              <a:rPr lang="en-GB" sz="3200">
                <a:solidFill>
                  <a:prstClr val="black"/>
                </a:solidFill>
                <a:latin typeface="Times New Roman" pitchFamily="18" charset="0"/>
                <a:cs typeface="Times New Roman" pitchFamily="18" charset="0"/>
              </a:rPr>
              <a:t>B</a:t>
            </a:r>
          </a:p>
        </p:txBody>
      </p:sp>
      <p:sp>
        <p:nvSpPr>
          <p:cNvPr id="10256" name="Line 41"/>
          <p:cNvSpPr>
            <a:spLocks noChangeShapeType="1"/>
          </p:cNvSpPr>
          <p:nvPr/>
        </p:nvSpPr>
        <p:spPr bwMode="auto">
          <a:xfrm flipH="1">
            <a:off x="3660776" y="2266950"/>
            <a:ext cx="2341563" cy="1239838"/>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57" name="Oval 42"/>
          <p:cNvSpPr>
            <a:spLocks noChangeArrowheads="1"/>
          </p:cNvSpPr>
          <p:nvPr/>
        </p:nvSpPr>
        <p:spPr bwMode="auto">
          <a:xfrm>
            <a:off x="3009901" y="3394076"/>
            <a:ext cx="650875" cy="563563"/>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r>
              <a:rPr lang="en-GB" sz="1400">
                <a:solidFill>
                  <a:prstClr val="black"/>
                </a:solidFill>
                <a:latin typeface="Times New Roman" pitchFamily="18" charset="0"/>
                <a:cs typeface="Times New Roman" pitchFamily="18" charset="0"/>
              </a:rPr>
              <a:t>A</a:t>
            </a:r>
            <a:r>
              <a:rPr lang="en-GB" sz="1400" baseline="-25000">
                <a:solidFill>
                  <a:prstClr val="black"/>
                </a:solidFill>
                <a:latin typeface="Times New Roman" pitchFamily="18" charset="0"/>
                <a:cs typeface="Times New Roman" pitchFamily="18" charset="0"/>
              </a:rPr>
              <a:t>1</a:t>
            </a:r>
            <a:endParaRPr lang="en-GB">
              <a:solidFill>
                <a:prstClr val="black"/>
              </a:solidFill>
              <a:latin typeface="Times New Roman" pitchFamily="18" charset="0"/>
              <a:cs typeface="Times New Roman" pitchFamily="18" charset="0"/>
            </a:endParaRPr>
          </a:p>
        </p:txBody>
      </p:sp>
      <p:sp>
        <p:nvSpPr>
          <p:cNvPr id="10258" name="Oval 43"/>
          <p:cNvSpPr>
            <a:spLocks noChangeArrowheads="1"/>
          </p:cNvSpPr>
          <p:nvPr/>
        </p:nvSpPr>
        <p:spPr bwMode="auto">
          <a:xfrm>
            <a:off x="4830764" y="3394076"/>
            <a:ext cx="650875" cy="563563"/>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r>
              <a:rPr lang="en-GB" sz="1400">
                <a:solidFill>
                  <a:prstClr val="black"/>
                </a:solidFill>
                <a:latin typeface="Times New Roman" pitchFamily="18" charset="0"/>
                <a:cs typeface="Times New Roman" pitchFamily="18" charset="0"/>
              </a:rPr>
              <a:t>A</a:t>
            </a:r>
            <a:r>
              <a:rPr lang="en-GB" sz="1400" baseline="-25000">
                <a:solidFill>
                  <a:prstClr val="black"/>
                </a:solidFill>
                <a:latin typeface="Times New Roman" pitchFamily="18" charset="0"/>
                <a:cs typeface="Times New Roman" pitchFamily="18" charset="0"/>
              </a:rPr>
              <a:t>2</a:t>
            </a:r>
            <a:endParaRPr lang="en-GB">
              <a:solidFill>
                <a:prstClr val="black"/>
              </a:solidFill>
              <a:latin typeface="Times New Roman" pitchFamily="18" charset="0"/>
              <a:cs typeface="Times New Roman" pitchFamily="18" charset="0"/>
            </a:endParaRPr>
          </a:p>
        </p:txBody>
      </p:sp>
      <p:sp>
        <p:nvSpPr>
          <p:cNvPr id="10259" name="Oval 44"/>
          <p:cNvSpPr>
            <a:spLocks noChangeArrowheads="1"/>
          </p:cNvSpPr>
          <p:nvPr/>
        </p:nvSpPr>
        <p:spPr bwMode="auto">
          <a:xfrm>
            <a:off x="6783389" y="3394076"/>
            <a:ext cx="650875" cy="563563"/>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r>
              <a:rPr lang="en-GB" sz="1400">
                <a:solidFill>
                  <a:prstClr val="black"/>
                </a:solidFill>
                <a:latin typeface="Times New Roman" pitchFamily="18" charset="0"/>
                <a:cs typeface="Times New Roman" pitchFamily="18" charset="0"/>
              </a:rPr>
              <a:t>A</a:t>
            </a:r>
            <a:r>
              <a:rPr lang="en-GB" sz="1400" baseline="-25000">
                <a:solidFill>
                  <a:prstClr val="black"/>
                </a:solidFill>
                <a:latin typeface="Times New Roman" pitchFamily="18" charset="0"/>
                <a:cs typeface="Times New Roman" pitchFamily="18" charset="0"/>
              </a:rPr>
              <a:t>3</a:t>
            </a:r>
            <a:endParaRPr lang="en-GB">
              <a:solidFill>
                <a:prstClr val="black"/>
              </a:solidFill>
              <a:latin typeface="Times New Roman" pitchFamily="18" charset="0"/>
              <a:cs typeface="Times New Roman" pitchFamily="18" charset="0"/>
            </a:endParaRPr>
          </a:p>
        </p:txBody>
      </p:sp>
      <p:sp>
        <p:nvSpPr>
          <p:cNvPr id="10260" name="Oval 45"/>
          <p:cNvSpPr>
            <a:spLocks noChangeArrowheads="1"/>
          </p:cNvSpPr>
          <p:nvPr/>
        </p:nvSpPr>
        <p:spPr bwMode="auto">
          <a:xfrm>
            <a:off x="8734426" y="3394076"/>
            <a:ext cx="650875" cy="563563"/>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r>
              <a:rPr lang="en-GB" sz="1400">
                <a:solidFill>
                  <a:prstClr val="black"/>
                </a:solidFill>
                <a:latin typeface="Times New Roman" pitchFamily="18" charset="0"/>
                <a:cs typeface="Times New Roman" pitchFamily="18" charset="0"/>
              </a:rPr>
              <a:t>A</a:t>
            </a:r>
            <a:r>
              <a:rPr lang="en-GB" sz="1400" baseline="-25000">
                <a:solidFill>
                  <a:prstClr val="black"/>
                </a:solidFill>
                <a:latin typeface="Times New Roman" pitchFamily="18" charset="0"/>
                <a:cs typeface="Times New Roman" pitchFamily="18" charset="0"/>
              </a:rPr>
              <a:t>k</a:t>
            </a:r>
            <a:endParaRPr lang="en-GB">
              <a:solidFill>
                <a:prstClr val="black"/>
              </a:solidFill>
              <a:latin typeface="Times New Roman" pitchFamily="18" charset="0"/>
              <a:cs typeface="Times New Roman" pitchFamily="18" charset="0"/>
            </a:endParaRPr>
          </a:p>
        </p:txBody>
      </p:sp>
      <p:sp>
        <p:nvSpPr>
          <p:cNvPr id="10261" name="Line 46"/>
          <p:cNvSpPr>
            <a:spLocks noChangeShapeType="1"/>
          </p:cNvSpPr>
          <p:nvPr/>
        </p:nvSpPr>
        <p:spPr bwMode="auto">
          <a:xfrm rot="7759597" flipV="1">
            <a:off x="5015707" y="2694782"/>
            <a:ext cx="1352550" cy="366713"/>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62" name="Line 47"/>
          <p:cNvSpPr>
            <a:spLocks noChangeShapeType="1"/>
          </p:cNvSpPr>
          <p:nvPr/>
        </p:nvSpPr>
        <p:spPr bwMode="auto">
          <a:xfrm>
            <a:off x="6002338" y="2266951"/>
            <a:ext cx="1041400" cy="1127125"/>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63" name="Line 48"/>
          <p:cNvSpPr>
            <a:spLocks noChangeShapeType="1"/>
          </p:cNvSpPr>
          <p:nvPr/>
        </p:nvSpPr>
        <p:spPr bwMode="auto">
          <a:xfrm>
            <a:off x="6002338" y="2266950"/>
            <a:ext cx="2862262" cy="1239838"/>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64" name="Line 49"/>
          <p:cNvSpPr>
            <a:spLocks noChangeShapeType="1"/>
          </p:cNvSpPr>
          <p:nvPr/>
        </p:nvSpPr>
        <p:spPr bwMode="auto">
          <a:xfrm>
            <a:off x="3270250" y="3957638"/>
            <a:ext cx="0" cy="1352550"/>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65" name="Line 50"/>
          <p:cNvSpPr>
            <a:spLocks noChangeShapeType="1"/>
          </p:cNvSpPr>
          <p:nvPr/>
        </p:nvSpPr>
        <p:spPr bwMode="auto">
          <a:xfrm>
            <a:off x="5221288" y="3957638"/>
            <a:ext cx="0" cy="1352550"/>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66" name="Line 51"/>
          <p:cNvSpPr>
            <a:spLocks noChangeShapeType="1"/>
          </p:cNvSpPr>
          <p:nvPr/>
        </p:nvSpPr>
        <p:spPr bwMode="auto">
          <a:xfrm>
            <a:off x="7043738" y="3957638"/>
            <a:ext cx="0" cy="1352550"/>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67" name="Line 52"/>
          <p:cNvSpPr>
            <a:spLocks noChangeShapeType="1"/>
          </p:cNvSpPr>
          <p:nvPr/>
        </p:nvSpPr>
        <p:spPr bwMode="auto">
          <a:xfrm>
            <a:off x="8994775" y="3957638"/>
            <a:ext cx="0" cy="1352550"/>
          </a:xfrm>
          <a:prstGeom prst="line">
            <a:avLst/>
          </a:prstGeom>
          <a:noFill/>
          <a:ln w="19050">
            <a:solidFill>
              <a:srgbClr val="000000"/>
            </a:solidFill>
            <a:round/>
            <a:headEnd/>
            <a:tailEnd type="triangle" w="med" len="med"/>
          </a:ln>
        </p:spPr>
        <p:txBody>
          <a:bodyPr/>
          <a:lstStyle/>
          <a:p>
            <a:pPr fontAlgn="base">
              <a:spcBef>
                <a:spcPct val="0"/>
              </a:spcBef>
              <a:spcAft>
                <a:spcPct val="0"/>
              </a:spcAft>
            </a:pPr>
            <a:endParaRPr lang="en-IN">
              <a:solidFill>
                <a:prstClr val="black"/>
              </a:solidFill>
              <a:latin typeface="Arial" charset="0"/>
              <a:cs typeface="Arial" charset="0"/>
            </a:endParaRPr>
          </a:p>
        </p:txBody>
      </p:sp>
      <p:sp>
        <p:nvSpPr>
          <p:cNvPr id="10268" name="Oval 53"/>
          <p:cNvSpPr>
            <a:spLocks noChangeArrowheads="1"/>
          </p:cNvSpPr>
          <p:nvPr/>
        </p:nvSpPr>
        <p:spPr bwMode="auto">
          <a:xfrm>
            <a:off x="3009901" y="5310188"/>
            <a:ext cx="650875" cy="563562"/>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endParaRPr lang="en-GB">
              <a:solidFill>
                <a:prstClr val="black"/>
              </a:solidFill>
              <a:latin typeface="Times New Roman" pitchFamily="18" charset="0"/>
              <a:cs typeface="Times New Roman" pitchFamily="18" charset="0"/>
            </a:endParaRPr>
          </a:p>
        </p:txBody>
      </p:sp>
      <p:sp>
        <p:nvSpPr>
          <p:cNvPr id="10269" name="Oval 54"/>
          <p:cNvSpPr>
            <a:spLocks noChangeArrowheads="1"/>
          </p:cNvSpPr>
          <p:nvPr/>
        </p:nvSpPr>
        <p:spPr bwMode="auto">
          <a:xfrm>
            <a:off x="4960939" y="5310188"/>
            <a:ext cx="650875" cy="563562"/>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endParaRPr lang="en-GB">
              <a:solidFill>
                <a:prstClr val="black"/>
              </a:solidFill>
              <a:latin typeface="Times New Roman" pitchFamily="18" charset="0"/>
              <a:cs typeface="Times New Roman" pitchFamily="18" charset="0"/>
            </a:endParaRPr>
          </a:p>
        </p:txBody>
      </p:sp>
      <p:sp>
        <p:nvSpPr>
          <p:cNvPr id="10270" name="Oval 55"/>
          <p:cNvSpPr>
            <a:spLocks noChangeArrowheads="1"/>
          </p:cNvSpPr>
          <p:nvPr/>
        </p:nvSpPr>
        <p:spPr bwMode="auto">
          <a:xfrm>
            <a:off x="6783389" y="5310188"/>
            <a:ext cx="650875" cy="563562"/>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endParaRPr lang="en-GB">
              <a:solidFill>
                <a:prstClr val="black"/>
              </a:solidFill>
              <a:latin typeface="Times New Roman" pitchFamily="18" charset="0"/>
              <a:cs typeface="Times New Roman" pitchFamily="18" charset="0"/>
            </a:endParaRPr>
          </a:p>
        </p:txBody>
      </p:sp>
      <p:sp>
        <p:nvSpPr>
          <p:cNvPr id="10271" name="Oval 56"/>
          <p:cNvSpPr>
            <a:spLocks noChangeArrowheads="1"/>
          </p:cNvSpPr>
          <p:nvPr/>
        </p:nvSpPr>
        <p:spPr bwMode="auto">
          <a:xfrm>
            <a:off x="8734426" y="5310188"/>
            <a:ext cx="650875" cy="563562"/>
          </a:xfrm>
          <a:prstGeom prst="ellipse">
            <a:avLst/>
          </a:prstGeom>
          <a:solidFill>
            <a:srgbClr val="FFFFFF"/>
          </a:solidFill>
          <a:ln w="19050">
            <a:solidFill>
              <a:srgbClr val="000000"/>
            </a:solidFill>
            <a:round/>
            <a:headEnd/>
            <a:tailEnd/>
          </a:ln>
        </p:spPr>
        <p:txBody>
          <a:bodyPr/>
          <a:lstStyle/>
          <a:p>
            <a:pPr fontAlgn="base">
              <a:spcBef>
                <a:spcPct val="0"/>
              </a:spcBef>
              <a:spcAft>
                <a:spcPct val="0"/>
              </a:spcAft>
            </a:pPr>
            <a:endParaRPr lang="en-GB">
              <a:solidFill>
                <a:prstClr val="black"/>
              </a:solidFill>
              <a:latin typeface="Times New Roman" pitchFamily="18" charset="0"/>
              <a:cs typeface="Times New Roman" pitchFamily="18" charset="0"/>
            </a:endParaRPr>
          </a:p>
        </p:txBody>
      </p:sp>
      <p:graphicFrame>
        <p:nvGraphicFramePr>
          <p:cNvPr id="10242" name="Object 2"/>
          <p:cNvGraphicFramePr>
            <a:graphicFrameLocks noChangeAspect="1"/>
          </p:cNvGraphicFramePr>
          <p:nvPr/>
        </p:nvGraphicFramePr>
        <p:xfrm>
          <a:off x="4311651" y="2605089"/>
          <a:ext cx="519113" cy="263525"/>
        </p:xfrm>
        <a:graphic>
          <a:graphicData uri="http://schemas.openxmlformats.org/presentationml/2006/ole">
            <mc:AlternateContent xmlns:mc="http://schemas.openxmlformats.org/markup-compatibility/2006">
              <mc:Choice xmlns:v="urn:schemas-microsoft-com:vml" Requires="v">
                <p:oleObj name="Equation" r:id="rId2" imgW="393480" imgH="228600" progId="">
                  <p:embed/>
                </p:oleObj>
              </mc:Choice>
              <mc:Fallback>
                <p:oleObj name="Equation" r:id="rId2" imgW="393480" imgH="228600" progId="">
                  <p:embed/>
                  <p:pic>
                    <p:nvPicPr>
                      <p:cNvPr id="1024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51" y="2605089"/>
                        <a:ext cx="519113"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5741988" y="2830513"/>
          <a:ext cx="520700" cy="252412"/>
        </p:xfrm>
        <a:graphic>
          <a:graphicData uri="http://schemas.openxmlformats.org/presentationml/2006/ole">
            <mc:AlternateContent xmlns:mc="http://schemas.openxmlformats.org/markup-compatibility/2006">
              <mc:Choice xmlns:v="urn:schemas-microsoft-com:vml" Requires="v">
                <p:oleObj name="Equation" r:id="rId4" imgW="406080" imgH="228600" progId="">
                  <p:embed/>
                </p:oleObj>
              </mc:Choice>
              <mc:Fallback>
                <p:oleObj name="Equation" r:id="rId4" imgW="406080" imgH="228600" progId="">
                  <p:embed/>
                  <p:pic>
                    <p:nvPicPr>
                      <p:cNvPr id="102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1988" y="2830513"/>
                        <a:ext cx="520700"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6783388" y="2943226"/>
          <a:ext cx="520700" cy="252413"/>
        </p:xfrm>
        <a:graphic>
          <a:graphicData uri="http://schemas.openxmlformats.org/presentationml/2006/ole">
            <mc:AlternateContent xmlns:mc="http://schemas.openxmlformats.org/markup-compatibility/2006">
              <mc:Choice xmlns:v="urn:schemas-microsoft-com:vml" Requires="v">
                <p:oleObj name="Equation" r:id="rId6" imgW="406080" imgH="228600" progId="">
                  <p:embed/>
                </p:oleObj>
              </mc:Choice>
              <mc:Fallback>
                <p:oleObj name="Equation" r:id="rId6" imgW="406080" imgH="228600" progId="">
                  <p:embed/>
                  <p:pic>
                    <p:nvPicPr>
                      <p:cNvPr id="102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3388" y="2943226"/>
                        <a:ext cx="520700"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noChangeAspect="1"/>
          </p:cNvGraphicFramePr>
          <p:nvPr/>
        </p:nvGraphicFramePr>
        <p:xfrm>
          <a:off x="7572376" y="2717801"/>
          <a:ext cx="504825" cy="252413"/>
        </p:xfrm>
        <a:graphic>
          <a:graphicData uri="http://schemas.openxmlformats.org/presentationml/2006/ole">
            <mc:AlternateContent xmlns:mc="http://schemas.openxmlformats.org/markup-compatibility/2006">
              <mc:Choice xmlns:v="urn:schemas-microsoft-com:vml" Requires="v">
                <p:oleObj name="Equation" r:id="rId8" imgW="406080" imgH="228600" progId="">
                  <p:embed/>
                </p:oleObj>
              </mc:Choice>
              <mc:Fallback>
                <p:oleObj name="Equation" r:id="rId8" imgW="406080" imgH="228600" progId="">
                  <p:embed/>
                  <p:pic>
                    <p:nvPicPr>
                      <p:cNvPr id="1024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2376" y="2717801"/>
                        <a:ext cx="504825"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3400425" y="4521200"/>
          <a:ext cx="781050" cy="266700"/>
        </p:xfrm>
        <a:graphic>
          <a:graphicData uri="http://schemas.openxmlformats.org/presentationml/2006/ole">
            <mc:AlternateContent xmlns:mc="http://schemas.openxmlformats.org/markup-compatibility/2006">
              <mc:Choice xmlns:v="urn:schemas-microsoft-com:vml" Requires="v">
                <p:oleObj name="Equation" r:id="rId10" imgW="583920" imgH="228600" progId="">
                  <p:embed/>
                </p:oleObj>
              </mc:Choice>
              <mc:Fallback>
                <p:oleObj name="Equation" r:id="rId10" imgW="583920" imgH="228600" progId="">
                  <p:embed/>
                  <p:pic>
                    <p:nvPicPr>
                      <p:cNvPr id="10246"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0425" y="4521200"/>
                        <a:ext cx="78105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nvGraphicFramePr>
        <p:xfrm>
          <a:off x="5351463" y="4521201"/>
          <a:ext cx="781050" cy="257175"/>
        </p:xfrm>
        <a:graphic>
          <a:graphicData uri="http://schemas.openxmlformats.org/presentationml/2006/ole">
            <mc:AlternateContent xmlns:mc="http://schemas.openxmlformats.org/markup-compatibility/2006">
              <mc:Choice xmlns:v="urn:schemas-microsoft-com:vml" Requires="v">
                <p:oleObj name="Equation" r:id="rId12" imgW="609480" imgH="228600" progId="">
                  <p:embed/>
                </p:oleObj>
              </mc:Choice>
              <mc:Fallback>
                <p:oleObj name="Equation" r:id="rId12" imgW="609480" imgH="228600" progId="">
                  <p:embed/>
                  <p:pic>
                    <p:nvPicPr>
                      <p:cNvPr id="10247"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51463" y="4521201"/>
                        <a:ext cx="7810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nvGraphicFramePr>
        <p:xfrm>
          <a:off x="7173913" y="4521201"/>
          <a:ext cx="781050" cy="257175"/>
        </p:xfrm>
        <a:graphic>
          <a:graphicData uri="http://schemas.openxmlformats.org/presentationml/2006/ole">
            <mc:AlternateContent xmlns:mc="http://schemas.openxmlformats.org/markup-compatibility/2006">
              <mc:Choice xmlns:v="urn:schemas-microsoft-com:vml" Requires="v">
                <p:oleObj name="Equation" r:id="rId14" imgW="596880" imgH="228600" progId="">
                  <p:embed/>
                </p:oleObj>
              </mc:Choice>
              <mc:Fallback>
                <p:oleObj name="Equation" r:id="rId14" imgW="596880" imgH="228600" progId="">
                  <p:embed/>
                  <p:pic>
                    <p:nvPicPr>
                      <p:cNvPr id="10248"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73913" y="4521201"/>
                        <a:ext cx="7810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nvGraphicFramePr>
        <p:xfrm>
          <a:off x="9124950" y="4521201"/>
          <a:ext cx="781050" cy="257175"/>
        </p:xfrm>
        <a:graphic>
          <a:graphicData uri="http://schemas.openxmlformats.org/presentationml/2006/ole">
            <mc:AlternateContent xmlns:mc="http://schemas.openxmlformats.org/markup-compatibility/2006">
              <mc:Choice xmlns:v="urn:schemas-microsoft-com:vml" Requires="v">
                <p:oleObj name="Equation" r:id="rId16" imgW="609480" imgH="228600" progId="">
                  <p:embed/>
                </p:oleObj>
              </mc:Choice>
              <mc:Fallback>
                <p:oleObj name="Equation" r:id="rId16" imgW="609480" imgH="228600" progId="">
                  <p:embed/>
                  <p:pic>
                    <p:nvPicPr>
                      <p:cNvPr id="10249"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24950" y="4521201"/>
                        <a:ext cx="7810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nvGraphicFramePr>
        <p:xfrm>
          <a:off x="3009901" y="5986464"/>
          <a:ext cx="650875" cy="300037"/>
        </p:xfrm>
        <a:graphic>
          <a:graphicData uri="http://schemas.openxmlformats.org/presentationml/2006/ole">
            <mc:AlternateContent xmlns:mc="http://schemas.openxmlformats.org/markup-compatibility/2006">
              <mc:Choice xmlns:v="urn:schemas-microsoft-com:vml" Requires="v">
                <p:oleObj name="Equation" r:id="rId18" imgW="431640" imgH="228600" progId="">
                  <p:embed/>
                </p:oleObj>
              </mc:Choice>
              <mc:Fallback>
                <p:oleObj name="Equation" r:id="rId18" imgW="431640" imgH="228600" progId="">
                  <p:embed/>
                  <p:pic>
                    <p:nvPicPr>
                      <p:cNvPr id="1025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9901" y="5986464"/>
                        <a:ext cx="650875"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nvGraphicFramePr>
        <p:xfrm>
          <a:off x="4960938" y="5986464"/>
          <a:ext cx="781050" cy="338137"/>
        </p:xfrm>
        <a:graphic>
          <a:graphicData uri="http://schemas.openxmlformats.org/presentationml/2006/ole">
            <mc:AlternateContent xmlns:mc="http://schemas.openxmlformats.org/markup-compatibility/2006">
              <mc:Choice xmlns:v="urn:schemas-microsoft-com:vml" Requires="v">
                <p:oleObj name="Equation" r:id="rId20" imgW="457200" imgH="228600" progId="">
                  <p:embed/>
                </p:oleObj>
              </mc:Choice>
              <mc:Fallback>
                <p:oleObj name="Equation" r:id="rId20" imgW="457200" imgH="228600" progId="">
                  <p:embed/>
                  <p:pic>
                    <p:nvPicPr>
                      <p:cNvPr id="10251"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0938" y="5986464"/>
                        <a:ext cx="7810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2" name="Object 12"/>
          <p:cNvGraphicFramePr>
            <a:graphicFrameLocks noChangeAspect="1"/>
          </p:cNvGraphicFramePr>
          <p:nvPr/>
        </p:nvGraphicFramePr>
        <p:xfrm>
          <a:off x="6783389" y="5986464"/>
          <a:ext cx="650875" cy="287337"/>
        </p:xfrm>
        <a:graphic>
          <a:graphicData uri="http://schemas.openxmlformats.org/presentationml/2006/ole">
            <mc:AlternateContent xmlns:mc="http://schemas.openxmlformats.org/markup-compatibility/2006">
              <mc:Choice xmlns:v="urn:schemas-microsoft-com:vml" Requires="v">
                <p:oleObj name="Equation" r:id="rId22" imgW="444240" imgH="228600" progId="">
                  <p:embed/>
                </p:oleObj>
              </mc:Choice>
              <mc:Fallback>
                <p:oleObj name="Equation" r:id="rId22" imgW="444240" imgH="228600" progId="">
                  <p:embed/>
                  <p:pic>
                    <p:nvPicPr>
                      <p:cNvPr id="10252"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83389" y="5986464"/>
                        <a:ext cx="65087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3" name="Object 13"/>
          <p:cNvGraphicFramePr>
            <a:graphicFrameLocks noChangeAspect="1"/>
          </p:cNvGraphicFramePr>
          <p:nvPr/>
        </p:nvGraphicFramePr>
        <p:xfrm>
          <a:off x="8734425" y="5986464"/>
          <a:ext cx="781050" cy="338137"/>
        </p:xfrm>
        <a:graphic>
          <a:graphicData uri="http://schemas.openxmlformats.org/presentationml/2006/ole">
            <mc:AlternateContent xmlns:mc="http://schemas.openxmlformats.org/markup-compatibility/2006">
              <mc:Choice xmlns:v="urn:schemas-microsoft-com:vml" Requires="v">
                <p:oleObj name="Equation" r:id="rId24" imgW="457200" imgH="228600" progId="">
                  <p:embed/>
                </p:oleObj>
              </mc:Choice>
              <mc:Fallback>
                <p:oleObj name="Equation" r:id="rId24" imgW="457200" imgH="228600" progId="">
                  <p:embed/>
                  <p:pic>
                    <p:nvPicPr>
                      <p:cNvPr id="10253"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734425" y="5986464"/>
                        <a:ext cx="7810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Slide Number Placeholder 31"/>
          <p:cNvSpPr>
            <a:spLocks noGrp="1"/>
          </p:cNvSpPr>
          <p:nvPr>
            <p:ph type="sldNum" sz="quarter" idx="4294967295"/>
          </p:nvPr>
        </p:nvSpPr>
        <p:spPr>
          <a:xfrm>
            <a:off x="8534400" y="6356351"/>
            <a:ext cx="2133600" cy="365125"/>
          </a:xfrm>
        </p:spPr>
        <p:txBody>
          <a:bodyPr/>
          <a:lstStyle/>
          <a:p>
            <a:pPr>
              <a:defRPr/>
            </a:pPr>
            <a:fld id="{B2FC5961-AE03-47BD-B279-689CF1A37C0A}" type="slidenum">
              <a:rPr lang="en-US" smtClean="0">
                <a:solidFill>
                  <a:prstClr val="black">
                    <a:tint val="75000"/>
                  </a:prstClr>
                </a:solidFill>
              </a:rPr>
              <a:pPr>
                <a:defRPr/>
              </a:pPr>
              <a:t>25</a:t>
            </a:fld>
            <a:endParaRPr lang="en-US">
              <a:solidFill>
                <a:prstClr val="black">
                  <a:tint val="75000"/>
                </a:prstClr>
              </a:solidFill>
            </a:endParaRPr>
          </a:p>
        </p:txBody>
      </p:sp>
      <p:sp>
        <p:nvSpPr>
          <p:cNvPr id="35" name="Rectangle 1"/>
          <p:cNvSpPr>
            <a:spLocks noGrp="1" noChangeArrowheads="1"/>
          </p:cNvSpPr>
          <p:nvPr>
            <p:ph sz="quarter" idx="10"/>
          </p:nvPr>
        </p:nvSpPr>
        <p:spPr bwMode="auto">
          <a:xfrm>
            <a:off x="1663456" y="286608"/>
            <a:ext cx="6324600" cy="1015663"/>
          </a:xfrm>
          <a:prstGeom prst="rect">
            <a:avLst/>
          </a:prstGeom>
          <a:noFill/>
          <a:ln w="9525">
            <a:noFill/>
            <a:miter lim="800000"/>
            <a:headEnd/>
            <a:tailEnd/>
          </a:ln>
        </p:spPr>
        <p:txBody>
          <a:bodyPr wrap="square">
            <a:spAutoFit/>
          </a:bodyPr>
          <a:lstStyle/>
          <a:p>
            <a:pPr algn="ctr" fontAlgn="base">
              <a:spcBef>
                <a:spcPct val="0"/>
              </a:spcBef>
              <a:spcAft>
                <a:spcPct val="0"/>
              </a:spcAft>
            </a:pPr>
            <a:r>
              <a:rPr lang="en-GB" sz="3200" dirty="0">
                <a:solidFill>
                  <a:srgbClr val="0000FF"/>
                </a:solidFill>
                <a:latin typeface="Times New Roman" pitchFamily="18" charset="0"/>
                <a:cs typeface="Times New Roman" pitchFamily="18" charset="0"/>
              </a:rPr>
              <a:t>The Theorem of  Total Probability</a:t>
            </a:r>
          </a:p>
          <a:p>
            <a:pPr algn="ctr" fontAlgn="base">
              <a:spcBef>
                <a:spcPct val="0"/>
              </a:spcBef>
              <a:spcAft>
                <a:spcPct val="0"/>
              </a:spcAft>
            </a:pPr>
            <a:r>
              <a:rPr lang="en-GB" sz="3200" dirty="0">
                <a:solidFill>
                  <a:srgbClr val="0000FF"/>
                </a:solidFill>
                <a:latin typeface="Times New Roman" pitchFamily="18" charset="0"/>
                <a:cs typeface="Times New Roman" pitchFamily="18" charset="0"/>
              </a:rPr>
              <a:t>(</a:t>
            </a:r>
            <a:r>
              <a:rPr lang="en-US" sz="3200" dirty="0">
                <a:solidFill>
                  <a:srgbClr val="00B0F0"/>
                </a:solidFill>
                <a:latin typeface="Arial" charset="0"/>
                <a:cs typeface="Arial" charset="0"/>
              </a:rPr>
              <a:t>tree diagram </a:t>
            </a:r>
            <a:r>
              <a:rPr lang="en-GB" sz="3200" dirty="0">
                <a:solidFill>
                  <a:srgbClr val="0000FF"/>
                </a:solidFill>
                <a:latin typeface="Times New Roman" pitchFamily="18" charset="0"/>
                <a:cs typeface="Times New Roman" pitchFamily="18" charset="0"/>
              </a:rPr>
              <a:t>)</a:t>
            </a:r>
          </a:p>
        </p:txBody>
      </p:sp>
      <mc:AlternateContent xmlns:mc="http://schemas.openxmlformats.org/markup-compatibility/2006" xmlns:p14="http://schemas.microsoft.com/office/powerpoint/2010/main">
        <mc:Choice Requires="p14">
          <p:contentPart p14:bwMode="auto" r:id="rId26">
            <p14:nvContentPartPr>
              <p14:cNvPr id="2" name="Ink 1">
                <a:extLst>
                  <a:ext uri="{FF2B5EF4-FFF2-40B4-BE49-F238E27FC236}">
                    <a16:creationId xmlns:a16="http://schemas.microsoft.com/office/drawing/2014/main" id="{BDA2E97D-938E-D9DB-0BAC-3CBEE08511BA}"/>
                  </a:ext>
                </a:extLst>
              </p14:cNvPr>
              <p14:cNvContentPartPr/>
              <p14:nvPr/>
            </p14:nvContentPartPr>
            <p14:xfrm>
              <a:off x="2032320" y="4713480"/>
              <a:ext cx="7575480" cy="1605600"/>
            </p14:xfrm>
          </p:contentPart>
        </mc:Choice>
        <mc:Fallback xmlns="">
          <p:pic>
            <p:nvPicPr>
              <p:cNvPr id="2" name="Ink 1">
                <a:extLst>
                  <a:ext uri="{FF2B5EF4-FFF2-40B4-BE49-F238E27FC236}">
                    <a16:creationId xmlns:a16="http://schemas.microsoft.com/office/drawing/2014/main" id="{BDA2E97D-938E-D9DB-0BAC-3CBEE08511BA}"/>
                  </a:ext>
                </a:extLst>
              </p:cNvPr>
              <p:cNvPicPr/>
              <p:nvPr/>
            </p:nvPicPr>
            <p:blipFill>
              <a:blip r:embed="rId28"/>
              <a:stretch>
                <a:fillRect/>
              </a:stretch>
            </p:blipFill>
            <p:spPr>
              <a:xfrm>
                <a:off x="2022960" y="4704120"/>
                <a:ext cx="7594200" cy="1624320"/>
              </a:xfrm>
              <a:prstGeom prst="rect">
                <a:avLst/>
              </a:prstGeom>
            </p:spPr>
          </p:pic>
        </mc:Fallback>
      </mc:AlternateContent>
    </p:spTree>
    <p:extLst>
      <p:ext uri="{BB962C8B-B14F-4D97-AF65-F5344CB8AC3E}">
        <p14:creationId xmlns:p14="http://schemas.microsoft.com/office/powerpoint/2010/main" val="18087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arn(inVertical)">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barn(inVertical)">
                                      <p:cBhvr>
                                        <p:cTn id="12"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46328-F808-7210-32AF-F257953E7E51}"/>
              </a:ext>
            </a:extLst>
          </p:cNvPr>
          <p:cNvPicPr>
            <a:picLocks noChangeAspect="1"/>
          </p:cNvPicPr>
          <p:nvPr/>
        </p:nvPicPr>
        <p:blipFill>
          <a:blip r:embed="rId2"/>
          <a:stretch>
            <a:fillRect/>
          </a:stretch>
        </p:blipFill>
        <p:spPr>
          <a:xfrm>
            <a:off x="202769" y="1452880"/>
            <a:ext cx="11786461" cy="1981200"/>
          </a:xfrm>
          <a:prstGeom prst="rect">
            <a:avLst/>
          </a:prstGeom>
        </p:spPr>
      </p:pic>
      <p:pic>
        <p:nvPicPr>
          <p:cNvPr id="5" name="Picture 4">
            <a:extLst>
              <a:ext uri="{FF2B5EF4-FFF2-40B4-BE49-F238E27FC236}">
                <a16:creationId xmlns:a16="http://schemas.microsoft.com/office/drawing/2014/main" id="{AC0A3074-F5A0-016E-11CE-332D20E61419}"/>
              </a:ext>
            </a:extLst>
          </p:cNvPr>
          <p:cNvPicPr>
            <a:picLocks noChangeAspect="1"/>
          </p:cNvPicPr>
          <p:nvPr/>
        </p:nvPicPr>
        <p:blipFill>
          <a:blip r:embed="rId3"/>
          <a:stretch>
            <a:fillRect/>
          </a:stretch>
        </p:blipFill>
        <p:spPr>
          <a:xfrm>
            <a:off x="1252536" y="3657600"/>
            <a:ext cx="9686925" cy="2505075"/>
          </a:xfrm>
          <a:prstGeom prst="rect">
            <a:avLst/>
          </a:prstGeom>
        </p:spPr>
      </p:pic>
      <p:sp>
        <p:nvSpPr>
          <p:cNvPr id="6" name="Title 1">
            <a:extLst>
              <a:ext uri="{FF2B5EF4-FFF2-40B4-BE49-F238E27FC236}">
                <a16:creationId xmlns:a16="http://schemas.microsoft.com/office/drawing/2014/main" id="{B84606A1-13C3-9193-A588-B0BAC22B0234}"/>
              </a:ext>
            </a:extLst>
          </p:cNvPr>
          <p:cNvSpPr txBox="1">
            <a:spLocks/>
          </p:cNvSpPr>
          <p:nvPr/>
        </p:nvSpPr>
        <p:spPr>
          <a:xfrm>
            <a:off x="304800" y="609600"/>
            <a:ext cx="6323527"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latin typeface="Times New Roman" pitchFamily="18" charset="0"/>
                <a:cs typeface="Times New Roman" pitchFamily="18" charset="0"/>
              </a:rPr>
              <a:t>Law of Total Probability</a:t>
            </a:r>
          </a:p>
        </p:txBody>
      </p:sp>
    </p:spTree>
    <p:extLst>
      <p:ext uri="{BB962C8B-B14F-4D97-AF65-F5344CB8AC3E}">
        <p14:creationId xmlns:p14="http://schemas.microsoft.com/office/powerpoint/2010/main" val="843766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0BDF-26BD-0306-F1D4-504933B58922}"/>
              </a:ext>
            </a:extLst>
          </p:cNvPr>
          <p:cNvSpPr txBox="1">
            <a:spLocks/>
          </p:cNvSpPr>
          <p:nvPr/>
        </p:nvSpPr>
        <p:spPr>
          <a:xfrm>
            <a:off x="304800" y="609600"/>
            <a:ext cx="6323527"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latin typeface="Times New Roman" pitchFamily="18" charset="0"/>
                <a:cs typeface="Times New Roman" pitchFamily="18" charset="0"/>
              </a:rPr>
              <a:t>Law of Total Probability</a:t>
            </a:r>
          </a:p>
        </p:txBody>
      </p:sp>
      <p:sp>
        <p:nvSpPr>
          <p:cNvPr id="4" name="TextBox 3">
            <a:extLst>
              <a:ext uri="{FF2B5EF4-FFF2-40B4-BE49-F238E27FC236}">
                <a16:creationId xmlns:a16="http://schemas.microsoft.com/office/drawing/2014/main" id="{919CD0BB-8413-F60F-1977-723BBFBE3BE8}"/>
              </a:ext>
            </a:extLst>
          </p:cNvPr>
          <p:cNvSpPr txBox="1"/>
          <p:nvPr/>
        </p:nvSpPr>
        <p:spPr>
          <a:xfrm>
            <a:off x="228600" y="1447801"/>
            <a:ext cx="11811000" cy="2015936"/>
          </a:xfrm>
          <a:prstGeom prst="rect">
            <a:avLst/>
          </a:prstGeom>
          <a:noFill/>
        </p:spPr>
        <p:txBody>
          <a:bodyPr wrap="square">
            <a:spAutoFit/>
          </a:bodyPr>
          <a:lstStyle/>
          <a:p>
            <a:r>
              <a:rPr lang="en-US" sz="2500" dirty="0"/>
              <a:t>At a certain gas station, 40% of the customers use regular gas (A1), 35% use plus gas (A2), and 25% use premium (A3). Of those customers using regular gas, only 30% fill their tanks (event B). Of those customers using plus, 60% fill their tanks, whereas of those using premium, 50% fill their tanks. What is the probability that the next customer fills the tank?</a:t>
            </a:r>
          </a:p>
        </p:txBody>
      </p:sp>
      <p:pic>
        <p:nvPicPr>
          <p:cNvPr id="6" name="Picture 5">
            <a:extLst>
              <a:ext uri="{FF2B5EF4-FFF2-40B4-BE49-F238E27FC236}">
                <a16:creationId xmlns:a16="http://schemas.microsoft.com/office/drawing/2014/main" id="{BE7CBA9C-780C-494F-6C19-69A333900485}"/>
              </a:ext>
            </a:extLst>
          </p:cNvPr>
          <p:cNvPicPr>
            <a:picLocks noChangeAspect="1"/>
          </p:cNvPicPr>
          <p:nvPr/>
        </p:nvPicPr>
        <p:blipFill>
          <a:blip r:embed="rId2"/>
          <a:stretch>
            <a:fillRect/>
          </a:stretch>
        </p:blipFill>
        <p:spPr>
          <a:xfrm>
            <a:off x="3733800" y="3057525"/>
            <a:ext cx="5114925" cy="3190875"/>
          </a:xfrm>
          <a:prstGeom prst="rect">
            <a:avLst/>
          </a:prstGeom>
        </p:spPr>
      </p:pic>
    </p:spTree>
    <p:extLst>
      <p:ext uri="{BB962C8B-B14F-4D97-AF65-F5344CB8AC3E}">
        <p14:creationId xmlns:p14="http://schemas.microsoft.com/office/powerpoint/2010/main" val="398381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C63B-8AA6-2053-5445-70B22A104ADF}"/>
              </a:ext>
            </a:extLst>
          </p:cNvPr>
          <p:cNvSpPr txBox="1">
            <a:spLocks/>
          </p:cNvSpPr>
          <p:nvPr/>
        </p:nvSpPr>
        <p:spPr>
          <a:xfrm>
            <a:off x="304800" y="609600"/>
            <a:ext cx="6323527"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latin typeface="Times New Roman" pitchFamily="18" charset="0"/>
                <a:cs typeface="Times New Roman" pitchFamily="18" charset="0"/>
              </a:rPr>
              <a:t>Law of Total Probability</a:t>
            </a:r>
          </a:p>
        </p:txBody>
      </p:sp>
      <p:sp>
        <p:nvSpPr>
          <p:cNvPr id="4" name="TextBox 3">
            <a:extLst>
              <a:ext uri="{FF2B5EF4-FFF2-40B4-BE49-F238E27FC236}">
                <a16:creationId xmlns:a16="http://schemas.microsoft.com/office/drawing/2014/main" id="{61F5FC8C-10A6-C56C-A3B9-E1E8740B5B8B}"/>
              </a:ext>
            </a:extLst>
          </p:cNvPr>
          <p:cNvSpPr txBox="1"/>
          <p:nvPr/>
        </p:nvSpPr>
        <p:spPr>
          <a:xfrm>
            <a:off x="501846" y="1371600"/>
            <a:ext cx="11309153" cy="3862596"/>
          </a:xfrm>
          <a:prstGeom prst="rect">
            <a:avLst/>
          </a:prstGeom>
          <a:noFill/>
        </p:spPr>
        <p:txBody>
          <a:bodyPr wrap="square">
            <a:spAutoFit/>
          </a:bodyPr>
          <a:lstStyle/>
          <a:p>
            <a:r>
              <a:rPr lang="en-US" sz="3500" dirty="0"/>
              <a:t>A company that manufactures video cameras produces a basic model and a deluxe model. Over the past year, 40% of the cameras sold have been of the basic model. Of those buying the basic model, 30% purchase an extended warranty, whereas 50% of all deluxe purchasers do so.  What is the probability that that a randomly selected purchaser has an extended warranty?</a:t>
            </a:r>
          </a:p>
        </p:txBody>
      </p:sp>
    </p:spTree>
    <p:extLst>
      <p:ext uri="{BB962C8B-B14F-4D97-AF65-F5344CB8AC3E}">
        <p14:creationId xmlns:p14="http://schemas.microsoft.com/office/powerpoint/2010/main" val="2643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89FA26-9BA2-81F5-7976-E97BE28A22F7}"/>
              </a:ext>
            </a:extLst>
          </p:cNvPr>
          <p:cNvPicPr>
            <a:picLocks noChangeAspect="1"/>
          </p:cNvPicPr>
          <p:nvPr/>
        </p:nvPicPr>
        <p:blipFill>
          <a:blip r:embed="rId2"/>
          <a:stretch>
            <a:fillRect/>
          </a:stretch>
        </p:blipFill>
        <p:spPr>
          <a:xfrm>
            <a:off x="762000" y="1295400"/>
            <a:ext cx="8839200" cy="4888236"/>
          </a:xfrm>
          <a:prstGeom prst="rect">
            <a:avLst/>
          </a:prstGeom>
        </p:spPr>
      </p:pic>
    </p:spTree>
    <p:extLst>
      <p:ext uri="{BB962C8B-B14F-4D97-AF65-F5344CB8AC3E}">
        <p14:creationId xmlns:p14="http://schemas.microsoft.com/office/powerpoint/2010/main" val="260211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0075A5-B0A3-FDD0-99FE-BCA7D2E99EF3}"/>
              </a:ext>
            </a:extLst>
          </p:cNvPr>
          <p:cNvSpPr>
            <a:spLocks noGrp="1"/>
          </p:cNvSpPr>
          <p:nvPr>
            <p:ph type="title" idx="4294967295"/>
          </p:nvPr>
        </p:nvSpPr>
        <p:spPr>
          <a:xfrm>
            <a:off x="1752601" y="152400"/>
            <a:ext cx="6791761" cy="1192758"/>
          </a:xfrm>
        </p:spPr>
        <p:txBody>
          <a:bodyPr/>
          <a:lstStyle/>
          <a:p>
            <a:pPr algn="l"/>
            <a:r>
              <a:rPr lang="en-IN" dirty="0"/>
              <a:t>Contact Session 3</a:t>
            </a:r>
          </a:p>
        </p:txBody>
      </p:sp>
      <p:pic>
        <p:nvPicPr>
          <p:cNvPr id="7" name="Picture 6">
            <a:extLst>
              <a:ext uri="{FF2B5EF4-FFF2-40B4-BE49-F238E27FC236}">
                <a16:creationId xmlns:a16="http://schemas.microsoft.com/office/drawing/2014/main" id="{31B20178-5DFF-F4BF-0A7B-3B7682774420}"/>
              </a:ext>
            </a:extLst>
          </p:cNvPr>
          <p:cNvPicPr>
            <a:picLocks noChangeAspect="1"/>
          </p:cNvPicPr>
          <p:nvPr/>
        </p:nvPicPr>
        <p:blipFill>
          <a:blip r:embed="rId2"/>
          <a:stretch>
            <a:fillRect/>
          </a:stretch>
        </p:blipFill>
        <p:spPr>
          <a:xfrm>
            <a:off x="1995488" y="2124075"/>
            <a:ext cx="8201025" cy="2609850"/>
          </a:xfrm>
          <a:prstGeom prst="rect">
            <a:avLst/>
          </a:prstGeom>
        </p:spPr>
      </p:pic>
    </p:spTree>
    <p:extLst>
      <p:ext uri="{BB962C8B-B14F-4D97-AF65-F5344CB8AC3E}">
        <p14:creationId xmlns:p14="http://schemas.microsoft.com/office/powerpoint/2010/main" val="3170556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DC25-5AC2-CD6D-C7BA-99F7391C793B}"/>
              </a:ext>
            </a:extLst>
          </p:cNvPr>
          <p:cNvSpPr txBox="1">
            <a:spLocks/>
          </p:cNvSpPr>
          <p:nvPr/>
        </p:nvSpPr>
        <p:spPr>
          <a:xfrm>
            <a:off x="304800" y="609600"/>
            <a:ext cx="6323527"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FF0000"/>
                </a:solidFill>
                <a:latin typeface="Times New Roman" pitchFamily="18" charset="0"/>
                <a:cs typeface="Times New Roman" pitchFamily="18" charset="0"/>
              </a:rPr>
              <a:t>HW: Exercise</a:t>
            </a:r>
          </a:p>
        </p:txBody>
      </p:sp>
      <p:pic>
        <p:nvPicPr>
          <p:cNvPr id="6" name="Picture 5">
            <a:extLst>
              <a:ext uri="{FF2B5EF4-FFF2-40B4-BE49-F238E27FC236}">
                <a16:creationId xmlns:a16="http://schemas.microsoft.com/office/drawing/2014/main" id="{32CECB1F-21CF-4970-E45F-41E3F3A6A013}"/>
              </a:ext>
            </a:extLst>
          </p:cNvPr>
          <p:cNvPicPr>
            <a:picLocks noChangeAspect="1"/>
          </p:cNvPicPr>
          <p:nvPr/>
        </p:nvPicPr>
        <p:blipFill>
          <a:blip r:embed="rId2"/>
          <a:stretch>
            <a:fillRect/>
          </a:stretch>
        </p:blipFill>
        <p:spPr>
          <a:xfrm>
            <a:off x="152400" y="1524000"/>
            <a:ext cx="5638800" cy="4728238"/>
          </a:xfrm>
          <a:prstGeom prst="rect">
            <a:avLst/>
          </a:prstGeom>
        </p:spPr>
      </p:pic>
      <p:pic>
        <p:nvPicPr>
          <p:cNvPr id="8" name="Picture 7">
            <a:extLst>
              <a:ext uri="{FF2B5EF4-FFF2-40B4-BE49-F238E27FC236}">
                <a16:creationId xmlns:a16="http://schemas.microsoft.com/office/drawing/2014/main" id="{B5D9F175-909A-A216-23C4-4FBC2F4506EE}"/>
              </a:ext>
            </a:extLst>
          </p:cNvPr>
          <p:cNvPicPr>
            <a:picLocks noChangeAspect="1"/>
          </p:cNvPicPr>
          <p:nvPr/>
        </p:nvPicPr>
        <p:blipFill>
          <a:blip r:embed="rId3"/>
          <a:stretch>
            <a:fillRect/>
          </a:stretch>
        </p:blipFill>
        <p:spPr>
          <a:xfrm>
            <a:off x="5749668" y="1524000"/>
            <a:ext cx="5997515" cy="1437640"/>
          </a:xfrm>
          <a:prstGeom prst="rect">
            <a:avLst/>
          </a:prstGeom>
        </p:spPr>
      </p:pic>
    </p:spTree>
    <p:extLst>
      <p:ext uri="{BB962C8B-B14F-4D97-AF65-F5344CB8AC3E}">
        <p14:creationId xmlns:p14="http://schemas.microsoft.com/office/powerpoint/2010/main" val="2600853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71758" y="163132"/>
            <a:ext cx="6031606" cy="993820"/>
          </a:xfrm>
        </p:spPr>
        <p:txBody>
          <a:bodyPr/>
          <a:lstStyle/>
          <a:p>
            <a:r>
              <a:rPr lang="en-US" dirty="0">
                <a:solidFill>
                  <a:srgbClr val="FF0000"/>
                </a:solidFill>
                <a:latin typeface="Times New Roman" pitchFamily="18" charset="0"/>
                <a:cs typeface="Times New Roman" pitchFamily="18" charset="0"/>
              </a:rPr>
              <a:t>HW: Exercise</a:t>
            </a:r>
            <a:endParaRPr lang="en-IN" dirty="0"/>
          </a:p>
        </p:txBody>
      </p:sp>
      <p:sp>
        <p:nvSpPr>
          <p:cNvPr id="4" name="Rectangle 5"/>
          <p:cNvSpPr>
            <a:spLocks noGrp="1" noChangeArrowheads="1"/>
          </p:cNvSpPr>
          <p:nvPr>
            <p:ph idx="1"/>
          </p:nvPr>
        </p:nvSpPr>
        <p:spPr bwMode="auto">
          <a:xfrm>
            <a:off x="533400" y="1493838"/>
            <a:ext cx="9144000" cy="1569660"/>
          </a:xfrm>
          <a:prstGeom prst="rect">
            <a:avLst/>
          </a:prstGeom>
          <a:noFill/>
          <a:ln w="9525">
            <a:noFill/>
            <a:miter lim="800000"/>
            <a:headEnd/>
            <a:tailEnd/>
          </a:ln>
        </p:spPr>
        <p:txBody>
          <a:bodyPr wrap="square">
            <a:spAutoFit/>
          </a:bodyPr>
          <a:lstStyle/>
          <a:p>
            <a:pPr marL="457200" indent="-457200" algn="just" fontAlgn="base">
              <a:spcBef>
                <a:spcPct val="0"/>
              </a:spcBef>
              <a:spcAft>
                <a:spcPct val="0"/>
              </a:spcAft>
            </a:pPr>
            <a:r>
              <a:rPr lang="en-US" dirty="0">
                <a:solidFill>
                  <a:prstClr val="black"/>
                </a:solidFill>
                <a:latin typeface="Times New Roman" pitchFamily="18" charset="0"/>
                <a:cs typeface="Times New Roman" pitchFamily="18" charset="0"/>
                <a:sym typeface="Symbol" pitchFamily="18" charset="2"/>
              </a:rPr>
              <a:t>If A and B are two events with P(A)= ½, P(B)= 1/3 and                              </a:t>
            </a:r>
          </a:p>
          <a:p>
            <a:pPr marL="457200" indent="-457200" algn="just" fontAlgn="base">
              <a:spcBef>
                <a:spcPct val="0"/>
              </a:spcBef>
              <a:spcAft>
                <a:spcPct val="0"/>
              </a:spcAft>
            </a:pPr>
            <a:r>
              <a:rPr lang="en-US" sz="2000" dirty="0">
                <a:solidFill>
                  <a:srgbClr val="FF0000"/>
                </a:solidFill>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Find  </a:t>
            </a:r>
          </a:p>
          <a:p>
            <a:pPr marL="514350" indent="-514350" algn="just" fontAlgn="base">
              <a:spcBef>
                <a:spcPct val="0"/>
              </a:spcBef>
              <a:spcAft>
                <a:spcPct val="0"/>
              </a:spcAft>
            </a:pPr>
            <a:endParaRPr lang="en-US" dirty="0">
              <a:solidFill>
                <a:prstClr val="black"/>
              </a:solidFill>
              <a:latin typeface="Times New Roman" pitchFamily="18" charset="0"/>
              <a:cs typeface="Times New Roman" pitchFamily="18" charset="0"/>
              <a:sym typeface="Symbol" pitchFamily="18" charset="2"/>
            </a:endParaRPr>
          </a:p>
          <a:p>
            <a:pPr marL="457200" indent="-457200" algn="just" fontAlgn="base">
              <a:spcBef>
                <a:spcPct val="0"/>
              </a:spcBef>
              <a:spcAft>
                <a:spcPct val="0"/>
              </a:spcAft>
            </a:pPr>
            <a:endParaRPr lang="en-US" sz="2000" dirty="0">
              <a:solidFill>
                <a:prstClr val="black"/>
              </a:solidFill>
              <a:latin typeface="Times New Roman" pitchFamily="18" charset="0"/>
              <a:cs typeface="Times New Roman" pitchFamily="18" charset="0"/>
              <a:sym typeface="Symbol" pitchFamily="18" charset="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53767008"/>
              </p:ext>
            </p:extLst>
          </p:nvPr>
        </p:nvGraphicFramePr>
        <p:xfrm>
          <a:off x="2514600" y="2217113"/>
          <a:ext cx="3429000" cy="711200"/>
        </p:xfrm>
        <a:graphic>
          <a:graphicData uri="http://schemas.openxmlformats.org/presentationml/2006/ole">
            <mc:AlternateContent xmlns:mc="http://schemas.openxmlformats.org/markup-compatibility/2006">
              <mc:Choice xmlns:v="urn:schemas-microsoft-com:vml" Requires="v">
                <p:oleObj name="Equation" r:id="rId2" imgW="3429000" imgH="711000" progId="Equation.3">
                  <p:embed/>
                </p:oleObj>
              </mc:Choice>
              <mc:Fallback>
                <p:oleObj name="Equation" r:id="rId2" imgW="3429000" imgH="711000" progId="Equation.3">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17113"/>
                        <a:ext cx="34290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77200925"/>
              </p:ext>
            </p:extLst>
          </p:nvPr>
        </p:nvGraphicFramePr>
        <p:xfrm>
          <a:off x="7467600" y="1676400"/>
          <a:ext cx="1612900" cy="304800"/>
        </p:xfrm>
        <a:graphic>
          <a:graphicData uri="http://schemas.openxmlformats.org/presentationml/2006/ole">
            <mc:AlternateContent xmlns:mc="http://schemas.openxmlformats.org/markup-compatibility/2006">
              <mc:Choice xmlns:v="urn:schemas-microsoft-com:vml" Requires="v">
                <p:oleObj name="Equation" r:id="rId4" imgW="1612800" imgH="304560" progId="Equation.3">
                  <p:embed/>
                </p:oleObj>
              </mc:Choice>
              <mc:Fallback>
                <p:oleObj name="Equation" r:id="rId4" imgW="1612800" imgH="30456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676400"/>
                        <a:ext cx="16129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998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card is randomly collected from the deck of 52 cards.</a:t>
            </a:r>
          </a:p>
          <a:p>
            <a:pPr>
              <a:buFont typeface="Arial" panose="020B0604020202020204" pitchFamily="34" charset="0"/>
              <a:buChar char="•"/>
            </a:pPr>
            <a:r>
              <a:rPr lang="en-US" dirty="0"/>
              <a:t>What is the probability that this card is a heart?</a:t>
            </a:r>
          </a:p>
          <a:p>
            <a:pPr>
              <a:buFont typeface="Arial" panose="020B0604020202020204" pitchFamily="34" charset="0"/>
              <a:buChar char="•"/>
            </a:pPr>
            <a:r>
              <a:rPr lang="en-US" dirty="0"/>
              <a:t>What is the probability that this card is not a heart?</a:t>
            </a:r>
          </a:p>
          <a:p>
            <a:pPr>
              <a:buFont typeface="Arial" panose="020B0604020202020204" pitchFamily="34" charset="0"/>
              <a:buChar char="•"/>
            </a:pPr>
            <a:r>
              <a:rPr lang="en-US" dirty="0"/>
              <a:t>What is the probability that it is a heart and a king?</a:t>
            </a:r>
          </a:p>
          <a:p>
            <a:pPr>
              <a:buFont typeface="Arial" panose="020B0604020202020204" pitchFamily="34" charset="0"/>
              <a:buChar char="•"/>
            </a:pPr>
            <a:r>
              <a:rPr lang="en-US" dirty="0"/>
              <a:t>What is the probability that the card is a heart or a king?</a:t>
            </a:r>
          </a:p>
          <a:p>
            <a:pPr>
              <a:buFont typeface="Arial" panose="020B0604020202020204" pitchFamily="34" charset="0"/>
              <a:buChar char="•"/>
            </a:pPr>
            <a:r>
              <a:rPr lang="en-US" dirty="0"/>
              <a:t> Are the events that the card is a heart and is a king independent?</a:t>
            </a:r>
          </a:p>
        </p:txBody>
      </p:sp>
      <p:sp>
        <p:nvSpPr>
          <p:cNvPr id="3" name="Content Placeholder 2"/>
          <p:cNvSpPr>
            <a:spLocks noGrp="1"/>
          </p:cNvSpPr>
          <p:nvPr>
            <p:ph sz="quarter" idx="10"/>
          </p:nvPr>
        </p:nvSpPr>
        <p:spPr/>
        <p:txBody>
          <a:bodyPr/>
          <a:lstStyle/>
          <a:p>
            <a:r>
              <a:rPr lang="en-US" dirty="0">
                <a:solidFill>
                  <a:srgbClr val="FF0000"/>
                </a:solidFill>
                <a:latin typeface="Times New Roman" pitchFamily="18" charset="0"/>
                <a:cs typeface="Times New Roman" pitchFamily="18" charset="0"/>
              </a:rPr>
              <a:t>HW: Exercise</a:t>
            </a:r>
            <a:endParaRPr lang="en-IN" dirty="0"/>
          </a:p>
          <a:p>
            <a:endParaRPr lang="en-US" dirty="0"/>
          </a:p>
        </p:txBody>
      </p:sp>
    </p:spTree>
    <p:extLst>
      <p:ext uri="{BB962C8B-B14F-4D97-AF65-F5344CB8AC3E}">
        <p14:creationId xmlns:p14="http://schemas.microsoft.com/office/powerpoint/2010/main" val="114302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card is randomly drawn from an incomplete deck of cards from which the ace</a:t>
            </a:r>
          </a:p>
          <a:p>
            <a:r>
              <a:rPr lang="en-US" dirty="0"/>
              <a:t>of diamonds is missing.</a:t>
            </a:r>
          </a:p>
          <a:p>
            <a:r>
              <a:rPr lang="en-US" dirty="0"/>
              <a:t>1. What is the probability that the card is “clubs”?</a:t>
            </a:r>
          </a:p>
          <a:p>
            <a:r>
              <a:rPr lang="en-US" dirty="0"/>
              <a:t>2. What is the probability that the card is a “queen”?</a:t>
            </a:r>
          </a:p>
          <a:p>
            <a:r>
              <a:rPr lang="en-US" dirty="0"/>
              <a:t>3. Are the events “clubs” and “queen” independent?</a:t>
            </a:r>
          </a:p>
        </p:txBody>
      </p:sp>
      <p:sp>
        <p:nvSpPr>
          <p:cNvPr id="3" name="Content Placeholder 2"/>
          <p:cNvSpPr>
            <a:spLocks noGrp="1"/>
          </p:cNvSpPr>
          <p:nvPr>
            <p:ph sz="quarter" idx="10"/>
          </p:nvPr>
        </p:nvSpPr>
        <p:spPr/>
        <p:txBody>
          <a:bodyPr/>
          <a:lstStyle/>
          <a:p>
            <a:r>
              <a:rPr lang="en-US" dirty="0">
                <a:solidFill>
                  <a:srgbClr val="FF0000"/>
                </a:solidFill>
                <a:latin typeface="Times New Roman" pitchFamily="18" charset="0"/>
                <a:cs typeface="Times New Roman" pitchFamily="18" charset="0"/>
              </a:rPr>
              <a:t>HW: Exercise</a:t>
            </a:r>
            <a:endParaRPr lang="en-IN" dirty="0"/>
          </a:p>
          <a:p>
            <a:endParaRPr lang="en-US" dirty="0"/>
          </a:p>
        </p:txBody>
      </p:sp>
    </p:spTree>
    <p:extLst>
      <p:ext uri="{BB962C8B-B14F-4D97-AF65-F5344CB8AC3E}">
        <p14:creationId xmlns:p14="http://schemas.microsoft.com/office/powerpoint/2010/main" val="4215463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 group of children from primary school there are 18 girls and 15 boys. Of</a:t>
            </a:r>
          </a:p>
          <a:p>
            <a:r>
              <a:rPr lang="en-US" dirty="0"/>
              <a:t>the girls, 9 have had measles. Of the boys, 6 have had measles.</a:t>
            </a:r>
          </a:p>
          <a:p>
            <a:r>
              <a:rPr lang="en-US" dirty="0"/>
              <a:t>1. What is the probability that a randomly chosen child from this group has had</a:t>
            </a:r>
          </a:p>
          <a:p>
            <a:r>
              <a:rPr lang="en-US" dirty="0"/>
              <a:t>measles?</a:t>
            </a:r>
          </a:p>
          <a:p>
            <a:r>
              <a:rPr lang="en-US" dirty="0"/>
              <a:t>2. If we randomly choose one person from the group of 18 girls, what is the</a:t>
            </a:r>
          </a:p>
          <a:p>
            <a:r>
              <a:rPr lang="en-US" dirty="0"/>
              <a:t>probability that this girl has had measles?</a:t>
            </a:r>
          </a:p>
          <a:p>
            <a:r>
              <a:rPr lang="en-US" dirty="0"/>
              <a:t>3. Are the events “boy” and “measles” in this example independent?</a:t>
            </a:r>
          </a:p>
        </p:txBody>
      </p:sp>
      <p:sp>
        <p:nvSpPr>
          <p:cNvPr id="3" name="Content Placeholder 2"/>
          <p:cNvSpPr>
            <a:spLocks noGrp="1"/>
          </p:cNvSpPr>
          <p:nvPr>
            <p:ph sz="quarter" idx="10"/>
          </p:nvPr>
        </p:nvSpPr>
        <p:spPr/>
        <p:txBody>
          <a:bodyPr/>
          <a:lstStyle/>
          <a:p>
            <a:r>
              <a:rPr lang="en-US" dirty="0">
                <a:solidFill>
                  <a:srgbClr val="FF0000"/>
                </a:solidFill>
                <a:latin typeface="Times New Roman" pitchFamily="18" charset="0"/>
                <a:cs typeface="Times New Roman" pitchFamily="18" charset="0"/>
              </a:rPr>
              <a:t>HW: Exercise</a:t>
            </a:r>
            <a:endParaRPr lang="en-IN" dirty="0"/>
          </a:p>
          <a:p>
            <a:endParaRPr lang="en-US" dirty="0"/>
          </a:p>
        </p:txBody>
      </p:sp>
    </p:spTree>
    <p:extLst>
      <p:ext uri="{BB962C8B-B14F-4D97-AF65-F5344CB8AC3E}">
        <p14:creationId xmlns:p14="http://schemas.microsoft.com/office/powerpoint/2010/main" val="210976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In a Japanese cohort study, 5,322 male non-smokers and 7,019 male smokers</a:t>
            </a:r>
          </a:p>
          <a:p>
            <a:r>
              <a:rPr lang="en-US" dirty="0"/>
              <a:t>were followed for four years. Of these men, 16 non-smokers and 77 smokers developed lung cancer.</a:t>
            </a:r>
          </a:p>
          <a:p>
            <a:r>
              <a:rPr lang="en-US" dirty="0"/>
              <a:t>1. What is the probability that a randomly chosen non-smoker from this group</a:t>
            </a:r>
          </a:p>
          <a:p>
            <a:r>
              <a:rPr lang="en-US" dirty="0"/>
              <a:t>developed lung cancer?</a:t>
            </a:r>
          </a:p>
          <a:p>
            <a:r>
              <a:rPr lang="en-US" dirty="0"/>
              <a:t>2. What is the probability that a randomly chosen smoker from this group developed</a:t>
            </a:r>
          </a:p>
          <a:p>
            <a:r>
              <a:rPr lang="en-US" dirty="0"/>
              <a:t>lung cancer?</a:t>
            </a:r>
          </a:p>
          <a:p>
            <a:r>
              <a:rPr lang="en-US" dirty="0"/>
              <a:t>3. Are the events “smoking” and “lung cancer” in this example independent?</a:t>
            </a:r>
          </a:p>
          <a:p>
            <a:r>
              <a:rPr lang="en-US" dirty="0"/>
              <a:t>4. What is the conditional probability that the patient is a smoker if he has developed</a:t>
            </a:r>
          </a:p>
          <a:p>
            <a:r>
              <a:rPr lang="en-US" dirty="0"/>
              <a:t>lung cancer?</a:t>
            </a:r>
          </a:p>
        </p:txBody>
      </p:sp>
      <p:sp>
        <p:nvSpPr>
          <p:cNvPr id="3" name="Content Placeholder 2"/>
          <p:cNvSpPr>
            <a:spLocks noGrp="1"/>
          </p:cNvSpPr>
          <p:nvPr>
            <p:ph sz="quarter" idx="10"/>
          </p:nvPr>
        </p:nvSpPr>
        <p:spPr/>
        <p:txBody>
          <a:bodyPr/>
          <a:lstStyle/>
          <a:p>
            <a:r>
              <a:rPr lang="en-US" dirty="0">
                <a:solidFill>
                  <a:srgbClr val="FF0000"/>
                </a:solidFill>
                <a:latin typeface="Times New Roman" pitchFamily="18" charset="0"/>
                <a:cs typeface="Times New Roman" pitchFamily="18" charset="0"/>
              </a:rPr>
              <a:t>HW: Exercise</a:t>
            </a:r>
            <a:endParaRPr lang="en-IN" dirty="0"/>
          </a:p>
          <a:p>
            <a:endParaRPr lang="en-US" dirty="0"/>
          </a:p>
        </p:txBody>
      </p:sp>
    </p:spTree>
    <p:extLst>
      <p:ext uri="{BB962C8B-B14F-4D97-AF65-F5344CB8AC3E}">
        <p14:creationId xmlns:p14="http://schemas.microsoft.com/office/powerpoint/2010/main" val="60895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209800" y="2769642"/>
            <a:ext cx="8077200" cy="1192758"/>
          </a:xfrm>
        </p:spPr>
        <p:txBody>
          <a:bodyPr>
            <a:normAutofit fontScale="90000"/>
          </a:bodyPr>
          <a:lstStyle/>
          <a:p>
            <a:r>
              <a:rPr lang="en-US" sz="8000" b="1" dirty="0">
                <a:latin typeface="Times New Roman" pitchFamily="18" charset="0"/>
                <a:cs typeface="Times New Roman" pitchFamily="18" charset="0"/>
              </a:rPr>
              <a:t>Thanks</a:t>
            </a:r>
          </a:p>
        </p:txBody>
      </p:sp>
    </p:spTree>
    <p:extLst>
      <p:ext uri="{BB962C8B-B14F-4D97-AF65-F5344CB8AC3E}">
        <p14:creationId xmlns:p14="http://schemas.microsoft.com/office/powerpoint/2010/main" val="347643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BFA0F8C3-1BA9-46DD-9561-6F6C08816A0A}"/>
              </a:ext>
            </a:extLst>
          </p:cNvPr>
          <p:cNvSpPr>
            <a:spLocks noGrp="1" noChangeArrowheads="1"/>
          </p:cNvSpPr>
          <p:nvPr>
            <p:ph idx="1"/>
          </p:nvPr>
        </p:nvSpPr>
        <p:spPr>
          <a:xfrm>
            <a:off x="1676400" y="1417320"/>
            <a:ext cx="8458200" cy="3459481"/>
          </a:xfrm>
          <a:noFill/>
          <a:ln/>
        </p:spPr>
        <p:txBody>
          <a:bodyPr/>
          <a:lstStyle/>
          <a:p>
            <a:pPr marL="0" indent="0"/>
            <a:endParaRPr lang="en-US" altLang="en-US" dirty="0"/>
          </a:p>
          <a:p>
            <a:pPr>
              <a:buFont typeface="Wingdings" panose="05000000000000000000" pitchFamily="2" charset="2"/>
              <a:buChar char="§"/>
            </a:pPr>
            <a:r>
              <a:rPr lang="en-US" altLang="en-US" sz="2800" dirty="0">
                <a:latin typeface="+mn-lt"/>
              </a:rPr>
              <a:t>Conditional Probability</a:t>
            </a:r>
          </a:p>
          <a:p>
            <a:pPr>
              <a:buFont typeface="Wingdings" panose="05000000000000000000" pitchFamily="2" charset="2"/>
              <a:buChar char="§"/>
            </a:pPr>
            <a:r>
              <a:rPr lang="en-US" altLang="en-US" sz="2800" dirty="0">
                <a:latin typeface="+mn-lt"/>
              </a:rPr>
              <a:t>Independent events</a:t>
            </a:r>
          </a:p>
          <a:p>
            <a:pPr>
              <a:buFont typeface="Wingdings" panose="05000000000000000000" pitchFamily="2" charset="2"/>
              <a:buChar char="§"/>
            </a:pPr>
            <a:r>
              <a:rPr lang="en-US" altLang="en-US" sz="2800" dirty="0">
                <a:latin typeface="+mn-lt"/>
              </a:rPr>
              <a:t>Total Probability</a:t>
            </a:r>
          </a:p>
        </p:txBody>
      </p:sp>
      <p:sp>
        <p:nvSpPr>
          <p:cNvPr id="5122" name="Rectangle 2">
            <a:extLst>
              <a:ext uri="{FF2B5EF4-FFF2-40B4-BE49-F238E27FC236}">
                <a16:creationId xmlns:a16="http://schemas.microsoft.com/office/drawing/2014/main" id="{14A633E3-3C02-48FD-AA2E-5FEC7A8581C6}"/>
              </a:ext>
            </a:extLst>
          </p:cNvPr>
          <p:cNvSpPr>
            <a:spLocks noGrp="1" noChangeArrowheads="1"/>
          </p:cNvSpPr>
          <p:nvPr>
            <p:ph type="title" idx="4294967295"/>
          </p:nvPr>
        </p:nvSpPr>
        <p:spPr>
          <a:xfrm>
            <a:off x="1590240" y="26442"/>
            <a:ext cx="6791761" cy="1192758"/>
          </a:xfrm>
          <a:noFill/>
          <a:ln/>
        </p:spPr>
        <p:txBody>
          <a:bodyPr>
            <a:normAutofit fontScale="90000"/>
          </a:bodyPr>
          <a:lstStyle/>
          <a:p>
            <a:br>
              <a:rPr lang="en-US" altLang="en-US" dirty="0"/>
            </a:br>
            <a:r>
              <a:rPr lang="en-US" altLang="en-US" b="1" dirty="0"/>
              <a:t>Agenda </a:t>
            </a:r>
            <a:br>
              <a:rPr lang="en-US" altLang="en-US" b="1" dirty="0"/>
            </a:br>
            <a:endParaRPr lang="en-US" altLang="en-US" b="1" dirty="0"/>
          </a:p>
        </p:txBody>
      </p:sp>
      <p:graphicFrame>
        <p:nvGraphicFramePr>
          <p:cNvPr id="2" name="Table 1">
            <a:extLst>
              <a:ext uri="{FF2B5EF4-FFF2-40B4-BE49-F238E27FC236}">
                <a16:creationId xmlns:a16="http://schemas.microsoft.com/office/drawing/2014/main" id="{ABEBD13C-9896-C04A-9AE7-2D38C9AF1931}"/>
              </a:ext>
            </a:extLst>
          </p:cNvPr>
          <p:cNvGraphicFramePr>
            <a:graphicFrameLocks noGrp="1"/>
          </p:cNvGraphicFramePr>
          <p:nvPr>
            <p:extLst>
              <p:ext uri="{D42A27DB-BD31-4B8C-83A1-F6EECF244321}">
                <p14:modId xmlns:p14="http://schemas.microsoft.com/office/powerpoint/2010/main" val="640882621"/>
              </p:ext>
            </p:extLst>
          </p:nvPr>
        </p:nvGraphicFramePr>
        <p:xfrm>
          <a:off x="1605479" y="4459606"/>
          <a:ext cx="8757722" cy="1962150"/>
        </p:xfrm>
        <a:graphic>
          <a:graphicData uri="http://schemas.openxmlformats.org/drawingml/2006/table">
            <a:tbl>
              <a:tblPr>
                <a:tableStyleId>{5C22544A-7EE6-4342-B048-85BDC9FD1C3A}</a:tableStyleId>
              </a:tblPr>
              <a:tblGrid>
                <a:gridCol w="539774">
                  <a:extLst>
                    <a:ext uri="{9D8B030D-6E8A-4147-A177-3AD203B41FA5}">
                      <a16:colId xmlns:a16="http://schemas.microsoft.com/office/drawing/2014/main" val="1728666785"/>
                    </a:ext>
                  </a:extLst>
                </a:gridCol>
                <a:gridCol w="8217948">
                  <a:extLst>
                    <a:ext uri="{9D8B030D-6E8A-4147-A177-3AD203B41FA5}">
                      <a16:colId xmlns:a16="http://schemas.microsoft.com/office/drawing/2014/main" val="2172813282"/>
                    </a:ext>
                  </a:extLst>
                </a:gridCol>
              </a:tblGrid>
              <a:tr h="399555">
                <a:tc>
                  <a:txBody>
                    <a:bodyPr/>
                    <a:lstStyle/>
                    <a:p>
                      <a:pPr marL="0" marR="0" algn="ctr">
                        <a:spcBef>
                          <a:spcPts val="0"/>
                        </a:spcBef>
                        <a:spcAft>
                          <a:spcPts val="0"/>
                        </a:spcAft>
                      </a:pPr>
                      <a:r>
                        <a:rPr lang="en-IN" sz="2300" kern="50">
                          <a:effectLst/>
                          <a:latin typeface="Times New Roman" panose="02020603050405020304" pitchFamily="18" charset="0"/>
                          <a:cs typeface="Times New Roman" panose="02020603050405020304" pitchFamily="18" charset="0"/>
                        </a:rPr>
                        <a:t>No</a:t>
                      </a:r>
                      <a:endParaRPr lang="en-US" sz="2300" kern="50">
                        <a:effectLst/>
                        <a:latin typeface="Times New Roman" panose="02020603050405020304" pitchFamily="18" charset="0"/>
                        <a:ea typeface="WenQuanYi Micro Hei"/>
                        <a:cs typeface="Times New Roman" panose="02020603050405020304" pitchFamily="18" charset="0"/>
                      </a:endParaRPr>
                    </a:p>
                  </a:txBody>
                  <a:tcPr marL="34925" marR="34925" marT="34925" marB="34925" anchor="ctr"/>
                </a:tc>
                <a:tc>
                  <a:txBody>
                    <a:bodyPr/>
                    <a:lstStyle/>
                    <a:p>
                      <a:pPr marL="0" marR="0" algn="ctr">
                        <a:spcBef>
                          <a:spcPts val="0"/>
                        </a:spcBef>
                        <a:spcAft>
                          <a:spcPts val="0"/>
                        </a:spcAft>
                      </a:pPr>
                      <a:r>
                        <a:rPr lang="en-IN" sz="2300" kern="50" dirty="0">
                          <a:effectLst/>
                          <a:latin typeface="Times New Roman" panose="02020603050405020304" pitchFamily="18" charset="0"/>
                          <a:cs typeface="Times New Roman" panose="02020603050405020304" pitchFamily="18" charset="0"/>
                        </a:rPr>
                        <a:t>Author(s), Title, Edition, Publishing House</a:t>
                      </a:r>
                      <a:endParaRPr lang="en-US" sz="2300" kern="50" dirty="0">
                        <a:effectLst/>
                        <a:latin typeface="Times New Roman" panose="02020603050405020304" pitchFamily="18" charset="0"/>
                        <a:ea typeface="WenQuanYi Micro Hei"/>
                        <a:cs typeface="Times New Roman" panose="02020603050405020304" pitchFamily="18" charset="0"/>
                      </a:endParaRPr>
                    </a:p>
                  </a:txBody>
                  <a:tcPr marL="34925" marR="34925" marT="34925" marB="34925" anchor="ctr"/>
                </a:tc>
                <a:extLst>
                  <a:ext uri="{0D108BD9-81ED-4DB2-BD59-A6C34878D82A}">
                    <a16:rowId xmlns:a16="http://schemas.microsoft.com/office/drawing/2014/main" val="3216450441"/>
                  </a:ext>
                </a:extLst>
              </a:tr>
              <a:tr h="732719">
                <a:tc>
                  <a:txBody>
                    <a:bodyPr/>
                    <a:lstStyle/>
                    <a:p>
                      <a:pPr marL="0" marR="0" algn="ctr">
                        <a:spcBef>
                          <a:spcPts val="0"/>
                        </a:spcBef>
                        <a:spcAft>
                          <a:spcPts val="0"/>
                        </a:spcAft>
                      </a:pPr>
                      <a:r>
                        <a:rPr lang="en-IN" sz="2300" kern="50">
                          <a:effectLst/>
                          <a:latin typeface="Times New Roman" panose="02020603050405020304" pitchFamily="18" charset="0"/>
                          <a:cs typeface="Times New Roman" panose="02020603050405020304" pitchFamily="18" charset="0"/>
                        </a:rPr>
                        <a:t>T1</a:t>
                      </a:r>
                      <a:endParaRPr lang="en-US" sz="2300" kern="50">
                        <a:effectLst/>
                        <a:latin typeface="Times New Roman" panose="02020603050405020304" pitchFamily="18" charset="0"/>
                        <a:ea typeface="WenQuanYi Micro Hei"/>
                        <a:cs typeface="Times New Roman" panose="02020603050405020304" pitchFamily="18" charset="0"/>
                      </a:endParaRPr>
                    </a:p>
                  </a:txBody>
                  <a:tcPr marL="34925" marR="34925" marT="34925" marB="34925"/>
                </a:tc>
                <a:tc>
                  <a:txBody>
                    <a:bodyPr/>
                    <a:lstStyle/>
                    <a:p>
                      <a:pPr marL="0" marR="0" algn="just">
                        <a:spcBef>
                          <a:spcPts val="0"/>
                        </a:spcBef>
                        <a:spcAft>
                          <a:spcPts val="0"/>
                        </a:spcAft>
                      </a:pPr>
                      <a:r>
                        <a:rPr lang="en-IN" sz="2300" kern="50" dirty="0">
                          <a:effectLst/>
                          <a:latin typeface="Times New Roman" panose="02020603050405020304" pitchFamily="18" charset="0"/>
                          <a:cs typeface="Times New Roman" panose="02020603050405020304" pitchFamily="18" charset="0"/>
                        </a:rPr>
                        <a:t>Statistics for Data Scientists, An introduction to probability, statistics and Data Analysis, </a:t>
                      </a:r>
                      <a:r>
                        <a:rPr lang="en-IN" sz="2300" kern="50" dirty="0" err="1">
                          <a:effectLst/>
                          <a:latin typeface="Times New Roman" panose="02020603050405020304" pitchFamily="18" charset="0"/>
                          <a:cs typeface="Times New Roman" panose="02020603050405020304" pitchFamily="18" charset="0"/>
                        </a:rPr>
                        <a:t>Maurits</a:t>
                      </a:r>
                      <a:r>
                        <a:rPr lang="en-IN" sz="2300" kern="50" dirty="0">
                          <a:effectLst/>
                          <a:latin typeface="Times New Roman" panose="02020603050405020304" pitchFamily="18" charset="0"/>
                          <a:cs typeface="Times New Roman" panose="02020603050405020304" pitchFamily="18" charset="0"/>
                        </a:rPr>
                        <a:t> </a:t>
                      </a:r>
                      <a:r>
                        <a:rPr lang="en-IN" sz="2300" kern="50" dirty="0" err="1">
                          <a:effectLst/>
                          <a:latin typeface="Times New Roman" panose="02020603050405020304" pitchFamily="18" charset="0"/>
                          <a:cs typeface="Times New Roman" panose="02020603050405020304" pitchFamily="18" charset="0"/>
                        </a:rPr>
                        <a:t>Kaptein</a:t>
                      </a:r>
                      <a:r>
                        <a:rPr lang="en-IN" sz="2300" kern="50" dirty="0">
                          <a:effectLst/>
                          <a:latin typeface="Times New Roman" panose="02020603050405020304" pitchFamily="18" charset="0"/>
                          <a:cs typeface="Times New Roman" panose="02020603050405020304" pitchFamily="18" charset="0"/>
                        </a:rPr>
                        <a:t> et al, Springer 2022</a:t>
                      </a:r>
                      <a:endParaRPr lang="en-US" sz="2300" kern="50" dirty="0">
                        <a:effectLst/>
                        <a:latin typeface="Times New Roman" panose="02020603050405020304" pitchFamily="18" charset="0"/>
                        <a:ea typeface="WenQuanYi Micro Hei"/>
                        <a:cs typeface="Times New Roman" panose="02020603050405020304" pitchFamily="18" charset="0"/>
                      </a:endParaRPr>
                    </a:p>
                  </a:txBody>
                  <a:tcPr marL="34925" marR="34925" marT="34925" marB="34925"/>
                </a:tc>
                <a:extLst>
                  <a:ext uri="{0D108BD9-81ED-4DB2-BD59-A6C34878D82A}">
                    <a16:rowId xmlns:a16="http://schemas.microsoft.com/office/drawing/2014/main" val="1345788522"/>
                  </a:ext>
                </a:extLst>
              </a:tr>
              <a:tr h="732719">
                <a:tc>
                  <a:txBody>
                    <a:bodyPr/>
                    <a:lstStyle/>
                    <a:p>
                      <a:pPr marL="0" marR="0" algn="ctr">
                        <a:spcBef>
                          <a:spcPts val="0"/>
                        </a:spcBef>
                        <a:spcAft>
                          <a:spcPts val="0"/>
                        </a:spcAft>
                      </a:pPr>
                      <a:r>
                        <a:rPr lang="en-IN" sz="2300" kern="50">
                          <a:effectLst/>
                          <a:latin typeface="Times New Roman" panose="02020603050405020304" pitchFamily="18" charset="0"/>
                          <a:cs typeface="Times New Roman" panose="02020603050405020304" pitchFamily="18" charset="0"/>
                        </a:rPr>
                        <a:t>T2</a:t>
                      </a:r>
                      <a:endParaRPr lang="en-US" sz="2300" kern="50">
                        <a:effectLst/>
                        <a:latin typeface="Times New Roman" panose="02020603050405020304" pitchFamily="18" charset="0"/>
                        <a:ea typeface="WenQuanYi Micro Hei"/>
                        <a:cs typeface="Times New Roman" panose="02020603050405020304" pitchFamily="18" charset="0"/>
                      </a:endParaRPr>
                    </a:p>
                  </a:txBody>
                  <a:tcPr marL="34925" marR="34925" marT="34925" marB="34925"/>
                </a:tc>
                <a:tc>
                  <a:txBody>
                    <a:bodyPr/>
                    <a:lstStyle/>
                    <a:p>
                      <a:pPr marL="0" marR="0" algn="just">
                        <a:spcBef>
                          <a:spcPts val="0"/>
                        </a:spcBef>
                        <a:spcAft>
                          <a:spcPts val="0"/>
                        </a:spcAft>
                      </a:pPr>
                      <a:r>
                        <a:rPr lang="en-IN" sz="2300" kern="50" dirty="0">
                          <a:effectLst/>
                          <a:latin typeface="Times New Roman" panose="02020603050405020304" pitchFamily="18" charset="0"/>
                          <a:cs typeface="Times New Roman" panose="02020603050405020304" pitchFamily="18" charset="0"/>
                        </a:rPr>
                        <a:t>Probability and Statistics for Engineering and Sciences, 8</a:t>
                      </a:r>
                      <a:r>
                        <a:rPr lang="en-IN" sz="2300" kern="50" baseline="30000" dirty="0">
                          <a:effectLst/>
                          <a:latin typeface="Times New Roman" panose="02020603050405020304" pitchFamily="18" charset="0"/>
                          <a:cs typeface="Times New Roman" panose="02020603050405020304" pitchFamily="18" charset="0"/>
                        </a:rPr>
                        <a:t>th</a:t>
                      </a:r>
                      <a:r>
                        <a:rPr lang="en-IN" sz="2300" kern="50" dirty="0">
                          <a:effectLst/>
                          <a:latin typeface="Times New Roman" panose="02020603050405020304" pitchFamily="18" charset="0"/>
                          <a:cs typeface="Times New Roman" panose="02020603050405020304" pitchFamily="18" charset="0"/>
                        </a:rPr>
                        <a:t> Edition, Jay L Devore, Cengage Learning</a:t>
                      </a:r>
                      <a:endParaRPr lang="en-US" sz="2300" kern="50" dirty="0">
                        <a:effectLst/>
                        <a:latin typeface="Times New Roman" panose="02020603050405020304" pitchFamily="18" charset="0"/>
                        <a:ea typeface="WenQuanYi Micro Hei"/>
                        <a:cs typeface="Times New Roman" panose="02020603050405020304" pitchFamily="18" charset="0"/>
                      </a:endParaRPr>
                    </a:p>
                  </a:txBody>
                  <a:tcPr marL="34925" marR="34925" marT="34925" marB="34925"/>
                </a:tc>
                <a:extLst>
                  <a:ext uri="{0D108BD9-81ED-4DB2-BD59-A6C34878D82A}">
                    <a16:rowId xmlns:a16="http://schemas.microsoft.com/office/drawing/2014/main" val="2953715621"/>
                  </a:ext>
                </a:extLst>
              </a:tr>
            </a:tbl>
          </a:graphicData>
        </a:graphic>
      </p:graphicFrame>
      <p:sp>
        <p:nvSpPr>
          <p:cNvPr id="3" name="Rectangle 1">
            <a:extLst>
              <a:ext uri="{FF2B5EF4-FFF2-40B4-BE49-F238E27FC236}">
                <a16:creationId xmlns:a16="http://schemas.microsoft.com/office/drawing/2014/main" id="{96A9E104-8C3A-63D9-7B27-42185094C2D8}"/>
              </a:ext>
            </a:extLst>
          </p:cNvPr>
          <p:cNvSpPr>
            <a:spLocks noChangeArrowheads="1"/>
          </p:cNvSpPr>
          <p:nvPr/>
        </p:nvSpPr>
        <p:spPr bwMode="auto">
          <a:xfrm>
            <a:off x="1676401" y="3909241"/>
            <a:ext cx="151329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200" b="1" u="sng" dirty="0">
                <a:latin typeface="Times New Roman" panose="02020603050405020304" pitchFamily="18" charset="0"/>
                <a:ea typeface="WenQuanYi Micro Hei"/>
                <a:cs typeface="Times New Roman" panose="02020603050405020304" pitchFamily="18" charset="0"/>
              </a:rPr>
              <a:t>Text Books</a:t>
            </a:r>
            <a:endParaRPr lang="en-US" altLang="zh-CN" sz="2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DCBF94-B2E2-E0FD-983E-04E47CE41B16}"/>
              </a:ext>
            </a:extLst>
          </p:cNvPr>
          <p:cNvSpPr txBox="1"/>
          <p:nvPr/>
        </p:nvSpPr>
        <p:spPr>
          <a:xfrm>
            <a:off x="609600" y="2057400"/>
            <a:ext cx="10668000" cy="3021276"/>
          </a:xfrm>
          <a:prstGeom prst="rect">
            <a:avLst/>
          </a:prstGeom>
          <a:noFill/>
        </p:spPr>
        <p:txBody>
          <a:bodyPr wrap="square">
            <a:spAutoFit/>
          </a:bodyPr>
          <a:lstStyle/>
          <a:p>
            <a:pPr algn="just">
              <a:lnSpc>
                <a:spcPct val="150000"/>
              </a:lnSpc>
            </a:pPr>
            <a:r>
              <a:rPr lang="en-US" sz="2600" dirty="0">
                <a:latin typeface="Times New Roman" panose="02020603050405020304" pitchFamily="18" charset="0"/>
                <a:cs typeface="Times New Roman" panose="02020603050405020304" pitchFamily="18" charset="0"/>
              </a:rPr>
              <a:t>               The probabilities assigned to various events depend on what is known about the experimental situation when the assignment is made. Subsequent to the initial assignment, partial information relevant to the outcome of the experiment may become available. Such information may cause us to revise some of our probability assignments</a:t>
            </a:r>
          </a:p>
        </p:txBody>
      </p:sp>
      <p:sp>
        <p:nvSpPr>
          <p:cNvPr id="2" name="Rectangle 1">
            <a:extLst>
              <a:ext uri="{FF2B5EF4-FFF2-40B4-BE49-F238E27FC236}">
                <a16:creationId xmlns:a16="http://schemas.microsoft.com/office/drawing/2014/main" id="{6E70E58A-EDD5-18A6-B430-D2B14D7FB90F}"/>
              </a:ext>
            </a:extLst>
          </p:cNvPr>
          <p:cNvSpPr/>
          <p:nvPr/>
        </p:nvSpPr>
        <p:spPr>
          <a:xfrm>
            <a:off x="1556658" y="762000"/>
            <a:ext cx="5748305" cy="553998"/>
          </a:xfrm>
          <a:prstGeom prst="rect">
            <a:avLst/>
          </a:prstGeom>
        </p:spPr>
        <p:txBody>
          <a:bodyPr wrap="none">
            <a:spAutoFit/>
          </a:bodyPr>
          <a:lstStyle/>
          <a:p>
            <a:r>
              <a:rPr lang="en-IN" sz="3000" b="1" dirty="0">
                <a:solidFill>
                  <a:srgbClr val="231F20"/>
                </a:solidFill>
                <a:latin typeface="Times New Roman" panose="02020603050405020304" pitchFamily="18" charset="0"/>
                <a:cs typeface="Times New Roman" panose="02020603050405020304" pitchFamily="18" charset="0"/>
              </a:rPr>
              <a:t>CONDITIONAL PROBABILITY</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87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DCBF94-B2E2-E0FD-983E-04E47CE41B16}"/>
              </a:ext>
            </a:extLst>
          </p:cNvPr>
          <p:cNvSpPr txBox="1"/>
          <p:nvPr/>
        </p:nvSpPr>
        <p:spPr>
          <a:xfrm>
            <a:off x="685800" y="1447800"/>
            <a:ext cx="11049000" cy="4821769"/>
          </a:xfrm>
          <a:prstGeom prst="rect">
            <a:avLst/>
          </a:prstGeom>
          <a:noFill/>
        </p:spPr>
        <p:txBody>
          <a:bodyPr wrap="square">
            <a:spAutoFit/>
          </a:bodyPr>
          <a:lstStyle/>
          <a:p>
            <a:pPr algn="just">
              <a:lnSpc>
                <a:spcPct val="150000"/>
              </a:lnSpc>
            </a:pPr>
            <a:r>
              <a:rPr lang="en-US" sz="2600" dirty="0">
                <a:latin typeface="Times New Roman" panose="02020603050405020304" pitchFamily="18" charset="0"/>
                <a:cs typeface="Times New Roman" panose="02020603050405020304" pitchFamily="18" charset="0"/>
              </a:rPr>
              <a:t>We examine how the information “an event B has occurred” affects the probability assigned to A. For example, A might refer to an individual having a particular disease in the presence of certain symptoms. If a blood test is performed on the individual and the result is negative , then the probability of having the disease will change (it should decrease, but not usually to zero, since blood tests are not infallible). We will use the notation to represent the conditional probability of A given that the event B has occurred. B is the “conditioning event.”</a:t>
            </a:r>
          </a:p>
        </p:txBody>
      </p:sp>
      <p:sp>
        <p:nvSpPr>
          <p:cNvPr id="2" name="Rectangle 1">
            <a:extLst>
              <a:ext uri="{FF2B5EF4-FFF2-40B4-BE49-F238E27FC236}">
                <a16:creationId xmlns:a16="http://schemas.microsoft.com/office/drawing/2014/main" id="{CA146E1A-6FD0-3A23-CCBB-E5EE8F575C20}"/>
              </a:ext>
            </a:extLst>
          </p:cNvPr>
          <p:cNvSpPr/>
          <p:nvPr/>
        </p:nvSpPr>
        <p:spPr>
          <a:xfrm>
            <a:off x="1556658" y="762000"/>
            <a:ext cx="5748305" cy="553998"/>
          </a:xfrm>
          <a:prstGeom prst="rect">
            <a:avLst/>
          </a:prstGeom>
        </p:spPr>
        <p:txBody>
          <a:bodyPr wrap="none">
            <a:spAutoFit/>
          </a:bodyPr>
          <a:lstStyle/>
          <a:p>
            <a:r>
              <a:rPr lang="en-IN" sz="3000" b="1" dirty="0">
                <a:solidFill>
                  <a:srgbClr val="231F20"/>
                </a:solidFill>
                <a:latin typeface="Times New Roman" panose="02020603050405020304" pitchFamily="18" charset="0"/>
                <a:cs typeface="Times New Roman" panose="02020603050405020304" pitchFamily="18" charset="0"/>
              </a:rPr>
              <a:t>CONDITIONAL PROBABILITY</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39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6658" y="762000"/>
            <a:ext cx="5748305" cy="553998"/>
          </a:xfrm>
          <a:prstGeom prst="rect">
            <a:avLst/>
          </a:prstGeom>
        </p:spPr>
        <p:txBody>
          <a:bodyPr wrap="none">
            <a:spAutoFit/>
          </a:bodyPr>
          <a:lstStyle/>
          <a:p>
            <a:r>
              <a:rPr lang="en-IN" sz="3000" b="1" dirty="0">
                <a:solidFill>
                  <a:srgbClr val="231F20"/>
                </a:solidFill>
                <a:latin typeface="Times New Roman" panose="02020603050405020304" pitchFamily="18" charset="0"/>
                <a:cs typeface="Times New Roman" panose="02020603050405020304" pitchFamily="18" charset="0"/>
              </a:rPr>
              <a:t>CONDITIONAL PROBABILITY</a:t>
            </a:r>
            <a:endParaRPr lang="en-IN"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F8734CB-6E23-2D64-7DF7-A0B92524E495}"/>
              </a:ext>
            </a:extLst>
          </p:cNvPr>
          <p:cNvPicPr>
            <a:picLocks noChangeAspect="1"/>
          </p:cNvPicPr>
          <p:nvPr/>
        </p:nvPicPr>
        <p:blipFill>
          <a:blip r:embed="rId2"/>
          <a:stretch>
            <a:fillRect/>
          </a:stretch>
        </p:blipFill>
        <p:spPr>
          <a:xfrm>
            <a:off x="381000" y="1447800"/>
            <a:ext cx="9220200" cy="2051495"/>
          </a:xfrm>
          <a:prstGeom prst="rect">
            <a:avLst/>
          </a:prstGeom>
        </p:spPr>
      </p:pic>
      <p:pic>
        <p:nvPicPr>
          <p:cNvPr id="2" name="Picture 1"/>
          <p:cNvPicPr>
            <a:picLocks noChangeAspect="1"/>
          </p:cNvPicPr>
          <p:nvPr/>
        </p:nvPicPr>
        <p:blipFill>
          <a:blip r:embed="rId3"/>
          <a:stretch>
            <a:fillRect/>
          </a:stretch>
        </p:blipFill>
        <p:spPr>
          <a:xfrm>
            <a:off x="1295400" y="4431267"/>
            <a:ext cx="8953611" cy="1591753"/>
          </a:xfrm>
          <a:prstGeom prst="rect">
            <a:avLst/>
          </a:prstGeom>
        </p:spPr>
      </p:pic>
      <p:sp>
        <p:nvSpPr>
          <p:cNvPr id="5" name="Rectangle 4"/>
          <p:cNvSpPr/>
          <p:nvPr/>
        </p:nvSpPr>
        <p:spPr>
          <a:xfrm>
            <a:off x="381000" y="3780615"/>
            <a:ext cx="5513048" cy="369332"/>
          </a:xfrm>
          <a:prstGeom prst="rect">
            <a:avLst/>
          </a:prstGeom>
        </p:spPr>
        <p:txBody>
          <a:bodyPr wrap="none">
            <a:spAutoFit/>
          </a:bodyPr>
          <a:lstStyle/>
          <a:p>
            <a:r>
              <a:rPr lang="en-US" dirty="0">
                <a:solidFill>
                  <a:srgbClr val="00B0F0"/>
                </a:solidFill>
                <a:latin typeface="Times-Roman"/>
              </a:rPr>
              <a:t>Conditional probabilities in a 2 </a:t>
            </a:r>
            <a:r>
              <a:rPr lang="en-US" dirty="0">
                <a:solidFill>
                  <a:srgbClr val="00B0F0"/>
                </a:solidFill>
                <a:latin typeface="MTSYN"/>
              </a:rPr>
              <a:t>× </a:t>
            </a:r>
            <a:r>
              <a:rPr lang="en-US" dirty="0">
                <a:solidFill>
                  <a:srgbClr val="00B0F0"/>
                </a:solidFill>
                <a:latin typeface="Times-Roman"/>
              </a:rPr>
              <a:t>2 contingency table</a:t>
            </a:r>
            <a:endParaRPr lang="en-US" dirty="0">
              <a:solidFill>
                <a:srgbClr val="00B0F0"/>
              </a:solidFill>
            </a:endParaRPr>
          </a:p>
        </p:txBody>
      </p:sp>
    </p:spTree>
    <p:extLst>
      <p:ext uri="{BB962C8B-B14F-4D97-AF65-F5344CB8AC3E}">
        <p14:creationId xmlns:p14="http://schemas.microsoft.com/office/powerpoint/2010/main" val="1700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88395" y="176011"/>
            <a:ext cx="6310648" cy="1143000"/>
          </a:xfrm>
        </p:spPr>
        <p:txBody>
          <a:bodyPr/>
          <a:lstStyle/>
          <a:p>
            <a:r>
              <a:rPr lang="en-US" altLang="en-US" dirty="0">
                <a:solidFill>
                  <a:srgbClr val="00B0F0"/>
                </a:solidFill>
                <a:latin typeface="Times New Roman" pitchFamily="18" charset="0"/>
                <a:cs typeface="Times New Roman" pitchFamily="18" charset="0"/>
              </a:rPr>
              <a:t>Examples on Conditional Probability</a:t>
            </a:r>
            <a:endParaRPr lang="en-IN" dirty="0"/>
          </a:p>
        </p:txBody>
      </p:sp>
      <mc:AlternateContent xmlns:mc="http://schemas.openxmlformats.org/markup-compatibility/2006" xmlns:a14="http://schemas.microsoft.com/office/drawing/2010/main">
        <mc:Choice Requires="a14">
          <p:sp>
            <p:nvSpPr>
              <p:cNvPr id="4" name="Content Placeholder 2"/>
              <p:cNvSpPr txBox="1">
                <a:spLocks noGrp="1"/>
              </p:cNvSpPr>
              <p:nvPr>
                <p:ph idx="1"/>
              </p:nvPr>
            </p:nvSpPr>
            <p:spPr>
              <a:prstGeom prst="rect">
                <a:avLst/>
              </a:prstGeom>
            </p:spPr>
            <p:txBody>
              <a:bodyPr/>
              <a:lstStyle/>
              <a:p>
                <a:pPr algn="just">
                  <a:defRPr/>
                </a:pPr>
                <a:r>
                  <a:rPr lang="en-US" dirty="0">
                    <a:solidFill>
                      <a:srgbClr val="FF0000"/>
                    </a:solidFill>
                    <a:latin typeface="Times New Roman" pitchFamily="18" charset="0"/>
                    <a:cs typeface="Times New Roman" pitchFamily="18" charset="0"/>
                  </a:rPr>
                  <a:t>Example: </a:t>
                </a:r>
                <a:r>
                  <a:rPr lang="en-US" dirty="0">
                    <a:solidFill>
                      <a:prstClr val="black"/>
                    </a:solidFill>
                    <a:latin typeface="Times New Roman" pitchFamily="18" charset="0"/>
                    <a:cs typeface="Times New Roman" pitchFamily="18" charset="0"/>
                  </a:rPr>
                  <a:t>In a housing colony, 70% of the houses are well planned and 60% of the houses are well planned and well built. Find the probability that an arbitrarily chosen house in this colony is well built given that it is well planned. </a:t>
                </a:r>
              </a:p>
              <a:p>
                <a:pPr algn="just">
                  <a:defRPr/>
                </a:pPr>
                <a:r>
                  <a:rPr lang="en-US" dirty="0">
                    <a:solidFill>
                      <a:srgbClr val="FF0000"/>
                    </a:solidFill>
                    <a:latin typeface="Times New Roman" pitchFamily="18" charset="0"/>
                    <a:cs typeface="Times New Roman" pitchFamily="18" charset="0"/>
                  </a:rPr>
                  <a:t>Solution: </a:t>
                </a:r>
                <a:r>
                  <a:rPr lang="en-US" dirty="0">
                    <a:solidFill>
                      <a:prstClr val="black"/>
                    </a:solidFill>
                    <a:latin typeface="Times New Roman" pitchFamily="18" charset="0"/>
                    <a:cs typeface="Times New Roman" pitchFamily="18" charset="0"/>
                  </a:rPr>
                  <a:t>Let A be the event that the house is well planned</a:t>
                </a:r>
              </a:p>
              <a:p>
                <a:pPr algn="just">
                  <a:defRPr/>
                </a:pPr>
                <a:r>
                  <a:rPr lang="en-US" dirty="0">
                    <a:solidFill>
                      <a:prstClr val="black"/>
                    </a:solidFill>
                    <a:latin typeface="Times New Roman" pitchFamily="18" charset="0"/>
                    <a:cs typeface="Times New Roman" pitchFamily="18" charset="0"/>
                  </a:rPr>
                  <a:t>                      B be the event that the house is well built 	</a:t>
                </a:r>
              </a:p>
              <a:p>
                <a:pPr algn="just">
                  <a:defRPr/>
                </a:pPr>
                <a:r>
                  <a:rPr lang="en-US" dirty="0">
                    <a:solidFill>
                      <a:prstClr val="black"/>
                    </a:solidFill>
                    <a:latin typeface="Times New Roman" pitchFamily="18" charset="0"/>
                    <a:cs typeface="Times New Roman" pitchFamily="18" charset="0"/>
                  </a:rPr>
                  <a:t>                    therefore </a:t>
                </a:r>
                <a14:m>
                  <m:oMath xmlns:m="http://schemas.openxmlformats.org/officeDocument/2006/math">
                    <m:r>
                      <a:rPr lang="en-US" b="0" i="1" smtClean="0">
                        <a:solidFill>
                          <a:prstClr val="black"/>
                        </a:solidFill>
                        <a:latin typeface="Cambria Math" panose="02040503050406030204" pitchFamily="18" charset="0"/>
                        <a:cs typeface="Times New Roman" pitchFamily="18" charset="0"/>
                      </a:rPr>
                      <m:t>𝑃</m:t>
                    </m:r>
                    <m:d>
                      <m:dPr>
                        <m:ctrlPr>
                          <a:rPr lang="en-US" b="0" i="1" smtClean="0">
                            <a:solidFill>
                              <a:prstClr val="black"/>
                            </a:solidFill>
                            <a:latin typeface="Cambria Math" panose="02040503050406030204" pitchFamily="18" charset="0"/>
                            <a:cs typeface="Times New Roman" pitchFamily="18" charset="0"/>
                          </a:rPr>
                        </m:ctrlPr>
                      </m:dPr>
                      <m:e>
                        <m:r>
                          <a:rPr lang="en-US" b="0" i="1" smtClean="0">
                            <a:solidFill>
                              <a:prstClr val="black"/>
                            </a:solidFill>
                            <a:latin typeface="Cambria Math" panose="02040503050406030204" pitchFamily="18" charset="0"/>
                            <a:cs typeface="Times New Roman" pitchFamily="18" charset="0"/>
                          </a:rPr>
                          <m:t>𝐴</m:t>
                        </m:r>
                      </m:e>
                    </m:d>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70</m:t>
                    </m:r>
                    <m:r>
                      <a:rPr lang="en-US" b="0" i="1" smtClean="0">
                        <a:solidFill>
                          <a:prstClr val="black"/>
                        </a:solidFill>
                        <a:latin typeface="Cambria Math" panose="02040503050406030204" pitchFamily="18" charset="0"/>
                        <a:cs typeface="Times New Roman" pitchFamily="18" charset="0"/>
                      </a:rPr>
                      <m:t>,  </m:t>
                    </m:r>
                    <m:r>
                      <a:rPr lang="en-US" b="0" i="1" smtClean="0">
                        <a:solidFill>
                          <a:prstClr val="black"/>
                        </a:solidFill>
                        <a:latin typeface="Cambria Math" panose="02040503050406030204" pitchFamily="18" charset="0"/>
                        <a:cs typeface="Times New Roman" pitchFamily="18" charset="0"/>
                      </a:rPr>
                      <m:t>𝑃</m:t>
                    </m:r>
                    <m:d>
                      <m:dPr>
                        <m:ctrlPr>
                          <a:rPr lang="en-US" b="0" i="1" smtClean="0">
                            <a:solidFill>
                              <a:prstClr val="black"/>
                            </a:solidFill>
                            <a:latin typeface="Cambria Math" panose="02040503050406030204" pitchFamily="18" charset="0"/>
                            <a:cs typeface="Times New Roman" pitchFamily="18" charset="0"/>
                          </a:rPr>
                        </m:ctrlPr>
                      </m:dPr>
                      <m:e>
                        <m:r>
                          <a:rPr lang="en-US" b="0" i="1" smtClean="0">
                            <a:solidFill>
                              <a:prstClr val="black"/>
                            </a:solidFill>
                            <a:latin typeface="Cambria Math" panose="02040503050406030204" pitchFamily="18" charset="0"/>
                            <a:cs typeface="Times New Roman" pitchFamily="18" charset="0"/>
                          </a:rPr>
                          <m:t>𝐴</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𝐵</m:t>
                        </m:r>
                      </m:e>
                    </m:d>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60</m:t>
                    </m:r>
                  </m:oMath>
                </a14:m>
                <a:endParaRPr lang="en-US" dirty="0">
                  <a:solidFill>
                    <a:prstClr val="black"/>
                  </a:solidFill>
                  <a:latin typeface="Times New Roman" pitchFamily="18" charset="0"/>
                  <a:cs typeface="Times New Roman" pitchFamily="18" charset="0"/>
                </a:endParaRPr>
              </a:p>
              <a:p>
                <a:pPr algn="just">
                  <a:defRPr/>
                </a:pPr>
                <a:endParaRPr lang="en-US" dirty="0">
                  <a:solidFill>
                    <a:prstClr val="black"/>
                  </a:solidFill>
                  <a:latin typeface="Times New Roman" pitchFamily="18" charset="0"/>
                  <a:cs typeface="Times New Roman" pitchFamily="18" charset="0"/>
                </a:endParaRPr>
              </a:p>
              <a:p>
                <a:pPr algn="just">
                  <a:defRPr/>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cs typeface="Times New Roman" pitchFamily="18" charset="0"/>
                        </a:rPr>
                        <m:t>𝑃</m:t>
                      </m:r>
                      <m:d>
                        <m:dPr>
                          <m:ctrlPr>
                            <a:rPr lang="en-US" b="0" i="1" smtClean="0">
                              <a:solidFill>
                                <a:prstClr val="black"/>
                              </a:solidFill>
                              <a:latin typeface="Cambria Math" panose="02040503050406030204" pitchFamily="18" charset="0"/>
                              <a:cs typeface="Times New Roman" pitchFamily="18" charset="0"/>
                            </a:rPr>
                          </m:ctrlPr>
                        </m:dPr>
                        <m:e>
                          <m:f>
                            <m:fPr>
                              <m:ctrlPr>
                                <a:rPr lang="en-US" b="0" i="1" smtClean="0">
                                  <a:solidFill>
                                    <a:prstClr val="black"/>
                                  </a:solidFill>
                                  <a:latin typeface="Cambria Math" panose="02040503050406030204" pitchFamily="18" charset="0"/>
                                  <a:cs typeface="Times New Roman" pitchFamily="18" charset="0"/>
                                </a:rPr>
                              </m:ctrlPr>
                            </m:fPr>
                            <m:num>
                              <m:r>
                                <a:rPr lang="en-US" b="0" i="1" smtClean="0">
                                  <a:solidFill>
                                    <a:prstClr val="black"/>
                                  </a:solidFill>
                                  <a:latin typeface="Cambria Math" panose="02040503050406030204" pitchFamily="18" charset="0"/>
                                  <a:cs typeface="Times New Roman" pitchFamily="18" charset="0"/>
                                </a:rPr>
                                <m:t>𝐵</m:t>
                              </m:r>
                            </m:num>
                            <m:den>
                              <m:r>
                                <a:rPr lang="en-US" b="0" i="1" smtClean="0">
                                  <a:solidFill>
                                    <a:prstClr val="black"/>
                                  </a:solidFill>
                                  <a:latin typeface="Cambria Math" panose="02040503050406030204" pitchFamily="18" charset="0"/>
                                  <a:cs typeface="Times New Roman" pitchFamily="18" charset="0"/>
                                </a:rPr>
                                <m:t>𝐴</m:t>
                              </m:r>
                            </m:den>
                          </m:f>
                        </m:e>
                      </m:d>
                      <m:r>
                        <a:rPr lang="en-US" b="0" i="1" smtClean="0">
                          <a:solidFill>
                            <a:prstClr val="black"/>
                          </a:solidFill>
                          <a:latin typeface="Cambria Math" panose="02040503050406030204" pitchFamily="18" charset="0"/>
                          <a:cs typeface="Times New Roman" pitchFamily="18" charset="0"/>
                        </a:rPr>
                        <m:t>=</m:t>
                      </m:r>
                      <m:f>
                        <m:fPr>
                          <m:ctrlPr>
                            <a:rPr lang="en-US" b="0" i="1" smtClean="0">
                              <a:solidFill>
                                <a:prstClr val="black"/>
                              </a:solidFill>
                              <a:latin typeface="Cambria Math" panose="02040503050406030204" pitchFamily="18" charset="0"/>
                              <a:cs typeface="Times New Roman" pitchFamily="18" charset="0"/>
                            </a:rPr>
                          </m:ctrlPr>
                        </m:fPr>
                        <m:num>
                          <m:r>
                            <a:rPr lang="en-US" b="0" i="1" smtClean="0">
                              <a:solidFill>
                                <a:prstClr val="black"/>
                              </a:solidFill>
                              <a:latin typeface="Cambria Math" panose="02040503050406030204" pitchFamily="18" charset="0"/>
                              <a:cs typeface="Times New Roman" pitchFamily="18" charset="0"/>
                            </a:rPr>
                            <m:t>𝑃</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𝐵</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𝐴</m:t>
                          </m:r>
                          <m:r>
                            <a:rPr lang="en-US" b="0" i="1" smtClean="0">
                              <a:solidFill>
                                <a:prstClr val="black"/>
                              </a:solidFill>
                              <a:latin typeface="Cambria Math" panose="02040503050406030204" pitchFamily="18" charset="0"/>
                              <a:ea typeface="Cambria Math" panose="02040503050406030204" pitchFamily="18" charset="0"/>
                              <a:cs typeface="Times New Roman" pitchFamily="18" charset="0"/>
                            </a:rPr>
                            <m:t>)</m:t>
                          </m:r>
                        </m:num>
                        <m:den>
                          <m:r>
                            <a:rPr lang="en-US" b="0" i="1" smtClean="0">
                              <a:solidFill>
                                <a:prstClr val="black"/>
                              </a:solidFill>
                              <a:latin typeface="Cambria Math" panose="02040503050406030204" pitchFamily="18" charset="0"/>
                              <a:cs typeface="Times New Roman" pitchFamily="18" charset="0"/>
                            </a:rPr>
                            <m:t>𝑃</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𝐴</m:t>
                          </m:r>
                          <m:r>
                            <a:rPr lang="en-US" b="0" i="1" smtClean="0">
                              <a:solidFill>
                                <a:prstClr val="black"/>
                              </a:solidFill>
                              <a:latin typeface="Cambria Math" panose="02040503050406030204" pitchFamily="18" charset="0"/>
                              <a:cs typeface="Times New Roman" pitchFamily="18" charset="0"/>
                            </a:rPr>
                            <m:t>)</m:t>
                          </m:r>
                        </m:den>
                      </m:f>
                      <m:r>
                        <a:rPr lang="en-US" b="0" i="1" smtClean="0">
                          <a:solidFill>
                            <a:prstClr val="black"/>
                          </a:solidFill>
                          <a:latin typeface="Cambria Math" panose="02040503050406030204" pitchFamily="18" charset="0"/>
                          <a:cs typeface="Times New Roman" pitchFamily="18" charset="0"/>
                        </a:rPr>
                        <m:t>=</m:t>
                      </m:r>
                      <m:f>
                        <m:fPr>
                          <m:ctrlPr>
                            <a:rPr lang="en-US" b="0" i="1" smtClean="0">
                              <a:solidFill>
                                <a:prstClr val="black"/>
                              </a:solidFill>
                              <a:latin typeface="Cambria Math" panose="02040503050406030204" pitchFamily="18" charset="0"/>
                              <a:cs typeface="Times New Roman" pitchFamily="18" charset="0"/>
                            </a:rPr>
                          </m:ctrlPr>
                        </m:fPr>
                        <m:num>
                          <m:r>
                            <a:rPr lang="en-US" b="0" i="1" smtClean="0">
                              <a:solidFill>
                                <a:prstClr val="black"/>
                              </a:solidFill>
                              <a:latin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60</m:t>
                          </m:r>
                        </m:num>
                        <m:den>
                          <m:r>
                            <a:rPr lang="en-US" b="0" i="1" smtClean="0">
                              <a:solidFill>
                                <a:prstClr val="black"/>
                              </a:solidFill>
                              <a:latin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70</m:t>
                          </m:r>
                        </m:den>
                      </m:f>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0</m:t>
                      </m:r>
                      <m:r>
                        <a:rPr lang="en-US" b="0" i="1" smtClean="0">
                          <a:solidFill>
                            <a:prstClr val="black"/>
                          </a:solidFill>
                          <a:latin typeface="Cambria Math" panose="02040503050406030204" pitchFamily="18" charset="0"/>
                          <a:cs typeface="Times New Roman" pitchFamily="18" charset="0"/>
                        </a:rPr>
                        <m:t>.</m:t>
                      </m:r>
                      <m:r>
                        <a:rPr lang="en-US" b="0" i="1" smtClean="0">
                          <a:solidFill>
                            <a:prstClr val="black"/>
                          </a:solidFill>
                          <a:latin typeface="Cambria Math" panose="02040503050406030204" pitchFamily="18" charset="0"/>
                          <a:cs typeface="Times New Roman" pitchFamily="18" charset="0"/>
                        </a:rPr>
                        <m:t>8571</m:t>
                      </m:r>
                    </m:oMath>
                  </m:oMathPara>
                </a14:m>
                <a:endParaRPr lang="en-US" dirty="0">
                  <a:solidFill>
                    <a:prstClr val="black"/>
                  </a:solidFill>
                  <a:latin typeface="Times New Roman" pitchFamily="18" charset="0"/>
                  <a:cs typeface="Times New Roman" pitchFamily="18" charset="0"/>
                </a:endParaRPr>
              </a:p>
              <a:p>
                <a:pPr algn="just">
                  <a:defRPr/>
                </a:pPr>
                <a:endParaRPr lang="en-US" dirty="0">
                  <a:solidFill>
                    <a:prstClr val="black"/>
                  </a:solidFill>
                  <a:latin typeface="Times New Roman" pitchFamily="18" charset="0"/>
                  <a:cs typeface="Times New Roman" pitchFamily="18" charset="0"/>
                </a:endParaRPr>
              </a:p>
              <a:p>
                <a:pPr algn="just">
                  <a:buFont typeface="Wingdings" pitchFamily="2" charset="2"/>
                  <a:buAutoNum type="arabicPeriod"/>
                  <a:defRPr/>
                </a:pPr>
                <a:endParaRPr lang="en-US" dirty="0">
                  <a:solidFill>
                    <a:prstClr val="black"/>
                  </a:solidFill>
                  <a:latin typeface="Times New Roman" pitchFamily="18" charset="0"/>
                  <a:cs typeface="Times New Roman" pitchFamily="18" charset="0"/>
                </a:endParaRPr>
              </a:p>
              <a:p>
                <a:pPr algn="just">
                  <a:defRPr/>
                </a:pPr>
                <a:endParaRPr lang="en-US" dirty="0">
                  <a:solidFill>
                    <a:prstClr val="black"/>
                  </a:solidFill>
                  <a:latin typeface="Times New Roman" pitchFamily="18" charset="0"/>
                  <a:cs typeface="Times New Roman" pitchFamily="18" charset="0"/>
                </a:endParaRPr>
              </a:p>
              <a:p>
                <a:pPr algn="just">
                  <a:defRPr/>
                </a:pPr>
                <a:endParaRPr lang="en-US" dirty="0">
                  <a:solidFill>
                    <a:prstClr val="black"/>
                  </a:solidFill>
                </a:endParaRPr>
              </a:p>
              <a:p>
                <a:pPr>
                  <a:defRPr/>
                </a:pPr>
                <a:endParaRPr lang="ar-SA" dirty="0">
                  <a:solidFill>
                    <a:prstClr val="black"/>
                  </a:solidFill>
                </a:endParaRPr>
              </a:p>
            </p:txBody>
          </p:sp>
        </mc:Choice>
        <mc:Fallback xmlns="">
          <p:sp>
            <p:nvSpPr>
              <p:cNvPr id="4" name="Content Placeholder 2"/>
              <p:cNvSpPr txBox="1">
                <a:spLocks noGrp="1" noRot="1" noChangeAspect="1" noMove="1" noResize="1" noEditPoints="1" noAdjustHandles="1" noChangeArrowheads="1" noChangeShapeType="1" noTextEdit="1"/>
              </p:cNvSpPr>
              <p:nvPr>
                <p:ph idx="1"/>
              </p:nvPr>
            </p:nvSpPr>
            <p:spPr>
              <a:prstGeom prst="rect">
                <a:avLst/>
              </a:prstGeom>
              <a:blipFill>
                <a:blip r:embed="rId2"/>
                <a:stretch>
                  <a:fillRect l="-889" t="-1077" r="-833"/>
                </a:stretch>
              </a:blipFill>
            </p:spPr>
            <p:txBody>
              <a:bodyPr/>
              <a:lstStyle/>
              <a:p>
                <a:r>
                  <a:rPr lang="en-US">
                    <a:noFill/>
                  </a:rPr>
                  <a:t> </a:t>
                </a:r>
              </a:p>
            </p:txBody>
          </p:sp>
        </mc:Fallback>
      </mc:AlternateContent>
    </p:spTree>
    <p:extLst>
      <p:ext uri="{BB962C8B-B14F-4D97-AF65-F5344CB8AC3E}">
        <p14:creationId xmlns:p14="http://schemas.microsoft.com/office/powerpoint/2010/main" val="58601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8829" y="685800"/>
            <a:ext cx="5748305" cy="553998"/>
          </a:xfrm>
          <a:prstGeom prst="rect">
            <a:avLst/>
          </a:prstGeom>
        </p:spPr>
        <p:txBody>
          <a:bodyPr wrap="none">
            <a:spAutoFit/>
          </a:bodyPr>
          <a:lstStyle/>
          <a:p>
            <a:r>
              <a:rPr lang="en-IN" sz="3000" b="1" dirty="0">
                <a:solidFill>
                  <a:srgbClr val="231F20"/>
                </a:solidFill>
                <a:latin typeface="Times New Roman" panose="02020603050405020304" pitchFamily="18" charset="0"/>
                <a:cs typeface="Times New Roman" panose="02020603050405020304" pitchFamily="18" charset="0"/>
              </a:rPr>
              <a:t>CONDITIONAL PROBABILITY</a:t>
            </a:r>
            <a:endParaRPr lang="en-IN" sz="3000" dirty="0">
              <a:latin typeface="Times New Roman" panose="02020603050405020304" pitchFamily="18" charset="0"/>
              <a:cs typeface="Times New Roman" panose="02020603050405020304" pitchFamily="18" charset="0"/>
            </a:endParaRPr>
          </a:p>
        </p:txBody>
      </p:sp>
      <p:sp>
        <p:nvSpPr>
          <p:cNvPr id="3" name="Rectangle 2"/>
          <p:cNvSpPr/>
          <p:nvPr/>
        </p:nvSpPr>
        <p:spPr>
          <a:xfrm>
            <a:off x="744586" y="1413899"/>
            <a:ext cx="10609213" cy="1673022"/>
          </a:xfrm>
          <a:prstGeom prst="rect">
            <a:avLst/>
          </a:prstGeom>
        </p:spPr>
        <p:txBody>
          <a:bodyPr wrap="square">
            <a:spAutoFit/>
          </a:bodyPr>
          <a:lstStyle/>
          <a:p>
            <a:pPr>
              <a:lnSpc>
                <a:spcPct val="107000"/>
              </a:lnSpc>
            </a:pPr>
            <a:r>
              <a:rPr lang="en-US"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Example:</a:t>
            </a:r>
          </a:p>
          <a:p>
            <a:pPr>
              <a:lnSpc>
                <a:spcPct val="107000"/>
              </a:lnSpc>
            </a:pPr>
            <a:r>
              <a:rPr lang="en-US" sz="2400" dirty="0">
                <a:latin typeface="Calibri" panose="020F0502020204030204" pitchFamily="34" charset="0"/>
                <a:ea typeface="Times New Roman" panose="02020603050405020304" pitchFamily="18" charset="0"/>
                <a:cs typeface="Times New Roman" panose="02020603050405020304" pitchFamily="18" charset="0"/>
              </a:rPr>
              <a:t>If the probability that a communication system will have high fidelity is 0.81 and the probability that it will have high fidelity and high selectivity is 0.18, what is probability that a system with high fidelity will also have high selectivity?</a:t>
            </a:r>
          </a:p>
        </p:txBody>
      </p:sp>
      <p:sp>
        <p:nvSpPr>
          <p:cNvPr id="5" name="Rectangle 4"/>
          <p:cNvSpPr/>
          <p:nvPr/>
        </p:nvSpPr>
        <p:spPr>
          <a:xfrm>
            <a:off x="744586" y="3352800"/>
            <a:ext cx="10152014" cy="1673022"/>
          </a:xfrm>
          <a:prstGeom prst="rect">
            <a:avLst/>
          </a:prstGeom>
        </p:spPr>
        <p:txBody>
          <a:bodyPr wrap="square">
            <a:spAutoFit/>
          </a:bodyPr>
          <a:lstStyle/>
          <a:p>
            <a:pPr>
              <a:lnSpc>
                <a:spcPct val="107000"/>
              </a:lnSpc>
            </a:pPr>
            <a:r>
              <a:rPr lang="en-US"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Solution:</a:t>
            </a:r>
          </a:p>
          <a:p>
            <a:pPr>
              <a:lnSpc>
                <a:spcPct val="107000"/>
              </a:lnSpc>
            </a:pPr>
            <a:r>
              <a:rPr lang="en-US" sz="2400" dirty="0">
                <a:latin typeface="Calibri" panose="020F0502020204030204" pitchFamily="34" charset="0"/>
                <a:ea typeface="Times New Roman" panose="02020603050405020304" pitchFamily="18" charset="0"/>
                <a:cs typeface="Times New Roman" panose="02020603050405020304" pitchFamily="18" charset="0"/>
              </a:rPr>
              <a:t>If </a:t>
            </a:r>
            <a:r>
              <a:rPr lang="en-US" sz="2400" dirty="0">
                <a:latin typeface="Cambria Math" panose="02040503050406030204" pitchFamily="18" charset="0"/>
                <a:ea typeface="Times New Roman" panose="02020603050405020304" pitchFamily="18" charset="0"/>
                <a:cs typeface="Cambria Math" panose="02040503050406030204" pitchFamily="18" charset="0"/>
              </a:rPr>
              <a:t>𝐴</a:t>
            </a:r>
            <a:r>
              <a:rPr lang="en-US" sz="2400" dirty="0">
                <a:latin typeface="Calibri" panose="020F0502020204030204" pitchFamily="34" charset="0"/>
                <a:ea typeface="Times New Roman" panose="02020603050405020304" pitchFamily="18" charset="0"/>
                <a:cs typeface="Times New Roman" panose="02020603050405020304" pitchFamily="18" charset="0"/>
              </a:rPr>
              <a:t> is the event that a communication system has high selectivity and </a:t>
            </a:r>
            <a:r>
              <a:rPr lang="en-US" sz="2400" dirty="0">
                <a:latin typeface="Cambria Math" panose="02040503050406030204" pitchFamily="18" charset="0"/>
                <a:ea typeface="Times New Roman" panose="02020603050405020304" pitchFamily="18" charset="0"/>
                <a:cs typeface="Cambria Math" panose="02040503050406030204" pitchFamily="18" charset="0"/>
              </a:rPr>
              <a:t>𝐵</a:t>
            </a:r>
            <a:r>
              <a:rPr lang="en-US" sz="2400" dirty="0">
                <a:latin typeface="Calibri" panose="020F0502020204030204" pitchFamily="34" charset="0"/>
                <a:ea typeface="Times New Roman" panose="02020603050405020304" pitchFamily="18" charset="0"/>
                <a:cs typeface="Times New Roman" panose="02020603050405020304" pitchFamily="18" charset="0"/>
              </a:rPr>
              <a:t> is the event that it has high fidelity, we have </a:t>
            </a:r>
            <a:r>
              <a:rPr lang="en-US" sz="2400" dirty="0">
                <a:latin typeface="Cambria Math" panose="02040503050406030204" pitchFamily="18" charset="0"/>
                <a:ea typeface="Times New Roman" panose="02020603050405020304" pitchFamily="18" charset="0"/>
                <a:cs typeface="Cambria Math" panose="02040503050406030204" pitchFamily="18" charset="0"/>
              </a:rPr>
              <a:t>𝑃</a:t>
            </a:r>
            <a:r>
              <a:rPr lang="en-US" sz="2400" dirty="0">
                <a:latin typeface="Calibri" panose="020F0502020204030204" pitchFamily="34" charset="0"/>
                <a:ea typeface="Times New Roman" panose="02020603050405020304" pitchFamily="18" charset="0"/>
                <a:cs typeface="Times New Roman" panose="02020603050405020304" pitchFamily="18" charset="0"/>
              </a:rPr>
              <a:t>(</a:t>
            </a:r>
            <a:r>
              <a:rPr lang="en-US" sz="2400" dirty="0">
                <a:latin typeface="Cambria Math" panose="02040503050406030204" pitchFamily="18" charset="0"/>
                <a:ea typeface="Times New Roman" panose="02020603050405020304" pitchFamily="18" charset="0"/>
                <a:cs typeface="Cambria Math" panose="02040503050406030204" pitchFamily="18" charset="0"/>
              </a:rPr>
              <a:t>𝐵</a:t>
            </a:r>
            <a:r>
              <a:rPr lang="en-US" sz="2400" dirty="0">
                <a:latin typeface="Calibri" panose="020F0502020204030204" pitchFamily="34" charset="0"/>
                <a:ea typeface="Times New Roman" panose="02020603050405020304" pitchFamily="18" charset="0"/>
                <a:cs typeface="Times New Roman" panose="02020603050405020304" pitchFamily="18" charset="0"/>
              </a:rPr>
              <a:t>)=0.81 and </a:t>
            </a:r>
            <a:r>
              <a:rPr lang="en-US" sz="2400" dirty="0">
                <a:latin typeface="Cambria Math" panose="02040503050406030204" pitchFamily="18" charset="0"/>
                <a:ea typeface="Times New Roman" panose="02020603050405020304" pitchFamily="18" charset="0"/>
                <a:cs typeface="Cambria Math" panose="02040503050406030204" pitchFamily="18" charset="0"/>
              </a:rPr>
              <a:t>𝑃</a:t>
            </a:r>
            <a:r>
              <a:rPr lang="en-US" sz="2400" dirty="0">
                <a:latin typeface="Calibri" panose="020F0502020204030204" pitchFamily="34" charset="0"/>
                <a:ea typeface="Times New Roman" panose="02020603050405020304" pitchFamily="18" charset="0"/>
                <a:cs typeface="Times New Roman" panose="02020603050405020304" pitchFamily="18" charset="0"/>
              </a:rPr>
              <a:t>(</a:t>
            </a:r>
            <a:r>
              <a:rPr lang="en-US" sz="2400" dirty="0">
                <a:latin typeface="Cambria Math" panose="02040503050406030204" pitchFamily="18" charset="0"/>
                <a:ea typeface="Times New Roman" panose="02020603050405020304" pitchFamily="18" charset="0"/>
                <a:cs typeface="Cambria Math" panose="02040503050406030204" pitchFamily="18" charset="0"/>
              </a:rPr>
              <a:t>𝐴</a:t>
            </a:r>
            <a:r>
              <a:rPr lang="en-US" sz="2400" dirty="0">
                <a:latin typeface="Calibri" panose="020F0502020204030204" pitchFamily="34" charset="0"/>
                <a:ea typeface="Times New Roman" panose="02020603050405020304" pitchFamily="18" charset="0"/>
                <a:cs typeface="Times New Roman" panose="02020603050405020304" pitchFamily="18" charset="0"/>
              </a:rPr>
              <a:t>∩</a:t>
            </a:r>
            <a:r>
              <a:rPr lang="en-US" sz="2400" dirty="0">
                <a:latin typeface="Cambria Math" panose="02040503050406030204" pitchFamily="18" charset="0"/>
                <a:ea typeface="Times New Roman" panose="02020603050405020304" pitchFamily="18" charset="0"/>
                <a:cs typeface="Cambria Math" panose="02040503050406030204" pitchFamily="18" charset="0"/>
              </a:rPr>
              <a:t>𝐵</a:t>
            </a:r>
            <a:r>
              <a:rPr lang="en-US" sz="2400" dirty="0">
                <a:latin typeface="Calibri" panose="020F0502020204030204" pitchFamily="34" charset="0"/>
                <a:ea typeface="Times New Roman" panose="02020603050405020304" pitchFamily="18" charset="0"/>
                <a:cs typeface="Times New Roman" panose="02020603050405020304" pitchFamily="18" charset="0"/>
              </a:rPr>
              <a:t>)=0.18, and substitution into the formula yields</a:t>
            </a:r>
          </a:p>
        </p:txBody>
      </p:sp>
      <p:pic>
        <p:nvPicPr>
          <p:cNvPr id="9" name="Picture 8"/>
          <p:cNvPicPr>
            <a:picLocks noChangeAspect="1"/>
          </p:cNvPicPr>
          <p:nvPr/>
        </p:nvPicPr>
        <p:blipFill>
          <a:blip r:embed="rId2"/>
          <a:stretch>
            <a:fillRect/>
          </a:stretch>
        </p:blipFill>
        <p:spPr>
          <a:xfrm>
            <a:off x="3800354" y="5218721"/>
            <a:ext cx="2580254" cy="1029679"/>
          </a:xfrm>
          <a:prstGeom prst="rect">
            <a:avLst/>
          </a:prstGeom>
        </p:spPr>
      </p:pic>
    </p:spTree>
    <p:extLst>
      <p:ext uri="{BB962C8B-B14F-4D97-AF65-F5344CB8AC3E}">
        <p14:creationId xmlns:p14="http://schemas.microsoft.com/office/powerpoint/2010/main" val="161922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2245</Words>
  <Application>Microsoft Office PowerPoint</Application>
  <PresentationFormat>Widescreen</PresentationFormat>
  <Paragraphs>205</Paragraphs>
  <Slides>36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Cambria Math</vt:lpstr>
      <vt:lpstr>MTSYN</vt:lpstr>
      <vt:lpstr>Times New Roman</vt:lpstr>
      <vt:lpstr>Times-Roman</vt:lpstr>
      <vt:lpstr>Wingdings</vt:lpstr>
      <vt:lpstr>Office Theme</vt:lpstr>
      <vt:lpstr>Equation</vt:lpstr>
      <vt:lpstr>M.Tech.(AIML) Introduction to Statistical Methods</vt:lpstr>
      <vt:lpstr>PowerPoint Presentation</vt:lpstr>
      <vt:lpstr>Contact Session 3</vt:lpstr>
      <vt:lpstr> 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44</cp:revision>
  <dcterms:created xsi:type="dcterms:W3CDTF">2014-08-22T12:03:57Z</dcterms:created>
  <dcterms:modified xsi:type="dcterms:W3CDTF">2022-11-24T15:35:56Z</dcterms:modified>
  <cp:contentStatus>Work In Progress</cp:contentStatus>
</cp:coreProperties>
</file>