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350" r:id="rId2"/>
    <p:sldId id="256" r:id="rId3"/>
    <p:sldId id="403" r:id="rId4"/>
    <p:sldId id="259" r:id="rId5"/>
    <p:sldId id="260" r:id="rId6"/>
    <p:sldId id="261" r:id="rId7"/>
    <p:sldId id="264" r:id="rId8"/>
    <p:sldId id="265" r:id="rId9"/>
    <p:sldId id="321" r:id="rId10"/>
    <p:sldId id="322" r:id="rId11"/>
    <p:sldId id="323" r:id="rId12"/>
    <p:sldId id="324" r:id="rId13"/>
    <p:sldId id="325" r:id="rId14"/>
    <p:sldId id="326" r:id="rId15"/>
    <p:sldId id="327" r:id="rId16"/>
    <p:sldId id="274" r:id="rId17"/>
    <p:sldId id="275" r:id="rId18"/>
    <p:sldId id="331" r:id="rId19"/>
    <p:sldId id="277" r:id="rId20"/>
    <p:sldId id="333" r:id="rId21"/>
    <p:sldId id="334" r:id="rId22"/>
    <p:sldId id="335" r:id="rId23"/>
    <p:sldId id="2926" r:id="rId24"/>
    <p:sldId id="282" r:id="rId25"/>
    <p:sldId id="338" r:id="rId26"/>
    <p:sldId id="285" r:id="rId27"/>
    <p:sldId id="286" r:id="rId28"/>
    <p:sldId id="287" r:id="rId29"/>
    <p:sldId id="288" r:id="rId30"/>
    <p:sldId id="289" r:id="rId31"/>
    <p:sldId id="345" r:id="rId32"/>
    <p:sldId id="291" r:id="rId33"/>
    <p:sldId id="292" r:id="rId34"/>
    <p:sldId id="410" r:id="rId35"/>
    <p:sldId id="348" r:id="rId36"/>
    <p:sldId id="349" r:id="rId37"/>
    <p:sldId id="2928" r:id="rId38"/>
    <p:sldId id="351" r:id="rId39"/>
    <p:sldId id="352" r:id="rId40"/>
    <p:sldId id="353" r:id="rId41"/>
    <p:sldId id="354" r:id="rId42"/>
    <p:sldId id="355" r:id="rId43"/>
    <p:sldId id="301" r:id="rId44"/>
    <p:sldId id="303" r:id="rId45"/>
    <p:sldId id="304" r:id="rId46"/>
    <p:sldId id="306" r:id="rId47"/>
    <p:sldId id="307" r:id="rId48"/>
    <p:sldId id="309" r:id="rId49"/>
    <p:sldId id="310" r:id="rId50"/>
    <p:sldId id="365" r:id="rId51"/>
    <p:sldId id="311" r:id="rId52"/>
    <p:sldId id="367" r:id="rId53"/>
    <p:sldId id="314" r:id="rId54"/>
    <p:sldId id="370" r:id="rId55"/>
    <p:sldId id="371" r:id="rId56"/>
    <p:sldId id="372" r:id="rId57"/>
    <p:sldId id="373" r:id="rId58"/>
    <p:sldId id="374" r:id="rId59"/>
    <p:sldId id="375" r:id="rId60"/>
    <p:sldId id="376" r:id="rId61"/>
    <p:sldId id="377" r:id="rId62"/>
    <p:sldId id="378" r:id="rId63"/>
    <p:sldId id="2914" r:id="rId64"/>
    <p:sldId id="2929" r:id="rId65"/>
    <p:sldId id="2930" r:id="rId66"/>
    <p:sldId id="2931" r:id="rId67"/>
    <p:sldId id="293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F99921-9DB8-4B90-8C6F-2FD6886EC0DB}">
          <p14:sldIdLst>
            <p14:sldId id="350"/>
            <p14:sldId id="256"/>
            <p14:sldId id="403"/>
          </p14:sldIdLst>
        </p14:section>
        <p14:section name="Default Section" id="{3F223649-5A1E-4E5C-9950-B4514F00FC3B}">
          <p14:sldIdLst>
            <p14:sldId id="259"/>
            <p14:sldId id="260"/>
            <p14:sldId id="261"/>
            <p14:sldId id="264"/>
            <p14:sldId id="265"/>
            <p14:sldId id="321"/>
            <p14:sldId id="322"/>
            <p14:sldId id="323"/>
            <p14:sldId id="324"/>
            <p14:sldId id="325"/>
            <p14:sldId id="326"/>
            <p14:sldId id="327"/>
            <p14:sldId id="274"/>
            <p14:sldId id="275"/>
            <p14:sldId id="331"/>
            <p14:sldId id="277"/>
            <p14:sldId id="333"/>
            <p14:sldId id="334"/>
            <p14:sldId id="335"/>
            <p14:sldId id="2926"/>
            <p14:sldId id="282"/>
            <p14:sldId id="338"/>
            <p14:sldId id="285"/>
            <p14:sldId id="286"/>
            <p14:sldId id="287"/>
            <p14:sldId id="288"/>
            <p14:sldId id="289"/>
            <p14:sldId id="345"/>
            <p14:sldId id="291"/>
            <p14:sldId id="292"/>
            <p14:sldId id="410"/>
            <p14:sldId id="348"/>
            <p14:sldId id="349"/>
            <p14:sldId id="2928"/>
            <p14:sldId id="351"/>
            <p14:sldId id="352"/>
            <p14:sldId id="353"/>
            <p14:sldId id="354"/>
            <p14:sldId id="355"/>
            <p14:sldId id="301"/>
            <p14:sldId id="303"/>
            <p14:sldId id="304"/>
            <p14:sldId id="306"/>
            <p14:sldId id="307"/>
            <p14:sldId id="309"/>
            <p14:sldId id="310"/>
            <p14:sldId id="365"/>
            <p14:sldId id="311"/>
            <p14:sldId id="367"/>
            <p14:sldId id="314"/>
            <p14:sldId id="370"/>
            <p14:sldId id="371"/>
            <p14:sldId id="372"/>
            <p14:sldId id="373"/>
            <p14:sldId id="374"/>
            <p14:sldId id="375"/>
            <p14:sldId id="376"/>
            <p14:sldId id="377"/>
            <p14:sldId id="378"/>
            <p14:sldId id="2914"/>
            <p14:sldId id="2929"/>
            <p14:sldId id="2930"/>
            <p14:sldId id="2931"/>
            <p14:sldId id="29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A458-6E95-4E8D-B3E6-DA512CAA1B14}" type="datetimeFigureOut">
              <a:rPr lang="en-IN" smtClean="0"/>
              <a:t>22-12-2022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47A35-D605-454D-A026-818338041DFF}" type="slidenum">
              <a:rPr lang="en-IN" smtClean="0"/>
              <a:t>‹#›</a:t>
            </a:fld>
            <a:endParaRPr lang="en-IN"/>
          </a:p>
        </p:txBody>
      </p:sp>
    </p:spTree>
    <p:extLst>
      <p:ext uri="{BB962C8B-B14F-4D97-AF65-F5344CB8AC3E}">
        <p14:creationId xmlns:p14="http://schemas.microsoft.com/office/powerpoint/2010/main" val="194505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47A35-D605-454D-A026-818338041DFF}" type="slidenum">
              <a:rPr lang="en-IN" smtClean="0"/>
              <a:t>2</a:t>
            </a:fld>
            <a:endParaRPr lang="en-IN"/>
          </a:p>
        </p:txBody>
      </p:sp>
    </p:spTree>
    <p:extLst>
      <p:ext uri="{BB962C8B-B14F-4D97-AF65-F5344CB8AC3E}">
        <p14:creationId xmlns:p14="http://schemas.microsoft.com/office/powerpoint/2010/main" val="1701089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25</a:t>
            </a:fld>
            <a:endParaRPr lang="en-IN"/>
          </a:p>
        </p:txBody>
      </p:sp>
    </p:spTree>
    <p:extLst>
      <p:ext uri="{BB962C8B-B14F-4D97-AF65-F5344CB8AC3E}">
        <p14:creationId xmlns:p14="http://schemas.microsoft.com/office/powerpoint/2010/main" val="225151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random sample of size 35 were taken from a finite population of only 500, the sample</a:t>
            </a:r>
          </a:p>
          <a:p>
            <a:r>
              <a:rPr lang="en-US" sz="1200" b="0" i="0" u="none" strike="noStrike" kern="1200" baseline="0" dirty="0">
                <a:solidFill>
                  <a:schemeClr val="tx1"/>
                </a:solidFill>
                <a:latin typeface="+mn-lt"/>
                <a:ea typeface="+mn-ea"/>
                <a:cs typeface="+mn-cs"/>
              </a:rPr>
              <a:t>mean would be less likely to deviate from the population mean than would be the case</a:t>
            </a:r>
          </a:p>
          <a:p>
            <a:r>
              <a:rPr lang="en-US" sz="1200" b="0" i="0" u="none" strike="noStrike" kern="1200" baseline="0" dirty="0">
                <a:solidFill>
                  <a:schemeClr val="tx1"/>
                </a:solidFill>
                <a:latin typeface="+mn-lt"/>
                <a:ea typeface="+mn-ea"/>
                <a:cs typeface="+mn-cs"/>
              </a:rPr>
              <a:t>if a sample of size 35 were taken from an infinite population.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3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research produces </a:t>
            </a:r>
            <a:r>
              <a:rPr lang="en-US" sz="1200" b="0" i="1" u="none" strike="noStrike" kern="1200" baseline="0" dirty="0">
                <a:solidFill>
                  <a:schemeClr val="tx1"/>
                </a:solidFill>
                <a:latin typeface="+mn-lt"/>
                <a:ea typeface="+mn-ea"/>
                <a:cs typeface="+mn-cs"/>
              </a:rPr>
              <a:t>measurable </a:t>
            </a:r>
            <a:r>
              <a:rPr lang="en-US" sz="1200" b="0" i="0" u="none" strike="noStrike" kern="1200" baseline="0" dirty="0">
                <a:solidFill>
                  <a:schemeClr val="tx1"/>
                </a:solidFill>
                <a:latin typeface="+mn-lt"/>
                <a:ea typeface="+mn-ea"/>
                <a:cs typeface="+mn-cs"/>
              </a:rPr>
              <a:t>data such as weight, distance, time, and income,</a:t>
            </a:r>
          </a:p>
          <a:p>
            <a:r>
              <a:rPr lang="en-US" sz="1200" b="0" i="0" u="none" strike="noStrike" kern="1200" baseline="0" dirty="0">
                <a:solidFill>
                  <a:schemeClr val="tx1"/>
                </a:solidFill>
                <a:latin typeface="+mn-lt"/>
                <a:ea typeface="+mn-ea"/>
                <a:cs typeface="+mn-cs"/>
              </a:rPr>
              <a:t>the sample mean is often the statistic of choice. However, if research results in </a:t>
            </a:r>
            <a:r>
              <a:rPr lang="en-US" sz="1200" b="0" i="1" u="none" strike="noStrike" kern="1200" baseline="0" dirty="0">
                <a:solidFill>
                  <a:schemeClr val="tx1"/>
                </a:solidFill>
                <a:latin typeface="+mn-lt"/>
                <a:ea typeface="+mn-ea"/>
                <a:cs typeface="+mn-cs"/>
              </a:rPr>
              <a:t>countable</a:t>
            </a:r>
          </a:p>
          <a:p>
            <a:r>
              <a:rPr lang="en-US" sz="1200" b="0" i="0" u="none" strike="noStrike" kern="1200" baseline="0" dirty="0">
                <a:solidFill>
                  <a:schemeClr val="tx1"/>
                </a:solidFill>
                <a:latin typeface="+mn-lt"/>
                <a:ea typeface="+mn-ea"/>
                <a:cs typeface="+mn-cs"/>
              </a:rPr>
              <a:t>items such as how many people in a sample choose Dr. Pepper as their soft drink or how</a:t>
            </a:r>
          </a:p>
          <a:p>
            <a:r>
              <a:rPr lang="en-US" sz="1200" b="0" i="0" u="none" strike="noStrike" kern="1200" baseline="0" dirty="0">
                <a:solidFill>
                  <a:schemeClr val="tx1"/>
                </a:solidFill>
                <a:latin typeface="+mn-lt"/>
                <a:ea typeface="+mn-ea"/>
                <a:cs typeface="+mn-cs"/>
              </a:rPr>
              <a:t>many people in a sample have a flexible work schedule, the sample proportion is often the</a:t>
            </a:r>
          </a:p>
          <a:p>
            <a:r>
              <a:rPr lang="en-IN" sz="1200" b="0" i="0" u="none" strike="noStrike" kern="1200" baseline="0" dirty="0">
                <a:solidFill>
                  <a:schemeClr val="tx1"/>
                </a:solidFill>
                <a:latin typeface="+mn-lt"/>
                <a:ea typeface="+mn-ea"/>
                <a:cs typeface="+mn-cs"/>
              </a:rPr>
              <a:t>statistic of choice.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35</a:t>
            </a:fld>
            <a:endParaRPr lang="en-IN"/>
          </a:p>
        </p:txBody>
      </p:sp>
    </p:spTree>
    <p:extLst>
      <p:ext uri="{BB962C8B-B14F-4D97-AF65-F5344CB8AC3E}">
        <p14:creationId xmlns:p14="http://schemas.microsoft.com/office/powerpoint/2010/main" val="59488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32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It is not certain that the population mean is in the interval unless we have a 100% confidence interval that is infinitely wide. </a:t>
            </a:r>
          </a:p>
          <a:p>
            <a:pPr>
              <a:buFont typeface="Arial" panose="020B0604020202020204" pitchFamily="34" charset="0"/>
              <a:buChar char="•"/>
            </a:pPr>
            <a:r>
              <a:rPr lang="en-US" dirty="0"/>
              <a:t>If we want to construct a 95% confidence interval, the level of confidence is 95%, or .95.</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069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50</a:t>
            </a:fld>
            <a:endParaRPr lang="en-IN"/>
          </a:p>
        </p:txBody>
      </p:sp>
    </p:spTree>
    <p:extLst>
      <p:ext uri="{BB962C8B-B14F-4D97-AF65-F5344CB8AC3E}">
        <p14:creationId xmlns:p14="http://schemas.microsoft.com/office/powerpoint/2010/main" val="1008584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finite correction factor takes into account the fact that the population is only</a:t>
            </a:r>
          </a:p>
          <a:p>
            <a:r>
              <a:rPr lang="en-US" sz="1200" b="0" i="0" u="none" strike="noStrike" kern="1200" baseline="0" dirty="0">
                <a:solidFill>
                  <a:schemeClr val="tx1"/>
                </a:solidFill>
                <a:latin typeface="+mn-lt"/>
                <a:ea typeface="+mn-ea"/>
                <a:cs typeface="+mn-cs"/>
              </a:rPr>
              <a:t>800 instead of being infinitely large. The sample, n = 50, is a greater proportion of the</a:t>
            </a:r>
          </a:p>
          <a:p>
            <a:r>
              <a:rPr lang="en-US" sz="1200" b="0" i="0" u="none" strike="noStrike" kern="1200" baseline="0" dirty="0">
                <a:solidFill>
                  <a:schemeClr val="tx1"/>
                </a:solidFill>
                <a:latin typeface="+mn-lt"/>
                <a:ea typeface="+mn-ea"/>
                <a:cs typeface="+mn-cs"/>
              </a:rPr>
              <a:t>800 than it would be of a larger population, and thus the width of the confidence</a:t>
            </a:r>
          </a:p>
          <a:p>
            <a:r>
              <a:rPr lang="en-IN" sz="1200" b="0" i="0" u="none" strike="noStrike" kern="1200" baseline="0" dirty="0">
                <a:solidFill>
                  <a:schemeClr val="tx1"/>
                </a:solidFill>
                <a:latin typeface="+mn-lt"/>
                <a:ea typeface="+mn-ea"/>
                <a:cs typeface="+mn-cs"/>
              </a:rPr>
              <a:t>interval is reduced.</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54</a:t>
            </a:fld>
            <a:endParaRPr lang="en-IN"/>
          </a:p>
        </p:txBody>
      </p:sp>
    </p:spTree>
    <p:extLst>
      <p:ext uri="{BB962C8B-B14F-4D97-AF65-F5344CB8AC3E}">
        <p14:creationId xmlns:p14="http://schemas.microsoft.com/office/powerpoint/2010/main" val="197541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categorical</a:t>
            </a:r>
            <a:r>
              <a:rPr lang="en-US" sz="1200" b="0" i="0" kern="1200" dirty="0">
                <a:solidFill>
                  <a:schemeClr val="tx1"/>
                </a:solidFill>
                <a:effectLst/>
                <a:latin typeface="+mn-lt"/>
                <a:ea typeface="+mn-ea"/>
                <a:cs typeface="+mn-cs"/>
              </a:rPr>
              <a:t>, the population parameter that we will infer about is the </a:t>
            </a:r>
            <a:r>
              <a:rPr lang="en-US" sz="1200" b="1" i="0" kern="1200" dirty="0">
                <a:solidFill>
                  <a:schemeClr val="tx1"/>
                </a:solidFill>
                <a:effectLst/>
                <a:latin typeface="+mn-lt"/>
                <a:ea typeface="+mn-ea"/>
                <a:cs typeface="+mn-cs"/>
              </a:rPr>
              <a:t>population proportion (p)</a:t>
            </a:r>
            <a:r>
              <a:rPr lang="en-US" sz="1200" b="0" i="0" kern="1200" dirty="0">
                <a:solidFill>
                  <a:schemeClr val="tx1"/>
                </a:solidFill>
                <a:effectLst/>
                <a:latin typeface="+mn-lt"/>
                <a:ea typeface="+mn-ea"/>
                <a:cs typeface="+mn-cs"/>
              </a:rPr>
              <a:t> associated with that variable.</a:t>
            </a:r>
          </a:p>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quantitative</a:t>
            </a:r>
            <a:r>
              <a:rPr lang="en-US" sz="1200" b="0" i="0" kern="1200" dirty="0">
                <a:solidFill>
                  <a:schemeClr val="tx1"/>
                </a:solidFill>
                <a:effectLst/>
                <a:latin typeface="+mn-lt"/>
                <a:ea typeface="+mn-ea"/>
                <a:cs typeface="+mn-cs"/>
              </a:rPr>
              <a:t>, the population parameter that we infer about is the </a:t>
            </a:r>
            <a:r>
              <a:rPr lang="en-US" sz="1200" b="1" i="0" kern="1200" dirty="0">
                <a:solidFill>
                  <a:schemeClr val="tx1"/>
                </a:solidFill>
                <a:effectLst/>
                <a:latin typeface="+mn-lt"/>
                <a:ea typeface="+mn-ea"/>
                <a:cs typeface="+mn-cs"/>
              </a:rPr>
              <a:t>population mean (μ)</a:t>
            </a:r>
            <a:r>
              <a:rPr lang="en-US" sz="1200" b="0" i="0" kern="1200" dirty="0">
                <a:solidFill>
                  <a:schemeClr val="tx1"/>
                </a:solidFill>
                <a:effectLst/>
                <a:latin typeface="+mn-lt"/>
                <a:ea typeface="+mn-ea"/>
                <a:cs typeface="+mn-cs"/>
              </a:rPr>
              <a:t> associated with that variable.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55</a:t>
            </a:fld>
            <a:endParaRPr lang="en-IN"/>
          </a:p>
        </p:txBody>
      </p:sp>
    </p:spTree>
    <p:extLst>
      <p:ext uri="{BB962C8B-B14F-4D97-AF65-F5344CB8AC3E}">
        <p14:creationId xmlns:p14="http://schemas.microsoft.com/office/powerpoint/2010/main" val="2567527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we are not using the true standard deviation of sample proportion, the correct divisor of the standard error of sample proportion is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a:t>
            </a:r>
          </a:p>
          <a:p>
            <a:r>
              <a:rPr lang="en-US" sz="1200" b="0" i="0" u="none" strike="noStrike" kern="1200" baseline="0" dirty="0">
                <a:solidFill>
                  <a:schemeClr val="tx1"/>
                </a:solidFill>
                <a:latin typeface="+mn-lt"/>
                <a:ea typeface="+mn-ea"/>
                <a:cs typeface="+mn-cs"/>
              </a:rPr>
              <a:t>However, for large sample sizes, the effect is negligible. Although technically the minimal sample size for the techniques</a:t>
            </a:r>
          </a:p>
          <a:p>
            <a:r>
              <a:rPr lang="en-US" sz="1200" b="0" i="0" u="none" strike="noStrike" kern="1200" baseline="0" dirty="0">
                <a:solidFill>
                  <a:schemeClr val="tx1"/>
                </a:solidFill>
                <a:latin typeface="+mn-lt"/>
                <a:ea typeface="+mn-ea"/>
                <a:cs typeface="+mn-cs"/>
              </a:rPr>
              <a:t>presented in this section is </a:t>
            </a:r>
            <a:r>
              <a:rPr lang="en-US" sz="1200" b="0" i="1" u="none" strike="noStrike" kern="1200" baseline="0" dirty="0">
                <a:solidFill>
                  <a:schemeClr val="tx1"/>
                </a:solidFill>
                <a:latin typeface="+mn-lt"/>
                <a:ea typeface="+mn-ea"/>
                <a:cs typeface="+mn-cs"/>
              </a:rPr>
              <a:t>n*p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n*q </a:t>
            </a:r>
            <a:r>
              <a:rPr lang="en-US" sz="1200" b="0" i="0" u="none" strike="noStrike" kern="1200" baseline="0" dirty="0">
                <a:solidFill>
                  <a:schemeClr val="tx1"/>
                </a:solidFill>
                <a:latin typeface="+mn-lt"/>
                <a:ea typeface="+mn-ea"/>
                <a:cs typeface="+mn-cs"/>
              </a:rPr>
              <a:t>greater than 5, in actual practice sample sizes of several hundred</a:t>
            </a:r>
          </a:p>
          <a:p>
            <a:r>
              <a:rPr lang="en-US" sz="1200" b="0" i="0" u="none" strike="noStrike" kern="1200" baseline="0" dirty="0">
                <a:solidFill>
                  <a:schemeClr val="tx1"/>
                </a:solidFill>
                <a:latin typeface="+mn-lt"/>
                <a:ea typeface="+mn-ea"/>
                <a:cs typeface="+mn-cs"/>
              </a:rPr>
              <a:t>are more commonly used. As an example, for and of .50 and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300, the standard error of is .02887 using</a:t>
            </a:r>
          </a:p>
          <a:p>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and .02892 using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 a difference of only .00005.</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56</a:t>
            </a:fld>
            <a:endParaRPr lang="en-IN"/>
          </a:p>
        </p:txBody>
      </p:sp>
    </p:spTree>
    <p:extLst>
      <p:ext uri="{BB962C8B-B14F-4D97-AF65-F5344CB8AC3E}">
        <p14:creationId xmlns:p14="http://schemas.microsoft.com/office/powerpoint/2010/main" val="231196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Sampling error occurs when, by chance, the sample does not represent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stratified random sampling is generally more costly than simple random sampling because each unit of the population must be assigned to a stratum before the random selection process begins.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7</a:t>
            </a:fld>
            <a:endParaRPr lang="en-IN"/>
          </a:p>
        </p:txBody>
      </p:sp>
    </p:spTree>
    <p:extLst>
      <p:ext uri="{BB962C8B-B14F-4D97-AF65-F5344CB8AC3E}">
        <p14:creationId xmlns:p14="http://schemas.microsoft.com/office/powerpoint/2010/main" val="390282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Many times the statistic computed on the sample is not an accurate estimate of the population parameter because the sample was not representative of the population. This </a:t>
            </a:r>
            <a:r>
              <a:rPr lang="en-US" b="1" dirty="0"/>
              <a:t>result</a:t>
            </a:r>
            <a:r>
              <a:rPr lang="en-US" dirty="0"/>
              <a:t> is </a:t>
            </a:r>
            <a:r>
              <a:rPr lang="en-US" b="1" dirty="0"/>
              <a:t>caused</a:t>
            </a:r>
            <a:r>
              <a:rPr lang="en-US" dirty="0"/>
              <a:t> </a:t>
            </a:r>
            <a:r>
              <a:rPr lang="en-US" b="1" dirty="0"/>
              <a:t>by</a:t>
            </a:r>
            <a:r>
              <a:rPr lang="en-US" dirty="0"/>
              <a:t> sampling error.</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8</a:t>
            </a:fld>
            <a:endParaRPr lang="en-IN"/>
          </a:p>
        </p:txBody>
      </p:sp>
    </p:spTree>
    <p:extLst>
      <p:ext uri="{BB962C8B-B14F-4D97-AF65-F5344CB8AC3E}">
        <p14:creationId xmlns:p14="http://schemas.microsoft.com/office/powerpoint/2010/main" val="41638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parameter is a fixed number that describes a population, such as a percentage, proportion, mean, or standard deviation. In reality, we do not know these numbers because we cannot examine the entire population.</a:t>
            </a:r>
          </a:p>
          <a:p>
            <a:r>
              <a:rPr lang="en-US" sz="1200" b="0" i="0" kern="1200" dirty="0">
                <a:solidFill>
                  <a:schemeClr val="tx1"/>
                </a:solidFill>
                <a:effectLst/>
                <a:latin typeface="+mn-lt"/>
                <a:ea typeface="+mn-ea"/>
                <a:cs typeface="+mn-cs"/>
              </a:rPr>
              <a:t>A statistic is a known number that describes a sample, but it can change from sample to sample.</a:t>
            </a:r>
          </a:p>
        </p:txBody>
      </p:sp>
      <p:sp>
        <p:nvSpPr>
          <p:cNvPr id="4" name="Slide Number Placeholder 3"/>
          <p:cNvSpPr>
            <a:spLocks noGrp="1"/>
          </p:cNvSpPr>
          <p:nvPr>
            <p:ph type="sldNum" sz="quarter" idx="10"/>
          </p:nvPr>
        </p:nvSpPr>
        <p:spPr/>
        <p:txBody>
          <a:bodyPr/>
          <a:lstStyle/>
          <a:p>
            <a:fld id="{1B4923B5-F462-414F-A893-4C31DDBF6B11}" type="slidenum">
              <a:rPr lang="en-IN" smtClean="0"/>
              <a:t>14</a:t>
            </a:fld>
            <a:endParaRPr lang="en-IN"/>
          </a:p>
        </p:txBody>
      </p:sp>
    </p:spTree>
    <p:extLst>
      <p:ext uri="{BB962C8B-B14F-4D97-AF65-F5344CB8AC3E}">
        <p14:creationId xmlns:p14="http://schemas.microsoft.com/office/powerpoint/2010/main" val="299720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inferential statistics process, a researcher selects a random sample from the population,</a:t>
            </a:r>
          </a:p>
          <a:p>
            <a:r>
              <a:rPr lang="en-US" sz="1200" b="0" i="0" u="none" strike="noStrike" kern="1200" baseline="0" dirty="0">
                <a:solidFill>
                  <a:schemeClr val="tx1"/>
                </a:solidFill>
                <a:latin typeface="+mn-lt"/>
                <a:ea typeface="+mn-ea"/>
                <a:cs typeface="+mn-cs"/>
              </a:rPr>
              <a:t>computes a statistic on the sample, and reaches conclusions about the population</a:t>
            </a:r>
          </a:p>
          <a:p>
            <a:r>
              <a:rPr lang="en-US" sz="1200" b="0" i="0" u="none" strike="noStrike" kern="1200" baseline="0" dirty="0">
                <a:solidFill>
                  <a:schemeClr val="tx1"/>
                </a:solidFill>
                <a:latin typeface="+mn-lt"/>
                <a:ea typeface="+mn-ea"/>
                <a:cs typeface="+mn-cs"/>
              </a:rPr>
              <a:t>parameter from the statistic. In attempting to analyze the sample statistic, it is</a:t>
            </a:r>
          </a:p>
          <a:p>
            <a:r>
              <a:rPr lang="en-US" sz="1200" b="0" i="0" u="none" strike="noStrike" kern="1200" baseline="0" dirty="0">
                <a:solidFill>
                  <a:schemeClr val="tx1"/>
                </a:solidFill>
                <a:latin typeface="+mn-lt"/>
                <a:ea typeface="+mn-ea"/>
                <a:cs typeface="+mn-cs"/>
              </a:rPr>
              <a:t>essential to know the distribution of the statistic.</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15</a:t>
            </a:fld>
            <a:endParaRPr lang="en-IN"/>
          </a:p>
        </p:txBody>
      </p:sp>
    </p:spTree>
    <p:extLst>
      <p:ext uri="{BB962C8B-B14F-4D97-AF65-F5344CB8AC3E}">
        <p14:creationId xmlns:p14="http://schemas.microsoft.com/office/powerpoint/2010/main" val="147835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To compute and assign the probability of occurrence of a particular value of a sample mean, the researcher must know the distribution of the sample means</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20</a:t>
            </a:fld>
            <a:endParaRPr lang="en-IN"/>
          </a:p>
        </p:txBody>
      </p:sp>
    </p:spTree>
    <p:extLst>
      <p:ext uri="{BB962C8B-B14F-4D97-AF65-F5344CB8AC3E}">
        <p14:creationId xmlns:p14="http://schemas.microsoft.com/office/powerpoint/2010/main" val="304514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trend makes sense because the standard deviation of the mean is </a:t>
            </a:r>
            <a:r>
              <a:rPr lang="el-GR" sz="1200" b="0" i="0" u="none" strike="noStrike" kern="1200" baseline="0" dirty="0">
                <a:solidFill>
                  <a:schemeClr val="tx1"/>
                </a:solidFill>
                <a:latin typeface="+mn-lt"/>
                <a:ea typeface="+mn-ea"/>
                <a:cs typeface="+mn-cs"/>
              </a:rPr>
              <a:t>σ</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sqrt</a:t>
            </a:r>
            <a:r>
              <a:rPr lang="en-IN" sz="1200" b="0" i="0"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 </a:t>
            </a:r>
          </a:p>
          <a:p>
            <a:r>
              <a:rPr lang="en-US" sz="1200" b="0" i="0" u="none" strike="noStrike" kern="1200" baseline="0" dirty="0">
                <a:solidFill>
                  <a:schemeClr val="tx1"/>
                </a:solidFill>
                <a:latin typeface="+mn-lt"/>
                <a:ea typeface="+mn-ea"/>
                <a:cs typeface="+mn-cs"/>
              </a:rPr>
              <a:t>This value will become smaller as the size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increases.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23</a:t>
            </a:fld>
            <a:endParaRPr lang="en-IN"/>
          </a:p>
        </p:txBody>
      </p:sp>
    </p:spTree>
    <p:extLst>
      <p:ext uri="{BB962C8B-B14F-4D97-AF65-F5344CB8AC3E}">
        <p14:creationId xmlns:p14="http://schemas.microsoft.com/office/powerpoint/2010/main" val="32771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mean of the sample means is </a:t>
            </a:r>
            <a:r>
              <a:rPr lang="en-IN" sz="1200" b="0" i="0" u="none" strike="noStrike" kern="1200" baseline="0" dirty="0">
                <a:solidFill>
                  <a:schemeClr val="tx1"/>
                </a:solidFill>
                <a:latin typeface="+mn-lt"/>
                <a:ea typeface="+mn-ea"/>
                <a:cs typeface="+mn-cs"/>
              </a:rPr>
              <a:t>the population mean.</a:t>
            </a:r>
          </a:p>
          <a:p>
            <a:r>
              <a:rPr lang="en-US" sz="1200" b="0" i="0" u="none" strike="noStrike" kern="1200" baseline="0" dirty="0">
                <a:solidFill>
                  <a:schemeClr val="tx1"/>
                </a:solidFill>
                <a:latin typeface="+mn-lt"/>
                <a:ea typeface="+mn-ea"/>
                <a:cs typeface="+mn-cs"/>
              </a:rPr>
              <a:t>and the standard deviation of the sample means (called the standard error of the mean) is the standard deviation of the population divided by the square root of the sample size.</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53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85D0C6-62F7-4092-9D76-AC9BACF7672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0" y="6521854"/>
            <a:ext cx="914400" cy="365125"/>
          </a:xfrm>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588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5D0C6-62F7-4092-9D76-AC9BACF7672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91764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r>
              <a:rPr lang="en-US" noProof="0"/>
              <a:t>Click icon to add online image</a:t>
            </a:r>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632514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Rectangle 7"/>
          <p:cNvSpPr/>
          <p:nvPr/>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15" name="Picture 14" descr="Picture 7.png"/>
          <p:cNvPicPr>
            <a:picLocks noChangeAspect="1"/>
          </p:cNvPicPr>
          <p:nvPr/>
        </p:nvPicPr>
        <p:blipFill>
          <a:blip r:embed="rId3" cstate="print"/>
          <a:srcRect l="1923" b="5336"/>
          <a:stretch>
            <a:fillRect/>
          </a:stretch>
        </p:blipFill>
        <p:spPr>
          <a:xfrm>
            <a:off x="6950808"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Rectangle 1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TextBox 18"/>
          <p:cNvSpPr txBox="1"/>
          <p:nvPr/>
        </p:nvSpPr>
        <p:spPr>
          <a:xfrm>
            <a:off x="6858000" y="762000"/>
            <a:ext cx="2209800" cy="427040"/>
          </a:xfrm>
          <a:prstGeom prst="rect">
            <a:avLst/>
          </a:prstGeom>
          <a:noFill/>
        </p:spPr>
        <p:txBody>
          <a:bodyPr wrap="square" rtlCol="0">
            <a:spAutoFit/>
          </a:bodyPr>
          <a:lstStyle/>
          <a:p>
            <a:pPr algn="ct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Tree>
    <p:extLst>
      <p:ext uri="{BB962C8B-B14F-4D97-AF65-F5344CB8AC3E}">
        <p14:creationId xmlns:p14="http://schemas.microsoft.com/office/powerpoint/2010/main" val="384479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pic>
        <p:nvPicPr>
          <p:cNvPr id="9" name="Picture 10" descr="BITS_university_logo_whitevert.png"/>
          <p:cNvPicPr>
            <a:picLocks noChangeAspect="1"/>
          </p:cNvPicPr>
          <p:nvPr/>
        </p:nvPicPr>
        <p:blipFill>
          <a:blip r:embed="rId3"/>
          <a:srcRect t="2" b="28592"/>
          <a:stretch>
            <a:fillRect/>
          </a:stretch>
        </p:blipFill>
        <p:spPr bwMode="auto">
          <a:xfrm>
            <a:off x="76200" y="3352802"/>
            <a:ext cx="2057400" cy="1979613"/>
          </a:xfrm>
          <a:prstGeom prst="rect">
            <a:avLst/>
          </a:prstGeom>
          <a:noFill/>
          <a:ln w="9525">
            <a:noFill/>
            <a:miter lim="800000"/>
            <a:headEnd/>
            <a:tailEnd/>
          </a:ln>
        </p:spPr>
      </p:pic>
      <p:grpSp>
        <p:nvGrpSpPr>
          <p:cNvPr id="3" name="Group 11"/>
          <p:cNvGrpSpPr>
            <a:grpSpLocks/>
          </p:cNvGrpSpPr>
          <p:nvPr/>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fontAlgn="auto">
                <a:spcBef>
                  <a:spcPts val="0"/>
                </a:spcBef>
                <a:spcAft>
                  <a:spcPts val="0"/>
                </a:spcAft>
                <a:defRPr/>
              </a:pPr>
              <a:r>
                <a:rPr lang="en-US" sz="675" spc="-113"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3842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5"/>
            <a:ext cx="5867400" cy="219291"/>
          </a:xfrm>
          <a:prstGeom prst="rect">
            <a:avLst/>
          </a:prstGeom>
          <a:noFill/>
        </p:spPr>
        <p:txBody>
          <a:bodyPr>
            <a:spAutoFit/>
          </a:bodyPr>
          <a:lstStyle/>
          <a:p>
            <a:pPr algn="r">
              <a:defRPr/>
            </a:pP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5" name="Group 11"/>
          <p:cNvGrpSpPr>
            <a:grpSpLocks/>
          </p:cNvGrpSpPr>
          <p:nvPr/>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237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r>
              <a:rPr lang="en-US" sz="1050" b="0" strike="noStrike" spc="-1">
                <a:solidFill>
                  <a:srgbClr val="000000"/>
                </a:solidFill>
                <a:latin typeface="Arial"/>
              </a:rPr>
              <a:t>Click to edit Master title style</a:t>
            </a:r>
            <a:endParaRPr lang="en-IN" sz="105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r>
              <a:rPr lang="en-US" sz="2400" b="0" strike="noStrike" spc="-1">
                <a:latin typeface="Arial"/>
              </a:rPr>
              <a:t>Click to edit Master subtitle style</a:t>
            </a:r>
            <a:endParaRPr lang="en-IN" sz="2400" b="0" strike="noStrike" spc="-1" dirty="0">
              <a:latin typeface="Arial"/>
            </a:endParaRPr>
          </a:p>
        </p:txBody>
      </p:sp>
    </p:spTree>
    <p:extLst>
      <p:ext uri="{BB962C8B-B14F-4D97-AF65-F5344CB8AC3E}">
        <p14:creationId xmlns:p14="http://schemas.microsoft.com/office/powerpoint/2010/main" val="18358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Layout">
    <p:spTree>
      <p:nvGrpSpPr>
        <p:cNvPr id="1" name=""/>
        <p:cNvGrpSpPr/>
        <p:nvPr/>
      </p:nvGrpSpPr>
      <p:grpSpPr>
        <a:xfrm>
          <a:off x="0" y="0"/>
          <a:ext cx="0" cy="0"/>
          <a:chOff x="0" y="0"/>
          <a:chExt cx="0" cy="0"/>
        </a:xfrm>
      </p:grpSpPr>
      <p:sp>
        <p:nvSpPr>
          <p:cNvPr id="6" name="Rectangle 5"/>
          <p:cNvSpPr/>
          <p:nvPr/>
        </p:nvSpPr>
        <p:spPr>
          <a:xfrm>
            <a:off x="3" y="583813"/>
            <a:ext cx="914735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4466" tIns="22233" rIns="44466" bIns="22233"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604659" y="878184"/>
            <a:ext cx="7957724" cy="5412901"/>
          </a:xfrm>
          <a:prstGeom prst="rect">
            <a:avLst/>
          </a:prstGeom>
        </p:spPr>
        <p:txBody>
          <a:bodyPr>
            <a:normAutofit/>
          </a:bodyPr>
          <a:lstStyle>
            <a:lvl1pPr marL="0" indent="0">
              <a:buNone/>
              <a:defRPr lang="en-US" sz="1744" b="1" kern="1200" dirty="0" smtClean="0">
                <a:solidFill>
                  <a:schemeClr val="tx1"/>
                </a:solidFill>
                <a:latin typeface="Helvetica Neue"/>
                <a:ea typeface="+mn-ea"/>
                <a:cs typeface="Arial" panose="020B0604020202020204" pitchFamily="34" charset="0"/>
              </a:defRPr>
            </a:lvl1pPr>
            <a:lvl2pPr>
              <a:defRPr lang="en-US" sz="1744" b="1" kern="1200" dirty="0" smtClean="0">
                <a:solidFill>
                  <a:schemeClr val="tx1"/>
                </a:solidFill>
                <a:latin typeface="Helvetica Neue"/>
                <a:ea typeface="+mn-ea"/>
                <a:cs typeface="Arial" panose="020B0604020202020204" pitchFamily="34" charset="0"/>
              </a:defRPr>
            </a:lvl2pPr>
            <a:lvl3pPr>
              <a:defRPr lang="en-US" sz="1631" b="1" kern="1200" dirty="0" smtClean="0">
                <a:solidFill>
                  <a:schemeClr val="tx1"/>
                </a:solidFill>
                <a:latin typeface="Helvetica Neue"/>
                <a:ea typeface="+mn-ea"/>
                <a:cs typeface="Arial" panose="020B0604020202020204" pitchFamily="34" charset="0"/>
              </a:defRPr>
            </a:lvl3pPr>
            <a:lvl4pPr>
              <a:defRPr lang="en-US" sz="1575" b="1" kern="1200" dirty="0" smtClean="0">
                <a:solidFill>
                  <a:schemeClr val="tx1"/>
                </a:solidFill>
                <a:latin typeface="Helvetica Neue"/>
                <a:ea typeface="+mn-ea"/>
                <a:cs typeface="Arial" panose="020B0604020202020204" pitchFamily="34" charset="0"/>
              </a:defRPr>
            </a:lvl4pPr>
            <a:lvl5pPr>
              <a:defRPr lang="en-IN" sz="1463" b="1" kern="1200" dirty="0">
                <a:solidFill>
                  <a:schemeClr val="tx1"/>
                </a:solidFill>
                <a:latin typeface="Helvetica Neue"/>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p:nvPr>
        </p:nvSpPr>
        <p:spPr>
          <a:xfrm>
            <a:off x="615456" y="120694"/>
            <a:ext cx="7946926" cy="573754"/>
          </a:xfrm>
          <a:prstGeom prst="rect">
            <a:avLst/>
          </a:prstGeom>
        </p:spPr>
        <p:txBody>
          <a:bodyPr>
            <a:normAutofit/>
          </a:bodyPr>
          <a:lstStyle>
            <a:lvl1pPr>
              <a:defRPr lang="en-IN" sz="1969" b="1" kern="1200" dirty="0">
                <a:solidFill>
                  <a:srgbClr val="FF0000"/>
                </a:solidFill>
                <a:latin typeface="Helvetica Neue"/>
                <a:ea typeface="+mn-ea"/>
                <a:cs typeface="Arial" panose="020B0604020202020204" pitchFamily="34" charset="0"/>
              </a:defRPr>
            </a:lvl1pPr>
          </a:lstStyle>
          <a:p>
            <a:r>
              <a:rPr lang="en-US"/>
              <a:t>Click to edit Master title style</a:t>
            </a:r>
            <a:endParaRPr lang="en-IN" dirty="0"/>
          </a:p>
        </p:txBody>
      </p:sp>
      <p:grpSp>
        <p:nvGrpSpPr>
          <p:cNvPr id="24" name="Group 23"/>
          <p:cNvGrpSpPr/>
          <p:nvPr/>
        </p:nvGrpSpPr>
        <p:grpSpPr>
          <a:xfrm>
            <a:off x="0" y="609552"/>
            <a:ext cx="70104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p:nvGrpSpPr>
        <p:grpSpPr>
          <a:xfrm>
            <a:off x="2083890" y="6398191"/>
            <a:ext cx="7060112"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1160" rtl="0" eaLnBrk="1" fontAlgn="auto" latinLnBrk="0" hangingPunct="1">
                <a:lnSpc>
                  <a:spcPct val="100000"/>
                </a:lnSpc>
                <a:spcBef>
                  <a:spcPts val="0"/>
                </a:spcBef>
                <a:spcAft>
                  <a:spcPts val="0"/>
                </a:spcAft>
                <a:buClrTx/>
                <a:buSzTx/>
                <a:buFontTx/>
                <a:buNone/>
                <a:tabLst/>
                <a:defRPr/>
              </a:pPr>
              <a:endParaRPr kumimoji="0" lang="en-US" sz="1392"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p:nvSpPr>
        <p:spPr>
          <a:xfrm>
            <a:off x="7756612" y="6525893"/>
            <a:ext cx="1336219"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544193" rtl="0" eaLnBrk="1" fontAlgn="auto" latinLnBrk="0" hangingPunct="1">
              <a:lnSpc>
                <a:spcPct val="100000"/>
              </a:lnSpc>
              <a:spcBef>
                <a:spcPts val="0"/>
              </a:spcBef>
              <a:spcAft>
                <a:spcPts val="0"/>
              </a:spcAft>
              <a:buClrTx/>
              <a:buSzTx/>
              <a:buFontTx/>
              <a:buNone/>
              <a:tabLst/>
              <a:defRPr/>
            </a:pPr>
            <a:r>
              <a:rPr kumimoji="0" lang="en-US" sz="926"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926" b="1" i="0" u="none" strike="noStrike" kern="1200" cap="none" spc="0" normalizeH="0" baseline="0" noProof="0" smtClean="0">
                <a:ln>
                  <a:noFill/>
                </a:ln>
                <a:solidFill>
                  <a:prstClr val="black"/>
                </a:solidFill>
                <a:effectLst/>
                <a:uLnTx/>
                <a:uFillTx/>
                <a:latin typeface="Helvetica Neue"/>
              </a:rPr>
              <a:pPr marL="0" marR="0" lvl="0" indent="0" algn="l" defTabSz="544193" rtl="0" eaLnBrk="1" fontAlgn="auto" latinLnBrk="0" hangingPunct="1">
                <a:lnSpc>
                  <a:spcPct val="100000"/>
                </a:lnSpc>
                <a:spcBef>
                  <a:spcPts val="0"/>
                </a:spcBef>
                <a:spcAft>
                  <a:spcPts val="0"/>
                </a:spcAft>
                <a:buClrTx/>
                <a:buSzTx/>
                <a:buFontTx/>
                <a:buNone/>
                <a:tabLst/>
                <a:defRPr/>
              </a:pPr>
              <a:t>‹#›</a:t>
            </a:fld>
            <a:r>
              <a:rPr kumimoji="0" lang="en-US" sz="926" b="1" i="0" u="none" strike="noStrike" kern="1200" cap="none" spc="0" normalizeH="0" baseline="0" noProof="0" dirty="0">
                <a:ln>
                  <a:noFill/>
                </a:ln>
                <a:solidFill>
                  <a:prstClr val="black"/>
                </a:solidFill>
                <a:effectLst/>
                <a:uLnTx/>
                <a:uFillTx/>
                <a:latin typeface="Helvetica Neue"/>
              </a:rPr>
              <a:t> of 59</a:t>
            </a:r>
          </a:p>
          <a:p>
            <a:pPr marL="0" marR="0" lvl="0" indent="0" algn="l" defTabSz="544193" rtl="0" eaLnBrk="1" fontAlgn="auto" latinLnBrk="0" hangingPunct="1">
              <a:lnSpc>
                <a:spcPct val="100000"/>
              </a:lnSpc>
              <a:spcBef>
                <a:spcPts val="0"/>
              </a:spcBef>
              <a:spcAft>
                <a:spcPts val="0"/>
              </a:spcAft>
              <a:buClrTx/>
              <a:buSzTx/>
              <a:buFontTx/>
              <a:buNone/>
              <a:tabLst/>
              <a:defRPr/>
            </a:pPr>
            <a:endParaRPr kumimoji="0" lang="en-US" sz="926"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p:nvSpPr>
        <p:spPr>
          <a:xfrm>
            <a:off x="7695572" y="6497045"/>
            <a:ext cx="122871" cy="234808"/>
          </a:xfrm>
          <a:prstGeom prst="rect">
            <a:avLst/>
          </a:prstGeom>
        </p:spPr>
        <p:txBody>
          <a:bodyPr wrap="square">
            <a:spAutoFit/>
          </a:bodyPr>
          <a:lstStyle/>
          <a:p>
            <a:pPr marL="0" marR="0" lvl="0" indent="0" algn="l" defTabSz="471160" rtl="0" eaLnBrk="1" fontAlgn="auto" latinLnBrk="0" hangingPunct="1">
              <a:lnSpc>
                <a:spcPct val="100000"/>
              </a:lnSpc>
              <a:spcBef>
                <a:spcPts val="0"/>
              </a:spcBef>
              <a:spcAft>
                <a:spcPts val="0"/>
              </a:spcAft>
              <a:buClrTx/>
              <a:buSzTx/>
              <a:buFontTx/>
              <a:buNone/>
              <a:tabLst/>
              <a:defRPr/>
            </a:pPr>
            <a:r>
              <a:rPr kumimoji="0" lang="en-US" sz="926"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926"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246581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20"/>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vl3pPr>
              <a:defRPr sz="1500"/>
            </a:lvl3pPr>
            <a:lvl4pPr>
              <a:defRPr baseline="0"/>
            </a:lvl4pPr>
            <a:lvl5pPr>
              <a:defRPr/>
            </a:lvl5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57250" marR="0" lvl="2"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200150" marR="0" lvl="3"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1543050" marR="0" lvl="4"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6" name="Picture 15" descr="Picture 7.png"/>
          <p:cNvPicPr>
            <a:picLocks noChangeAspect="1"/>
          </p:cNvPicPr>
          <p:nvPr userDrawn="1"/>
        </p:nvPicPr>
        <p:blipFill>
          <a:blip r:embed="rId2" cstate="print"/>
          <a:srcRect l="1923" b="5336"/>
          <a:stretch>
            <a:fillRect/>
          </a:stretch>
        </p:blipFill>
        <p:spPr>
          <a:xfrm>
            <a:off x="6950808" y="-1"/>
            <a:ext cx="2193193" cy="692697"/>
          </a:xfrm>
          <a:prstGeom prst="rect">
            <a:avLst/>
          </a:prstGeom>
        </p:spPr>
      </p:pic>
      <p:grpSp>
        <p:nvGrpSpPr>
          <p:cNvPr id="19"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3"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18" name="Rectangle 2" descr="Large confetti"/>
          <p:cNvSpPr>
            <a:spLocks noGrp="1" noChangeArrowheads="1"/>
          </p:cNvSpPr>
          <p:nvPr>
            <p:ph type="title" idx="4294967295" hasCustomPrompt="1"/>
          </p:nvPr>
        </p:nvSpPr>
        <p:spPr>
          <a:xfrm>
            <a:off x="66240" y="26442"/>
            <a:ext cx="6791761" cy="1192758"/>
          </a:xfrm>
        </p:spPr>
        <p:txBody>
          <a:bodyPr>
            <a:noAutofit/>
          </a:bodyPr>
          <a:lstStyle>
            <a:lvl1pPr algn="l" eaLnBrk="1" hangingPunct="1">
              <a:defRPr sz="27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2555570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41"/>
            <a:ext cx="8229600" cy="4525963"/>
          </a:xfrm>
        </p:spPr>
        <p:txBody>
          <a:bodyPr/>
          <a:lstStyle>
            <a:lvl1pPr marL="192881" marR="0" indent="-192881" algn="l" defTabSz="514350" rtl="0" eaLnBrk="1" fontAlgn="auto" latinLnBrk="0" hangingPunct="1">
              <a:lnSpc>
                <a:spcPct val="100000"/>
              </a:lnSpc>
              <a:spcBef>
                <a:spcPct val="20000"/>
              </a:spcBef>
              <a:spcAft>
                <a:spcPts val="0"/>
              </a:spcAft>
              <a:buClr>
                <a:srgbClr val="101141"/>
              </a:buClr>
              <a:buSzTx/>
              <a:buFont typeface="Arial" pitchFamily="34" charset="0"/>
              <a:buNone/>
              <a:tabLst/>
              <a:defRPr sz="1350">
                <a:latin typeface="Arial" pitchFamily="34" charset="0"/>
                <a:cs typeface="Arial" pitchFamily="34" charset="0"/>
              </a:defRPr>
            </a:lvl1pPr>
            <a:lvl2pPr marL="417910" marR="0" indent="-160735" algn="l" defTabSz="514350" rtl="0" eaLnBrk="1" fontAlgn="auto" latinLnBrk="0" hangingPunct="1">
              <a:lnSpc>
                <a:spcPct val="100000"/>
              </a:lnSpc>
              <a:spcBef>
                <a:spcPct val="20000"/>
              </a:spcBef>
              <a:spcAft>
                <a:spcPts val="0"/>
              </a:spcAft>
              <a:buClrTx/>
              <a:buSzTx/>
              <a:buFont typeface="Arial" pitchFamily="34" charset="0"/>
              <a:buChar char="–"/>
              <a:tabLst/>
              <a:defRPr sz="900">
                <a:latin typeface="Arial" pitchFamily="34" charset="0"/>
                <a:cs typeface="Arial" pitchFamily="34" charset="0"/>
              </a:defRPr>
            </a:lvl2pPr>
          </a:lstStyle>
          <a:p>
            <a:pPr marL="192881" marR="0" lvl="0" indent="-192881" algn="l" defTabSz="51435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350" u="none" strike="noStrike" kern="1200" cap="none" spc="0" normalizeH="0" baseline="0" noProof="0" dirty="0" err="1">
                <a:ln>
                  <a:noFill/>
                </a:ln>
                <a:solidFill>
                  <a:srgbClr val="101141"/>
                </a:solidFill>
                <a:effectLst/>
                <a:uLnTx/>
                <a:uFillTx/>
                <a:latin typeface="Arial"/>
                <a:cs typeface="Arial"/>
              </a:rPr>
              <a:t>Lorem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sit </a:t>
            </a:r>
            <a:r>
              <a:rPr kumimoji="0" lang="en-GB" sz="1350" u="none" strike="noStrike" kern="1200" cap="none" spc="0" normalizeH="0" noProof="0" dirty="0" err="1">
                <a:ln>
                  <a:noFill/>
                </a:ln>
                <a:solidFill>
                  <a:srgbClr val="101141"/>
                </a:solidFill>
                <a:effectLst/>
                <a:uLnTx/>
                <a:uFillTx/>
                <a:latin typeface="Arial"/>
                <a:cs typeface="Arial"/>
              </a:rPr>
              <a:t>amet</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p>
          <a:p>
            <a:pPr marL="417910" marR="0" lvl="1" indent="-160735" algn="l" defTabSz="51435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417910" marR="0" lvl="1" indent="-160735" algn="l" defTabSz="51435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417910" marR="0" lvl="1" indent="-160735" algn="l" defTabSz="51435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417910" marR="0" lvl="1" indent="-160735" algn="l" defTabSz="51435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417910" marR="0" lvl="1" indent="-160735" algn="l" defTabSz="51435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350" u="none" strike="noStrike" kern="1200" cap="none" spc="0" normalizeH="0" noProof="0" dirty="0">
              <a:ln>
                <a:noFill/>
              </a:ln>
              <a:solidFill>
                <a:srgbClr val="101141"/>
              </a:solidFill>
              <a:effectLst/>
              <a:uLnTx/>
              <a:uFillTx/>
              <a:latin typeface="Arial"/>
              <a:cs typeface="Arial"/>
            </a:endParaRPr>
          </a:p>
          <a:p>
            <a:pPr marL="192881" marR="0" lvl="0" indent="-192881" algn="l" defTabSz="51435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350" u="none" strike="noStrike" kern="1200" cap="none" spc="0" normalizeH="0" baseline="0" noProof="0" dirty="0" err="1">
                <a:ln>
                  <a:noFill/>
                </a:ln>
                <a:solidFill>
                  <a:srgbClr val="101141"/>
                </a:solidFill>
                <a:effectLst/>
                <a:uLnTx/>
                <a:uFillTx/>
                <a:latin typeface="Arial"/>
                <a:cs typeface="Arial"/>
              </a:rPr>
              <a:t>Lorem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sit </a:t>
            </a:r>
            <a:r>
              <a:rPr kumimoji="0" lang="en-GB" sz="1350" u="none" strike="noStrike" kern="1200" cap="none" spc="0" normalizeH="0" noProof="0" dirty="0" err="1">
                <a:ln>
                  <a:noFill/>
                </a:ln>
                <a:solidFill>
                  <a:srgbClr val="101141"/>
                </a:solidFill>
                <a:effectLst/>
                <a:uLnTx/>
                <a:uFillTx/>
                <a:latin typeface="Arial"/>
                <a:cs typeface="Arial"/>
              </a:rPr>
              <a:t>amet</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endParaRPr lang="en-US" dirty="0"/>
          </a:p>
          <a:p>
            <a:pPr marL="192881" marR="0" lvl="0" indent="-192881" algn="l" defTabSz="51435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350" u="none" strike="noStrike" kern="1200" cap="none" spc="0" normalizeH="0" baseline="0" noProof="0" dirty="0" err="1">
                <a:ln>
                  <a:noFill/>
                </a:ln>
                <a:solidFill>
                  <a:srgbClr val="101141"/>
                </a:solidFill>
                <a:effectLst/>
                <a:uLnTx/>
                <a:uFillTx/>
                <a:latin typeface="Arial"/>
                <a:cs typeface="Arial"/>
              </a:rPr>
              <a:t>Lorem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sit </a:t>
            </a:r>
            <a:r>
              <a:rPr kumimoji="0" lang="en-GB" sz="1350" u="none" strike="noStrike" kern="1200" cap="none" spc="0" normalizeH="0" noProof="0" dirty="0" err="1">
                <a:ln>
                  <a:noFill/>
                </a:ln>
                <a:solidFill>
                  <a:srgbClr val="101141"/>
                </a:solidFill>
                <a:effectLst/>
                <a:uLnTx/>
                <a:uFillTx/>
                <a:latin typeface="Arial"/>
                <a:cs typeface="Arial"/>
              </a:rPr>
              <a:t>amet</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endParaRPr lang="en-US" dirty="0"/>
          </a:p>
          <a:p>
            <a:pPr marL="192881" marR="0" lvl="0" indent="-192881" algn="l" defTabSz="51435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350" u="none" strike="noStrike" kern="1200" cap="none" spc="0" normalizeH="0" baseline="0" noProof="0" dirty="0" err="1">
                <a:ln>
                  <a:noFill/>
                </a:ln>
                <a:solidFill>
                  <a:srgbClr val="101141"/>
                </a:solidFill>
                <a:effectLst/>
                <a:uLnTx/>
                <a:uFillTx/>
                <a:latin typeface="Arial"/>
                <a:cs typeface="Arial"/>
              </a:rPr>
              <a:t>Lorem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sit </a:t>
            </a:r>
            <a:r>
              <a:rPr kumimoji="0" lang="en-GB" sz="1350" u="none" strike="noStrike" kern="1200" cap="none" spc="0" normalizeH="0" noProof="0" dirty="0" err="1">
                <a:ln>
                  <a:noFill/>
                </a:ln>
                <a:solidFill>
                  <a:srgbClr val="101141"/>
                </a:solidFill>
                <a:effectLst/>
                <a:uLnTx/>
                <a:uFillTx/>
                <a:latin typeface="Arial"/>
                <a:cs typeface="Arial"/>
              </a:rPr>
              <a:t>amet</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dolor</a:t>
            </a:r>
            <a:r>
              <a:rPr kumimoji="0" lang="en-GB" sz="1350" u="none" strike="noStrike" kern="1200" cap="none" spc="0" normalizeH="0" noProof="0" dirty="0">
                <a:ln>
                  <a:noFill/>
                </a:ln>
                <a:solidFill>
                  <a:srgbClr val="101141"/>
                </a:solidFill>
                <a:effectLst/>
                <a:uLnTx/>
                <a:uFillTx/>
                <a:latin typeface="Arial"/>
                <a:cs typeface="Arial"/>
              </a:rPr>
              <a:t> </a:t>
            </a:r>
            <a:r>
              <a:rPr kumimoji="0" lang="en-GB" sz="1350" u="none" strike="noStrike" kern="1200" cap="none" spc="0" normalizeH="0" noProof="0" dirty="0" err="1">
                <a:ln>
                  <a:noFill/>
                </a:ln>
                <a:solidFill>
                  <a:srgbClr val="101141"/>
                </a:solidFill>
                <a:effectLst/>
                <a:uLnTx/>
                <a:uFillTx/>
                <a:latin typeface="Arial"/>
                <a:cs typeface="Arial"/>
              </a:rPr>
              <a:t>ipsum</a:t>
            </a:r>
            <a:r>
              <a:rPr kumimoji="0" lang="en-GB" sz="135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083888" y="6550675"/>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2" y="-1"/>
            <a:ext cx="2193193" cy="692697"/>
          </a:xfrm>
          <a:prstGeom prst="rect">
            <a:avLst/>
          </a:prstGeom>
        </p:spPr>
      </p:pic>
      <p:grpSp>
        <p:nvGrpSpPr>
          <p:cNvPr id="4" name="Group 18"/>
          <p:cNvGrpSpPr/>
          <p:nvPr userDrawn="1"/>
        </p:nvGrpSpPr>
        <p:grpSpPr>
          <a:xfrm>
            <a:off x="2133600" y="6553204"/>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grpSp>
      <p:grpSp>
        <p:nvGrpSpPr>
          <p:cNvPr id="5" name="Group 22"/>
          <p:cNvGrpSpPr/>
          <p:nvPr userDrawn="1"/>
        </p:nvGrpSpPr>
        <p:grpSpPr>
          <a:xfrm>
            <a:off x="0" y="1295404"/>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025"/>
              </a:lnSpc>
              <a:spcBef>
                <a:spcPts val="0"/>
              </a:spcBef>
              <a:buNone/>
              <a:defRPr sz="2025" b="1" spc="-85"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321651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5D0C6-62F7-4092-9D76-AC9BACF7672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68385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85D0C6-62F7-4092-9D76-AC9BACF7672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5211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85D0C6-62F7-4092-9D76-AC9BACF76724}"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9015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85D0C6-62F7-4092-9D76-AC9BACF76724}"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88007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5D0C6-62F7-4092-9D76-AC9BACF76724}" type="datetimeFigureOut">
              <a:rPr lang="en-IN" smtClean="0"/>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6477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45473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7064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5D0C6-62F7-4092-9D76-AC9BACF76724}"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88493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900">
                <a:solidFill>
                  <a:schemeClr val="tx1"/>
                </a:solidFill>
              </a:defRPr>
            </a:lvl1pPr>
          </a:lstStyle>
          <a:p>
            <a:fld id="{A485D0C6-62F7-4092-9D76-AC9BACF76724}" type="datetimeFigureOut">
              <a:rPr lang="en-IN" smtClean="0"/>
              <a:t>22-12-2022</a:t>
            </a:fld>
            <a:endParaRPr lang="en-IN"/>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900">
                <a:solidFill>
                  <a:schemeClr val="tx1"/>
                </a:solidFill>
              </a:defRPr>
            </a:lvl1pPr>
          </a:lstStyle>
          <a:p>
            <a:endParaRPr lang="en-IN"/>
          </a:p>
        </p:txBody>
      </p:sp>
      <p:sp>
        <p:nvSpPr>
          <p:cNvPr id="6" name="Slide Number Placeholder 5"/>
          <p:cNvSpPr>
            <a:spLocks noGrp="1"/>
          </p:cNvSpPr>
          <p:nvPr>
            <p:ph type="sldNum" sz="quarter" idx="4"/>
          </p:nvPr>
        </p:nvSpPr>
        <p:spPr>
          <a:xfrm>
            <a:off x="0" y="6492877"/>
            <a:ext cx="914400" cy="365125"/>
          </a:xfrm>
          <a:prstGeom prst="rect">
            <a:avLst/>
          </a:prstGeom>
        </p:spPr>
        <p:txBody>
          <a:bodyPr vert="horz" lIns="91440" tIns="45720" rIns="91440" bIns="45720" rtlCol="0" anchor="ctr"/>
          <a:lstStyle>
            <a:lvl1pPr algn="r">
              <a:defRPr sz="900">
                <a:solidFill>
                  <a:schemeClr val="tx1"/>
                </a:solidFill>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2872694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 Id="rId24" Type="http://schemas.openxmlformats.org/officeDocument/2006/relationships/audio" Target="../media/audio10.wav"/></Relationships>
</file>

<file path=ppt/slides/_rels/slide1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audio" Target="NULL"/><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0.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prstGeom prst="rect">
            <a:avLst/>
          </a:prstGeom>
        </p:spPr>
        <p:txBody>
          <a:bodyPr vert="horz" lIns="68580" tIns="34290" rIns="68580" bIns="34290" rtlCol="0" anchor="ctr">
            <a:noAutofit/>
          </a:bodyPr>
          <a:lstStyle>
            <a:lvl1pPr algn="l" defTabSz="914400" rtl="0" eaLnBrk="1" latinLnBrk="0" hangingPunct="1">
              <a:lnSpc>
                <a:spcPts val="4000"/>
              </a:lnSpc>
              <a:spcBef>
                <a:spcPct val="0"/>
              </a:spcBef>
              <a:buNone/>
              <a:defRPr sz="4400" kern="1200" baseline="0">
                <a:solidFill>
                  <a:schemeClr val="bg1"/>
                </a:solidFill>
                <a:latin typeface="+mj-lt"/>
                <a:ea typeface="+mj-ea"/>
                <a:cs typeface="+mj-cs"/>
              </a:defRPr>
            </a:lvl1pPr>
          </a:lstStyle>
          <a:p>
            <a:pPr algn="ctr"/>
            <a:r>
              <a:rPr lang="en-IN" b="1" dirty="0">
                <a:latin typeface="Times New Roman" pitchFamily="18" charset="0"/>
                <a:cs typeface="Times New Roman" pitchFamily="18" charset="0"/>
              </a:rPr>
              <a:t>Introduction to Statistical Methods</a:t>
            </a:r>
            <a:endParaRPr lang="en-US" altLang="en-US" b="1" dirty="0">
              <a:solidFill>
                <a:srgbClr val="FFFF00"/>
              </a:solidFill>
              <a:latin typeface="Times New Roman" pitchFamily="18" charset="0"/>
              <a:cs typeface="Times New Roman" pitchFamily="18" charset="0"/>
            </a:endParaRPr>
          </a:p>
        </p:txBody>
      </p:sp>
      <p:sp>
        <p:nvSpPr>
          <p:cNvPr id="8" name="Content Placeholder 7"/>
          <p:cNvSpPr>
            <a:spLocks noGrp="1"/>
          </p:cNvSpPr>
          <p:nvPr>
            <p:ph sz="quarter" idx="13"/>
          </p:nvPr>
        </p:nvSpPr>
        <p:spPr/>
        <p:txBody>
          <a:bodyPr/>
          <a:lstStyle/>
          <a:p>
            <a:pPr lvl="0">
              <a:spcBef>
                <a:spcPct val="0"/>
              </a:spcBef>
            </a:pPr>
            <a:r>
              <a:rPr lang="en-US" altLang="en-US" sz="2100" b="1" dirty="0">
                <a:solidFill>
                  <a:prstClr val="white"/>
                </a:solidFill>
                <a:latin typeface="Times New Roman" pitchFamily="18" charset="0"/>
                <a:cs typeface="Times New Roman" pitchFamily="18" charset="0"/>
              </a:rPr>
              <a:t>Team ISM</a:t>
            </a:r>
          </a:p>
          <a:p>
            <a:endParaRPr lang="en-IN" dirty="0"/>
          </a:p>
        </p:txBody>
      </p:sp>
    </p:spTree>
    <p:extLst>
      <p:ext uri="{BB962C8B-B14F-4D97-AF65-F5344CB8AC3E}">
        <p14:creationId xmlns:p14="http://schemas.microsoft.com/office/powerpoint/2010/main" val="156797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nvGraphicFramePr>
        <p:xfrm>
          <a:off x="1384923" y="1873154"/>
          <a:ext cx="6468467" cy="3120390"/>
        </p:xfrm>
        <a:graphic>
          <a:graphicData uri="http://schemas.openxmlformats.org/drawingml/2006/table">
            <a:tbl>
              <a:tblPr/>
              <a:tblGrid>
                <a:gridCol w="602993">
                  <a:extLst>
                    <a:ext uri="{9D8B030D-6E8A-4147-A177-3AD203B41FA5}">
                      <a16:colId xmlns:a16="http://schemas.microsoft.com/office/drawing/2014/main" val="20000"/>
                    </a:ext>
                  </a:extLst>
                </a:gridCol>
                <a:gridCol w="532187">
                  <a:extLst>
                    <a:ext uri="{9D8B030D-6E8A-4147-A177-3AD203B41FA5}">
                      <a16:colId xmlns:a16="http://schemas.microsoft.com/office/drawing/2014/main" val="20001"/>
                    </a:ext>
                  </a:extLst>
                </a:gridCol>
                <a:gridCol w="534471">
                  <a:extLst>
                    <a:ext uri="{9D8B030D-6E8A-4147-A177-3AD203B41FA5}">
                      <a16:colId xmlns:a16="http://schemas.microsoft.com/office/drawing/2014/main" val="20002"/>
                    </a:ext>
                  </a:extLst>
                </a:gridCol>
                <a:gridCol w="532187">
                  <a:extLst>
                    <a:ext uri="{9D8B030D-6E8A-4147-A177-3AD203B41FA5}">
                      <a16:colId xmlns:a16="http://schemas.microsoft.com/office/drawing/2014/main" val="20003"/>
                    </a:ext>
                  </a:extLst>
                </a:gridCol>
                <a:gridCol w="533330">
                  <a:extLst>
                    <a:ext uri="{9D8B030D-6E8A-4147-A177-3AD203B41FA5}">
                      <a16:colId xmlns:a16="http://schemas.microsoft.com/office/drawing/2014/main" val="20004"/>
                    </a:ext>
                  </a:extLst>
                </a:gridCol>
                <a:gridCol w="534471">
                  <a:extLst>
                    <a:ext uri="{9D8B030D-6E8A-4147-A177-3AD203B41FA5}">
                      <a16:colId xmlns:a16="http://schemas.microsoft.com/office/drawing/2014/main" val="20005"/>
                    </a:ext>
                  </a:extLst>
                </a:gridCol>
                <a:gridCol w="532187">
                  <a:extLst>
                    <a:ext uri="{9D8B030D-6E8A-4147-A177-3AD203B41FA5}">
                      <a16:colId xmlns:a16="http://schemas.microsoft.com/office/drawing/2014/main" val="20006"/>
                    </a:ext>
                  </a:extLst>
                </a:gridCol>
                <a:gridCol w="533328">
                  <a:extLst>
                    <a:ext uri="{9D8B030D-6E8A-4147-A177-3AD203B41FA5}">
                      <a16:colId xmlns:a16="http://schemas.microsoft.com/office/drawing/2014/main" val="20007"/>
                    </a:ext>
                  </a:extLst>
                </a:gridCol>
                <a:gridCol w="533330">
                  <a:extLst>
                    <a:ext uri="{9D8B030D-6E8A-4147-A177-3AD203B41FA5}">
                      <a16:colId xmlns:a16="http://schemas.microsoft.com/office/drawing/2014/main" val="20008"/>
                    </a:ext>
                  </a:extLst>
                </a:gridCol>
                <a:gridCol w="533328">
                  <a:extLst>
                    <a:ext uri="{9D8B030D-6E8A-4147-A177-3AD203B41FA5}">
                      <a16:colId xmlns:a16="http://schemas.microsoft.com/office/drawing/2014/main" val="20009"/>
                    </a:ext>
                  </a:extLst>
                </a:gridCol>
                <a:gridCol w="533330">
                  <a:extLst>
                    <a:ext uri="{9D8B030D-6E8A-4147-A177-3AD203B41FA5}">
                      <a16:colId xmlns:a16="http://schemas.microsoft.com/office/drawing/2014/main" val="20010"/>
                    </a:ext>
                  </a:extLst>
                </a:gridCol>
                <a:gridCol w="533328">
                  <a:extLst>
                    <a:ext uri="{9D8B030D-6E8A-4147-A177-3AD203B41FA5}">
                      <a16:colId xmlns:a16="http://schemas.microsoft.com/office/drawing/2014/main" val="20011"/>
                    </a:ext>
                  </a:extLst>
                </a:gridCol>
              </a:tblGrid>
              <a:tr h="222885">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1</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22885">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3000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2486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820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1678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2070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2638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1865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1000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2090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596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3200</a:t>
                      </a:r>
                    </a:p>
                  </a:txBody>
                  <a:tcPr marL="68411" marR="68411" marT="25718" marB="25718"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22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22885">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a:ln>
                            <a:noFill/>
                          </a:ln>
                          <a:solidFill>
                            <a:srgbClr val="0000FF"/>
                          </a:solidFill>
                          <a:effectLst/>
                          <a:latin typeface="Helvetica Neue"/>
                          <a:cs typeface="Arial" pitchFamily="34" charset="0"/>
                        </a:rPr>
                        <a:t>Sample 2</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22885">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2840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2858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3000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2998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3050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2070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2896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3200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3280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22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22885">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a:ln>
                            <a:noFill/>
                          </a:ln>
                          <a:solidFill>
                            <a:srgbClr val="0000FF"/>
                          </a:solidFill>
                          <a:effectLst/>
                          <a:latin typeface="Helvetica Neue"/>
                          <a:cs typeface="Arial" pitchFamily="34" charset="0"/>
                        </a:rPr>
                        <a:t>Sample 3</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22885">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2858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3240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2497</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2865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656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2093</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934</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1861</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868</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795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22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22885">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a:ln>
                            <a:noFill/>
                          </a:ln>
                          <a:solidFill>
                            <a:srgbClr val="0000FF"/>
                          </a:solidFill>
                          <a:effectLst/>
                          <a:latin typeface="Helvetica Neue"/>
                          <a:cs typeface="Arial" pitchFamily="34" charset="0"/>
                        </a:rPr>
                        <a:t>Sample 4</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22885">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2086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1000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2497</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596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656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875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2085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934</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1313</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22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22885">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a:ln>
                            <a:noFill/>
                          </a:ln>
                          <a:solidFill>
                            <a:srgbClr val="0000FF"/>
                          </a:solidFill>
                          <a:effectLst/>
                          <a:latin typeface="Helvetica Neue"/>
                          <a:cs typeface="Arial" pitchFamily="34" charset="0"/>
                        </a:rPr>
                        <a:t>Sample 5</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22885">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820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1313</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3000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2640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596</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2640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2600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2495</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934</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chemeClr val="tx1"/>
                          </a:solidFill>
                          <a:effectLst/>
                          <a:latin typeface="Helvetica Neue"/>
                          <a:cs typeface="Arial" pitchFamily="34" charset="0"/>
                        </a:rPr>
                        <a:t>2500</a:t>
                      </a: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1417239" y="1548047"/>
            <a:ext cx="6171968" cy="296919"/>
          </a:xfrm>
          <a:prstGeom prst="rect">
            <a:avLst/>
          </a:prstGeom>
        </p:spPr>
        <p:txBody>
          <a:bodyPr vert="horz" lIns="38504" tIns="19252" rIns="38504" bIns="19252"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1559" b="1" dirty="0">
                <a:solidFill>
                  <a:prstClr val="black"/>
                </a:solidFill>
                <a:latin typeface="Helvetica Neue"/>
              </a:rPr>
              <a:t>Select different samples of varied sizes</a:t>
            </a:r>
          </a:p>
        </p:txBody>
      </p:sp>
    </p:spTree>
    <p:extLst>
      <p:ext uri="{BB962C8B-B14F-4D97-AF65-F5344CB8AC3E}">
        <p14:creationId xmlns:p14="http://schemas.microsoft.com/office/powerpoint/2010/main" val="247481113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nvGraphicFramePr>
        <p:xfrm>
          <a:off x="1450885" y="1890426"/>
          <a:ext cx="6264365" cy="3653121"/>
        </p:xfrm>
        <a:graphic>
          <a:graphicData uri="http://schemas.openxmlformats.org/drawingml/2006/table">
            <a:tbl>
              <a:tblPr/>
              <a:tblGrid>
                <a:gridCol w="636442">
                  <a:extLst>
                    <a:ext uri="{9D8B030D-6E8A-4147-A177-3AD203B41FA5}">
                      <a16:colId xmlns:a16="http://schemas.microsoft.com/office/drawing/2014/main" val="20000"/>
                    </a:ext>
                  </a:extLst>
                </a:gridCol>
                <a:gridCol w="561707">
                  <a:extLst>
                    <a:ext uri="{9D8B030D-6E8A-4147-A177-3AD203B41FA5}">
                      <a16:colId xmlns:a16="http://schemas.microsoft.com/office/drawing/2014/main" val="20001"/>
                    </a:ext>
                  </a:extLst>
                </a:gridCol>
                <a:gridCol w="564119">
                  <a:extLst>
                    <a:ext uri="{9D8B030D-6E8A-4147-A177-3AD203B41FA5}">
                      <a16:colId xmlns:a16="http://schemas.microsoft.com/office/drawing/2014/main" val="20002"/>
                    </a:ext>
                  </a:extLst>
                </a:gridCol>
                <a:gridCol w="561707">
                  <a:extLst>
                    <a:ext uri="{9D8B030D-6E8A-4147-A177-3AD203B41FA5}">
                      <a16:colId xmlns:a16="http://schemas.microsoft.com/office/drawing/2014/main" val="20003"/>
                    </a:ext>
                  </a:extLst>
                </a:gridCol>
                <a:gridCol w="562913">
                  <a:extLst>
                    <a:ext uri="{9D8B030D-6E8A-4147-A177-3AD203B41FA5}">
                      <a16:colId xmlns:a16="http://schemas.microsoft.com/office/drawing/2014/main" val="20004"/>
                    </a:ext>
                  </a:extLst>
                </a:gridCol>
                <a:gridCol w="564119">
                  <a:extLst>
                    <a:ext uri="{9D8B030D-6E8A-4147-A177-3AD203B41FA5}">
                      <a16:colId xmlns:a16="http://schemas.microsoft.com/office/drawing/2014/main" val="20005"/>
                    </a:ext>
                  </a:extLst>
                </a:gridCol>
                <a:gridCol w="561707">
                  <a:extLst>
                    <a:ext uri="{9D8B030D-6E8A-4147-A177-3AD203B41FA5}">
                      <a16:colId xmlns:a16="http://schemas.microsoft.com/office/drawing/2014/main" val="20006"/>
                    </a:ext>
                  </a:extLst>
                </a:gridCol>
                <a:gridCol w="562913">
                  <a:extLst>
                    <a:ext uri="{9D8B030D-6E8A-4147-A177-3AD203B41FA5}">
                      <a16:colId xmlns:a16="http://schemas.microsoft.com/office/drawing/2014/main" val="20007"/>
                    </a:ext>
                  </a:extLst>
                </a:gridCol>
                <a:gridCol w="562913">
                  <a:extLst>
                    <a:ext uri="{9D8B030D-6E8A-4147-A177-3AD203B41FA5}">
                      <a16:colId xmlns:a16="http://schemas.microsoft.com/office/drawing/2014/main" val="20008"/>
                    </a:ext>
                  </a:extLst>
                </a:gridCol>
                <a:gridCol w="562913">
                  <a:extLst>
                    <a:ext uri="{9D8B030D-6E8A-4147-A177-3AD203B41FA5}">
                      <a16:colId xmlns:a16="http://schemas.microsoft.com/office/drawing/2014/main" val="20009"/>
                    </a:ext>
                  </a:extLst>
                </a:gridCol>
                <a:gridCol w="562913">
                  <a:extLst>
                    <a:ext uri="{9D8B030D-6E8A-4147-A177-3AD203B41FA5}">
                      <a16:colId xmlns:a16="http://schemas.microsoft.com/office/drawing/2014/main" val="20010"/>
                    </a:ext>
                  </a:extLst>
                </a:gridCol>
              </a:tblGrid>
              <a:tr h="268878">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6</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13293">
                <a:tc>
                  <a:txBody>
                    <a:bodyPr/>
                    <a:lstStyle/>
                    <a:p>
                      <a:pPr algn="ctr" fontAlgn="ctr"/>
                      <a:r>
                        <a:rPr lang="en-US" sz="1100" b="1" i="0" u="none" strike="noStrike">
                          <a:latin typeface="Helvetica Neue"/>
                          <a:cs typeface="Arial" pitchFamily="34" charset="0"/>
                        </a:rPr>
                        <a:t>2840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2499</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1327</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1861</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3024</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3038</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2497</a:t>
                      </a:r>
                    </a:p>
                  </a:txBody>
                  <a:tcPr marL="7126" marR="7126" marT="5358" marB="0" anchor="ctr">
                    <a:lnL>
                      <a:noFill/>
                    </a:lnL>
                    <a:lnR>
                      <a:noFill/>
                    </a:lnR>
                    <a:lnT>
                      <a:noFill/>
                    </a:lnT>
                    <a:lnB>
                      <a:noFill/>
                    </a:lnB>
                    <a:lnTlToBr>
                      <a:noFill/>
                    </a:lnTlToBr>
                    <a:lnBlToTr>
                      <a:noFill/>
                    </a:lnBlToTr>
                    <a:noFill/>
                  </a:tcPr>
                </a:tc>
                <a:tc>
                  <a:txBody>
                    <a:bodyPr/>
                    <a:lstStyle/>
                    <a:p>
                      <a:pPr algn="ctr" fontAlgn="ctr"/>
                      <a:endParaRPr lang="en-US" sz="1100" b="1" i="0" u="none" strike="noStrike" dirty="0">
                        <a:latin typeface="Helvetica Neue"/>
                        <a:cs typeface="Arial" pitchFamily="34" charset="0"/>
                      </a:endParaRPr>
                    </a:p>
                  </a:txBody>
                  <a:tcPr marL="7126" marR="7126" marT="5358" marB="0" anchor="ctr">
                    <a:lnL>
                      <a:noFill/>
                    </a:lnL>
                    <a:lnR>
                      <a:noFill/>
                    </a:lnR>
                    <a:lnT>
                      <a:noFill/>
                    </a:lnT>
                    <a:lnB>
                      <a:noFill/>
                    </a:lnB>
                    <a:lnTlToBr>
                      <a:noFill/>
                    </a:lnTlToBr>
                    <a:lnBlToTr>
                      <a:noFill/>
                    </a:lnBlToTr>
                    <a:noFill/>
                  </a:tcPr>
                </a:tc>
                <a:tc>
                  <a:txBody>
                    <a:bodyPr/>
                    <a:lstStyle/>
                    <a:p>
                      <a:pPr algn="ctr" fontAlgn="ctr"/>
                      <a:endParaRPr lang="en-US" sz="1100" b="1" i="0" u="none" strike="noStrike">
                        <a:latin typeface="Helvetica Neue"/>
                        <a:cs typeface="Arial" pitchFamily="34" charset="0"/>
                      </a:endParaRPr>
                    </a:p>
                  </a:txBody>
                  <a:tcPr marL="7126" marR="7126" marT="5358" marB="0" anchor="ctr">
                    <a:lnL>
                      <a:noFill/>
                    </a:lnL>
                    <a:lnR>
                      <a:noFill/>
                    </a:lnR>
                    <a:lnT>
                      <a:noFill/>
                    </a:lnT>
                    <a:lnB>
                      <a:noFill/>
                    </a:lnB>
                    <a:lnTlToBr>
                      <a:noFill/>
                    </a:lnTlToBr>
                    <a:lnBlToTr>
                      <a:noFill/>
                    </a:lnBlToTr>
                    <a:noFill/>
                  </a:tcPr>
                </a:tc>
                <a:tc>
                  <a:txBody>
                    <a:bodyPr/>
                    <a:lstStyle/>
                    <a:p>
                      <a:pPr algn="ctr" fontAlgn="ctr"/>
                      <a:endParaRPr lang="en-US" sz="1100" b="1" i="0" u="none" strike="noStrike">
                        <a:latin typeface="Helvetica Neue"/>
                        <a:cs typeface="Arial" pitchFamily="34" charset="0"/>
                      </a:endParaRPr>
                    </a:p>
                  </a:txBody>
                  <a:tcPr marL="7126" marR="7126" marT="5358"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68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68878">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7</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68878">
                <a:tc>
                  <a:txBody>
                    <a:bodyPr/>
                    <a:lstStyle/>
                    <a:p>
                      <a:pPr algn="ctr" fontAlgn="ctr"/>
                      <a:r>
                        <a:rPr lang="en-US" sz="1100" b="1" i="0" u="none" strike="noStrike" dirty="0">
                          <a:latin typeface="Helvetica Neue"/>
                          <a:cs typeface="Arial" pitchFamily="34" charset="0"/>
                        </a:rPr>
                        <a:t>2858</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868</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1670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1480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2643</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1480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1680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2085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2490</a:t>
                      </a:r>
                    </a:p>
                  </a:txBody>
                  <a:tcPr marL="7126" marR="7126" marT="5358"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68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68878">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8</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13293">
                <a:tc>
                  <a:txBody>
                    <a:bodyPr/>
                    <a:lstStyle/>
                    <a:p>
                      <a:pPr algn="ctr" fontAlgn="ctr"/>
                      <a:r>
                        <a:rPr lang="en-US" sz="1100" b="1" i="0" u="none" strike="noStrike" dirty="0">
                          <a:latin typeface="Helvetica Neue"/>
                          <a:cs typeface="Arial" pitchFamily="34" charset="0"/>
                        </a:rPr>
                        <a:t>2495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2858</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1861</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2092</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2499</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3000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2660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1000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1679</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926</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2660</a:t>
                      </a:r>
                    </a:p>
                  </a:txBody>
                  <a:tcPr marL="7126" marR="7126" marT="5358" marB="0"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68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68878">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9</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68878">
                <a:tc>
                  <a:txBody>
                    <a:bodyPr/>
                    <a:lstStyle/>
                    <a:p>
                      <a:pPr algn="ctr" fontAlgn="ctr"/>
                      <a:r>
                        <a:rPr lang="en-US" sz="1100" b="1" i="0" u="none" strike="noStrike" dirty="0">
                          <a:latin typeface="Helvetica Neue"/>
                          <a:cs typeface="Arial" pitchFamily="34" charset="0"/>
                        </a:rPr>
                        <a:t>795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791</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3200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2085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2638</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2497</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2486</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1159</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2640</a:t>
                      </a:r>
                    </a:p>
                  </a:txBody>
                  <a:tcPr marL="7126" marR="7126" marT="5358"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68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68878">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100" b="1" i="0" u="none" strike="noStrike" cap="none" normalizeH="0" baseline="0" dirty="0">
                          <a:ln>
                            <a:noFill/>
                          </a:ln>
                          <a:solidFill>
                            <a:srgbClr val="0000FF"/>
                          </a:solidFill>
                          <a:effectLst/>
                          <a:latin typeface="Helvetica Neue"/>
                          <a:cs typeface="Arial" pitchFamily="34" charset="0"/>
                        </a:rPr>
                        <a:t>Sample 10</a:t>
                      </a:r>
                    </a:p>
                  </a:txBody>
                  <a:tcPr marL="68411" marR="68411" marT="25718" marB="25718"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68878">
                <a:tc>
                  <a:txBody>
                    <a:bodyPr/>
                    <a:lstStyle/>
                    <a:p>
                      <a:pPr algn="ctr" fontAlgn="ctr"/>
                      <a:r>
                        <a:rPr lang="en-US" sz="1100" b="1" i="0" u="none" strike="noStrike" dirty="0">
                          <a:latin typeface="Helvetica Neue"/>
                          <a:cs typeface="Arial" pitchFamily="34" charset="0"/>
                        </a:rPr>
                        <a:t>3019</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3240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3200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3050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3000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3015</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2900</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a:latin typeface="Helvetica Neue"/>
                          <a:cs typeface="Arial" pitchFamily="34" charset="0"/>
                        </a:rPr>
                        <a:t>2896</a:t>
                      </a:r>
                    </a:p>
                  </a:txBody>
                  <a:tcPr marL="7126" marR="7126" marT="5358" marB="0" anchor="ctr">
                    <a:lnL>
                      <a:noFill/>
                    </a:lnL>
                    <a:lnR>
                      <a:noFill/>
                    </a:lnR>
                    <a:lnT>
                      <a:noFill/>
                    </a:lnT>
                    <a:lnB>
                      <a:noFill/>
                    </a:lnB>
                    <a:lnTlToBr>
                      <a:noFill/>
                    </a:lnTlToBr>
                    <a:lnBlToTr>
                      <a:noFill/>
                    </a:lnBlToTr>
                    <a:noFill/>
                  </a:tcPr>
                </a:tc>
                <a:tc>
                  <a:txBody>
                    <a:bodyPr/>
                    <a:lstStyle/>
                    <a:p>
                      <a:pPr algn="ctr" fontAlgn="ctr"/>
                      <a:r>
                        <a:rPr lang="en-US" sz="1100" b="1" i="0" u="none" strike="noStrike" dirty="0">
                          <a:latin typeface="Helvetica Neue"/>
                          <a:cs typeface="Arial" pitchFamily="34" charset="0"/>
                        </a:rPr>
                        <a:t>2998</a:t>
                      </a:r>
                    </a:p>
                  </a:txBody>
                  <a:tcPr marL="7126" marR="7126" marT="5358"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Helvetica Neue"/>
                        <a:cs typeface="Arial" pitchFamily="34" charset="0"/>
                      </a:endParaRPr>
                    </a:p>
                  </a:txBody>
                  <a:tcPr marL="68411" marR="68411" marT="25718" marB="25718"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8" name="Title 2"/>
          <p:cNvSpPr txBox="1">
            <a:spLocks/>
          </p:cNvSpPr>
          <p:nvPr/>
        </p:nvSpPr>
        <p:spPr>
          <a:xfrm>
            <a:off x="1417239" y="1548047"/>
            <a:ext cx="6171968" cy="296919"/>
          </a:xfrm>
          <a:prstGeom prst="rect">
            <a:avLst/>
          </a:prstGeom>
        </p:spPr>
        <p:txBody>
          <a:bodyPr vert="horz" lIns="38504" tIns="19252" rIns="38504" bIns="19252"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1559" b="1" dirty="0">
                <a:solidFill>
                  <a:prstClr val="black"/>
                </a:solidFill>
                <a:latin typeface="Helvetica Neue"/>
              </a:rPr>
              <a:t>Select different samples of varied sizes</a:t>
            </a:r>
          </a:p>
        </p:txBody>
      </p:sp>
    </p:spTree>
    <p:extLst>
      <p:ext uri="{BB962C8B-B14F-4D97-AF65-F5344CB8AC3E}">
        <p14:creationId xmlns:p14="http://schemas.microsoft.com/office/powerpoint/2010/main" val="136588665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2605868" y="3358444"/>
            <a:ext cx="3849359" cy="428746"/>
          </a:xfrm>
          <a:prstGeom prst="rect">
            <a:avLst/>
          </a:prstGeom>
          <a:solidFill>
            <a:srgbClr val="FFFF00"/>
          </a:solidFill>
          <a:ln w="9525">
            <a:solidFill>
              <a:srgbClr val="000000"/>
            </a:solidFill>
            <a:miter lim="800000"/>
            <a:headEnd/>
            <a:tailEnd/>
          </a:ln>
          <a:effectLst/>
        </p:spPr>
        <p:txBody>
          <a:bodyPr wrap="none" bIns="0" anchor="ctr"/>
          <a:lstStyle/>
          <a:p>
            <a:r>
              <a:rPr lang="en-IN" sz="1125" b="1">
                <a:solidFill>
                  <a:prstClr val="black"/>
                </a:solidFill>
                <a:latin typeface="Helvetica Neue"/>
              </a:rPr>
              <a:t>Compute sample mean of these samples</a:t>
            </a:r>
            <a:endParaRPr lang="en-IN" sz="1125" b="1" dirty="0">
              <a:solidFill>
                <a:prstClr val="black"/>
              </a:solidFill>
              <a:latin typeface="Helvetica Neue"/>
            </a:endParaRPr>
          </a:p>
        </p:txBody>
      </p:sp>
      <p:sp>
        <p:nvSpPr>
          <p:cNvPr id="24" name="Title 2"/>
          <p:cNvSpPr txBox="1">
            <a:spLocks/>
          </p:cNvSpPr>
          <p:nvPr/>
        </p:nvSpPr>
        <p:spPr>
          <a:xfrm>
            <a:off x="1417239" y="1548047"/>
            <a:ext cx="6171968" cy="296919"/>
          </a:xfrm>
          <a:prstGeom prst="rect">
            <a:avLst/>
          </a:prstGeom>
        </p:spPr>
        <p:txBody>
          <a:bodyPr vert="horz" lIns="38504" tIns="19252" rIns="38504" bIns="19252"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endParaRPr lang="en-IN" sz="1559" b="1" dirty="0">
              <a:solidFill>
                <a:prstClr val="black"/>
              </a:solidFill>
              <a:latin typeface="Helvetica Neue"/>
            </a:endParaRPr>
          </a:p>
        </p:txBody>
      </p:sp>
    </p:spTree>
    <p:extLst>
      <p:ext uri="{BB962C8B-B14F-4D97-AF65-F5344CB8AC3E}">
        <p14:creationId xmlns:p14="http://schemas.microsoft.com/office/powerpoint/2010/main" val="34407639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24"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9"/>
          <p:cNvGraphicFramePr>
            <a:graphicFrameLocks noGrp="1"/>
          </p:cNvGraphicFramePr>
          <p:nvPr/>
        </p:nvGraphicFramePr>
        <p:xfrm>
          <a:off x="2151250" y="2031564"/>
          <a:ext cx="4592450" cy="3454836"/>
        </p:xfrm>
        <a:graphic>
          <a:graphicData uri="http://schemas.openxmlformats.org/drawingml/2006/table">
            <a:tbl>
              <a:tblPr/>
              <a:tblGrid>
                <a:gridCol w="1199234">
                  <a:extLst>
                    <a:ext uri="{9D8B030D-6E8A-4147-A177-3AD203B41FA5}">
                      <a16:colId xmlns:a16="http://schemas.microsoft.com/office/drawing/2014/main" val="20000"/>
                    </a:ext>
                  </a:extLst>
                </a:gridCol>
                <a:gridCol w="1250266">
                  <a:extLst>
                    <a:ext uri="{9D8B030D-6E8A-4147-A177-3AD203B41FA5}">
                      <a16:colId xmlns:a16="http://schemas.microsoft.com/office/drawing/2014/main" val="20001"/>
                    </a:ext>
                  </a:extLst>
                </a:gridCol>
                <a:gridCol w="1200804">
                  <a:extLst>
                    <a:ext uri="{9D8B030D-6E8A-4147-A177-3AD203B41FA5}">
                      <a16:colId xmlns:a16="http://schemas.microsoft.com/office/drawing/2014/main" val="20002"/>
                    </a:ext>
                  </a:extLst>
                </a:gridCol>
                <a:gridCol w="942146">
                  <a:extLst>
                    <a:ext uri="{9D8B030D-6E8A-4147-A177-3AD203B41FA5}">
                      <a16:colId xmlns:a16="http://schemas.microsoft.com/office/drawing/2014/main" val="20003"/>
                    </a:ext>
                  </a:extLst>
                </a:gridCol>
              </a:tblGrid>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Sample No.</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Sample size</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  Mean</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 SD</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  </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 12</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1994.42</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843.23</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2</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11</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2830.18</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349.94</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3</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 10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1866.70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988.57</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4</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 9</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1338.00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704.36</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5</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Helvetica Neue"/>
                          <a:ea typeface="Verdana" pitchFamily="34" charset="0"/>
                          <a:cs typeface="Verdana" pitchFamily="34" charset="0"/>
                        </a:rPr>
                        <a:t>1953.80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920.44</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3016">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6</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8</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500" b="1" i="0" u="none" strike="noStrike" dirty="0">
                          <a:latin typeface="Helvetica Neue"/>
                          <a:ea typeface="Verdana" pitchFamily="34" charset="0"/>
                          <a:cs typeface="Verdana" pitchFamily="34" charset="0"/>
                        </a:rPr>
                        <a:t>2447.63</a:t>
                      </a:r>
                    </a:p>
                  </a:txBody>
                  <a:tcPr marL="7126" marR="7126" marT="53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590.64</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3016">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7</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500" b="1" i="0" u="none" strike="noStrike" dirty="0">
                          <a:latin typeface="Helvetica Neue"/>
                          <a:ea typeface="Verdana" pitchFamily="34" charset="0"/>
                          <a:cs typeface="Verdana" pitchFamily="34" charset="0"/>
                        </a:rPr>
                        <a:t>1974.40</a:t>
                      </a:r>
                    </a:p>
                  </a:txBody>
                  <a:tcPr marL="7126" marR="7126" marT="53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638.05</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3016">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8</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11</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500" b="1" i="0" u="none" strike="noStrike" dirty="0">
                          <a:latin typeface="Helvetica Neue"/>
                          <a:ea typeface="Verdana" pitchFamily="34" charset="0"/>
                          <a:cs typeface="Verdana" pitchFamily="34" charset="0"/>
                        </a:rPr>
                        <a:t>2157.27</a:t>
                      </a:r>
                    </a:p>
                  </a:txBody>
                  <a:tcPr marL="7126" marR="7126" marT="53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715.10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3016">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9</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9</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500" b="1" i="0" u="none" strike="noStrike" dirty="0">
                          <a:latin typeface="Helvetica Neue"/>
                          <a:ea typeface="Verdana" pitchFamily="34" charset="0"/>
                          <a:cs typeface="Verdana" pitchFamily="34" charset="0"/>
                        </a:rPr>
                        <a:t>2032.33</a:t>
                      </a:r>
                    </a:p>
                  </a:txBody>
                  <a:tcPr marL="7126" marR="7126" marT="53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891.53</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3016">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9</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500" b="1" i="0" u="none" strike="noStrike" dirty="0">
                          <a:latin typeface="Helvetica Neue"/>
                          <a:ea typeface="Verdana" pitchFamily="34" charset="0"/>
                          <a:cs typeface="Verdana" pitchFamily="34" charset="0"/>
                        </a:rPr>
                        <a:t>3035.33</a:t>
                      </a:r>
                    </a:p>
                  </a:txBody>
                  <a:tcPr marL="7126" marR="7126" marT="53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117.40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16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Overall</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Helvetica Neue"/>
                          <a:ea typeface="Verdana" pitchFamily="34" charset="0"/>
                          <a:cs typeface="Verdana" pitchFamily="34" charset="0"/>
                        </a:rPr>
                        <a:t>     100</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rgbClr val="FF0000"/>
                          </a:solidFill>
                          <a:effectLst/>
                          <a:latin typeface="Helvetica Neue"/>
                          <a:ea typeface="Verdana" pitchFamily="34" charset="0"/>
                          <a:cs typeface="Verdana" pitchFamily="34" charset="0"/>
                        </a:rPr>
                        <a:t>2162.24</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rgbClr val="FF0000"/>
                          </a:solidFill>
                          <a:effectLst/>
                          <a:latin typeface="Helvetica Neue"/>
                          <a:ea typeface="Verdana" pitchFamily="34" charset="0"/>
                          <a:cs typeface="Verdana" pitchFamily="34" charset="0"/>
                        </a:rPr>
                        <a:t>732.26</a:t>
                      </a:r>
                    </a:p>
                  </a:txBody>
                  <a:tcPr marL="68411" marR="68411" marT="25718" marB="2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4882911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14313" indent="-214313" algn="just">
              <a:buFont typeface="Wingdings" panose="05000000000000000000" pitchFamily="2" charset="2"/>
              <a:buChar char="Ø"/>
            </a:pPr>
            <a:r>
              <a:rPr lang="en-US" sz="1800" dirty="0">
                <a:latin typeface="+mn-lt"/>
              </a:rPr>
              <a:t>The term "sampling variability" refers to the fact that the statistical information from a sample (called a </a:t>
            </a:r>
            <a:r>
              <a:rPr lang="en-US" sz="1800" i="1" dirty="0">
                <a:latin typeface="+mn-lt"/>
              </a:rPr>
              <a:t>statistic</a:t>
            </a:r>
            <a:r>
              <a:rPr lang="en-US" sz="1800" dirty="0">
                <a:latin typeface="+mn-lt"/>
              </a:rPr>
              <a:t>) will vary as the random sampling is repeated. </a:t>
            </a:r>
          </a:p>
          <a:p>
            <a:pPr marL="214313" indent="-214313" algn="just">
              <a:buFont typeface="Wingdings" panose="05000000000000000000" pitchFamily="2" charset="2"/>
              <a:buChar char="Ø"/>
            </a:pPr>
            <a:endParaRPr lang="en-US" sz="1800" dirty="0">
              <a:latin typeface="+mn-lt"/>
            </a:endParaRPr>
          </a:p>
          <a:p>
            <a:pPr marL="214313" indent="-214313" algn="just">
              <a:buFont typeface="Wingdings" panose="05000000000000000000" pitchFamily="2" charset="2"/>
              <a:buChar char="Ø"/>
            </a:pPr>
            <a:r>
              <a:rPr lang="en-US" sz="1800" b="1" dirty="0">
                <a:latin typeface="+mn-lt"/>
              </a:rPr>
              <a:t>Sampling</a:t>
            </a:r>
            <a:r>
              <a:rPr lang="en-US" sz="1800" dirty="0">
                <a:latin typeface="+mn-lt"/>
              </a:rPr>
              <a:t> </a:t>
            </a:r>
            <a:r>
              <a:rPr lang="en-US" sz="1800" b="1" dirty="0">
                <a:latin typeface="+mn-lt"/>
              </a:rPr>
              <a:t>variability</a:t>
            </a:r>
            <a:r>
              <a:rPr lang="en-US" sz="1800" dirty="0">
                <a:latin typeface="+mn-lt"/>
              </a:rPr>
              <a:t> will </a:t>
            </a:r>
            <a:r>
              <a:rPr lang="en-US" sz="1800" b="1" dirty="0">
                <a:latin typeface="+mn-lt"/>
              </a:rPr>
              <a:t>decrease</a:t>
            </a:r>
            <a:r>
              <a:rPr lang="en-US" sz="1800" dirty="0">
                <a:latin typeface="+mn-lt"/>
              </a:rPr>
              <a:t> as the </a:t>
            </a:r>
            <a:r>
              <a:rPr lang="en-US" sz="1800" b="1" dirty="0">
                <a:latin typeface="+mn-lt"/>
              </a:rPr>
              <a:t>sample size increases.</a:t>
            </a:r>
          </a:p>
          <a:p>
            <a:pPr marL="214313" indent="-214313" algn="just">
              <a:buFont typeface="Wingdings" panose="05000000000000000000" pitchFamily="2" charset="2"/>
              <a:buChar char="Ø"/>
            </a:pPr>
            <a:endParaRPr lang="en-US" sz="1800" dirty="0">
              <a:latin typeface="+mn-lt"/>
            </a:endParaRPr>
          </a:p>
          <a:p>
            <a:pPr marL="214313" indent="-214313" algn="just">
              <a:buFont typeface="Wingdings" panose="05000000000000000000" pitchFamily="2" charset="2"/>
              <a:buChar char="Ø"/>
            </a:pPr>
            <a:r>
              <a:rPr lang="en-US" sz="1800" dirty="0">
                <a:latin typeface="+mn-lt"/>
              </a:rPr>
              <a:t>the samples must be randomly chosen, must be of the same size (not smaller than 30), and the more samples that are used, the more reliable the information gathered will be.</a:t>
            </a:r>
            <a:endParaRPr lang="en-IN" sz="1800" dirty="0">
              <a:latin typeface="+mn-lt"/>
            </a:endParaRPr>
          </a:p>
        </p:txBody>
      </p:sp>
      <p:sp>
        <p:nvSpPr>
          <p:cNvPr id="3" name="Content Placeholder 2"/>
          <p:cNvSpPr>
            <a:spLocks noGrp="1"/>
          </p:cNvSpPr>
          <p:nvPr>
            <p:ph sz="quarter" idx="10"/>
          </p:nvPr>
        </p:nvSpPr>
        <p:spPr/>
        <p:txBody>
          <a:bodyPr/>
          <a:lstStyle/>
          <a:p>
            <a:r>
              <a:rPr lang="en-IN" dirty="0"/>
              <a:t>            </a:t>
            </a:r>
            <a:r>
              <a:rPr lang="en-IN" sz="2700" dirty="0">
                <a:latin typeface="+mn-lt"/>
              </a:rPr>
              <a:t>Sampling Variability</a:t>
            </a:r>
          </a:p>
        </p:txBody>
      </p:sp>
    </p:spTree>
    <p:extLst>
      <p:ext uri="{BB962C8B-B14F-4D97-AF65-F5344CB8AC3E}">
        <p14:creationId xmlns:p14="http://schemas.microsoft.com/office/powerpoint/2010/main" val="335426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1869374" y="1930687"/>
          <a:ext cx="4679152" cy="788565"/>
        </p:xfrm>
        <a:graphic>
          <a:graphicData uri="http://schemas.openxmlformats.org/presentationml/2006/ole">
            <mc:AlternateContent xmlns:mc="http://schemas.openxmlformats.org/markup-compatibility/2006">
              <mc:Choice xmlns:v="urn:schemas-microsoft-com:vml" Requires="v">
                <p:oleObj name="Equation" r:id="rId4" imgW="2552400" imgH="431640" progId="Equation.3">
                  <p:embed/>
                </p:oleObj>
              </mc:Choice>
              <mc:Fallback>
                <p:oleObj name="Equation" r:id="rId4" imgW="2552400" imgH="431640" progId="Equation.3">
                  <p:embed/>
                  <p:pic>
                    <p:nvPicPr>
                      <p:cNvPr id="6" name="Object 5"/>
                      <p:cNvPicPr>
                        <a:picLocks noChangeAspect="1" noChangeArrowheads="1"/>
                      </p:cNvPicPr>
                      <p:nvPr/>
                    </p:nvPicPr>
                    <p:blipFill>
                      <a:blip r:embed="rId5"/>
                      <a:srcRect/>
                      <a:stretch>
                        <a:fillRect/>
                      </a:stretch>
                    </p:blipFill>
                    <p:spPr bwMode="auto">
                      <a:xfrm>
                        <a:off x="1869374" y="1930687"/>
                        <a:ext cx="4679152" cy="788565"/>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nvGraphicFramePr>
        <p:xfrm>
          <a:off x="1852115" y="2784881"/>
          <a:ext cx="4696410" cy="679028"/>
        </p:xfrm>
        <a:graphic>
          <a:graphicData uri="http://schemas.openxmlformats.org/presentationml/2006/ole">
            <mc:AlternateContent xmlns:mc="http://schemas.openxmlformats.org/markup-compatibility/2006">
              <mc:Choice xmlns:v="urn:schemas-microsoft-com:vml" Requires="v">
                <p:oleObj name="Equation" r:id="rId6" imgW="2831760" imgH="406080" progId="Equation.3">
                  <p:embed/>
                </p:oleObj>
              </mc:Choice>
              <mc:Fallback>
                <p:oleObj name="Equation" r:id="rId6" imgW="2831760" imgH="406080" progId="Equation.3">
                  <p:embed/>
                  <p:pic>
                    <p:nvPicPr>
                      <p:cNvPr id="8" name="Object 8"/>
                      <p:cNvPicPr>
                        <a:picLocks noChangeAspect="1" noChangeArrowheads="1"/>
                      </p:cNvPicPr>
                      <p:nvPr/>
                    </p:nvPicPr>
                    <p:blipFill>
                      <a:blip r:embed="rId7"/>
                      <a:srcRect/>
                      <a:stretch>
                        <a:fillRect/>
                      </a:stretch>
                    </p:blipFill>
                    <p:spPr bwMode="auto">
                      <a:xfrm>
                        <a:off x="1852115" y="2784881"/>
                        <a:ext cx="4696410" cy="679028"/>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10" name="Object 11"/>
          <p:cNvGraphicFramePr>
            <a:graphicFrameLocks noChangeAspect="1"/>
          </p:cNvGraphicFramePr>
          <p:nvPr/>
        </p:nvGraphicFramePr>
        <p:xfrm>
          <a:off x="1860653" y="3563706"/>
          <a:ext cx="4687872" cy="781928"/>
        </p:xfrm>
        <a:graphic>
          <a:graphicData uri="http://schemas.openxmlformats.org/presentationml/2006/ole">
            <mc:AlternateContent xmlns:mc="http://schemas.openxmlformats.org/markup-compatibility/2006">
              <mc:Choice xmlns:v="urn:schemas-microsoft-com:vml" Requires="v">
                <p:oleObj name="Equation" r:id="rId8" imgW="2628720" imgH="431640" progId="Equation.3">
                  <p:embed/>
                </p:oleObj>
              </mc:Choice>
              <mc:Fallback>
                <p:oleObj name="Equation" r:id="rId8" imgW="2628720" imgH="431640" progId="Equation.3">
                  <p:embed/>
                  <p:pic>
                    <p:nvPicPr>
                      <p:cNvPr id="1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0653" y="3563706"/>
                        <a:ext cx="4687872" cy="781928"/>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1852116" y="4436181"/>
          <a:ext cx="4696411" cy="716008"/>
        </p:xfrm>
        <a:graphic>
          <a:graphicData uri="http://schemas.openxmlformats.org/presentationml/2006/ole">
            <mc:AlternateContent xmlns:mc="http://schemas.openxmlformats.org/markup-compatibility/2006">
              <mc:Choice xmlns:v="urn:schemas-microsoft-com:vml" Requires="v">
                <p:oleObj name="Equation" r:id="rId10" imgW="2844720" imgH="431640" progId="Equation.3">
                  <p:embed/>
                </p:oleObj>
              </mc:Choice>
              <mc:Fallback>
                <p:oleObj name="Equation" r:id="rId10" imgW="2844720" imgH="431640" progId="Equation.3">
                  <p:embed/>
                  <p:pic>
                    <p:nvPicPr>
                      <p:cNvPr id="5" name="Object 4"/>
                      <p:cNvPicPr>
                        <a:picLocks noChangeAspect="1" noChangeArrowheads="1"/>
                      </p:cNvPicPr>
                      <p:nvPr/>
                    </p:nvPicPr>
                    <p:blipFill>
                      <a:blip r:embed="rId11"/>
                      <a:srcRect/>
                      <a:stretch>
                        <a:fillRect/>
                      </a:stretch>
                    </p:blipFill>
                    <p:spPr bwMode="auto">
                      <a:xfrm>
                        <a:off x="1852116" y="4436181"/>
                        <a:ext cx="4696411" cy="716008"/>
                      </a:xfrm>
                      <a:prstGeom prst="rect">
                        <a:avLst/>
                      </a:prstGeom>
                      <a:solidFill>
                        <a:srgbClr val="FFFF00">
                          <a:alpha val="50000"/>
                        </a:srgbClr>
                      </a:solidFill>
                      <a:ln w="9525">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0735714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485900" y="1920240"/>
            <a:ext cx="6229350" cy="3680461"/>
          </a:xfrm>
        </p:spPr>
        <p:txBody>
          <a:bodyPr>
            <a:noAutofit/>
          </a:bodyPr>
          <a:lstStyle/>
          <a:p>
            <a:pPr algn="just">
              <a:spcBef>
                <a:spcPts val="0"/>
              </a:spcBef>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spcBef>
                <a:spcPts val="0"/>
              </a:spcBef>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spcBef>
                <a:spcPts val="0"/>
              </a:spcBef>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probability distribution of a statistic  (sample estimate) is called sampling distribution.</a:t>
            </a:r>
          </a:p>
          <a:p>
            <a:pPr algn="just">
              <a:spcBef>
                <a:spcPts val="0"/>
              </a:spcBef>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spcBef>
                <a:spcPts val="0"/>
              </a:spcBef>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sampling distribution of a statistic depends on the distribution of the population, the size of the sample, and the method of sample selection. </a:t>
            </a:r>
          </a:p>
        </p:txBody>
      </p:sp>
      <p:sp>
        <p:nvSpPr>
          <p:cNvPr id="2" name="Title 1"/>
          <p:cNvSpPr>
            <a:spLocks noGrp="1"/>
          </p:cNvSpPr>
          <p:nvPr>
            <p:ph type="title" idx="4294967295"/>
          </p:nvPr>
        </p:nvSpPr>
        <p:spPr/>
        <p:txBody>
          <a:bodyPr>
            <a:noAutofit/>
          </a:bodyPr>
          <a:lstStyle/>
          <a:p>
            <a:pPr algn="ctr">
              <a:lnSpc>
                <a:spcPct val="150000"/>
              </a:lnSpc>
            </a:pPr>
            <a:r>
              <a:rPr lang="en-US" b="1" dirty="0">
                <a:solidFill>
                  <a:schemeClr val="tx1"/>
                </a:solidFill>
                <a:latin typeface="Calibri" panose="020F0502020204030204" pitchFamily="34" charset="0"/>
                <a:cs typeface="Calibri" panose="020F0502020204030204" pitchFamily="34" charset="0"/>
              </a:rPr>
              <a:t>Definition</a:t>
            </a:r>
          </a:p>
        </p:txBody>
      </p:sp>
    </p:spTree>
    <p:extLst>
      <p:ext uri="{BB962C8B-B14F-4D97-AF65-F5344CB8AC3E}">
        <p14:creationId xmlns:p14="http://schemas.microsoft.com/office/powerpoint/2010/main" val="403084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543050" y="2114551"/>
                <a:ext cx="6115050" cy="3257549"/>
              </a:xfrm>
            </p:spPr>
            <p:txBody>
              <a:bodyPr>
                <a:normAutofit/>
              </a:bodyPr>
              <a:lstStyle/>
              <a:p>
                <a:pPr algn="just">
                  <a:buFont typeface="Wingdings" panose="05000000000000000000" pitchFamily="2" charset="2"/>
                  <a:buChar char="Ø"/>
                </a:pPr>
                <a:r>
                  <a:rPr lang="en-IN" sz="1575" dirty="0">
                    <a:latin typeface="Calibri" panose="020F0502020204030204" pitchFamily="34" charset="0"/>
                    <a:cs typeface="Calibri" panose="020F0502020204030204" pitchFamily="34" charset="0"/>
                  </a:rPr>
                  <a:t>The sample mean is </a:t>
                </a:r>
                <a:r>
                  <a:rPr lang="en-US" sz="1575" dirty="0">
                    <a:latin typeface="Calibri" panose="020F0502020204030204" pitchFamily="34" charset="0"/>
                    <a:cs typeface="Calibri" panose="020F0502020204030204" pitchFamily="34" charset="0"/>
                  </a:rPr>
                  <a:t>one of the more common statistics used in the inferential process. </a:t>
                </a:r>
              </a:p>
              <a:p>
                <a:pPr algn="just">
                  <a:buFont typeface="Wingdings" panose="05000000000000000000" pitchFamily="2" charset="2"/>
                  <a:buChar char="Ø"/>
                </a:pPr>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The </a:t>
                </a:r>
                <a:r>
                  <a:rPr lang="en-US" sz="1575" b="1" dirty="0">
                    <a:latin typeface="Calibri" panose="020F0502020204030204" pitchFamily="34" charset="0"/>
                    <a:cs typeface="Calibri" panose="020F0502020204030204" pitchFamily="34" charset="0"/>
                  </a:rPr>
                  <a:t>distribution</a:t>
                </a:r>
                <a:r>
                  <a:rPr lang="en-US" sz="1575" dirty="0">
                    <a:latin typeface="Calibri" panose="020F0502020204030204" pitchFamily="34" charset="0"/>
                    <a:cs typeface="Calibri" panose="020F0502020204030204" pitchFamily="34" charset="0"/>
                  </a:rPr>
                  <a:t> of the values of the sample mean (</a:t>
                </a:r>
                <a14:m>
                  <m:oMath xmlns:m="http://schemas.openxmlformats.org/officeDocument/2006/math">
                    <m:acc>
                      <m:accPr>
                        <m:chr m:val="̅"/>
                        <m:ctrlPr>
                          <a:rPr lang="en-US" sz="1575" i="1">
                            <a:latin typeface="Cambria Math" panose="02040503050406030204" pitchFamily="18" charset="0"/>
                          </a:rPr>
                        </m:ctrlPr>
                      </m:accPr>
                      <m:e>
                        <m:r>
                          <a:rPr lang="en-IN" sz="1575" i="1">
                            <a:latin typeface="Cambria Math" panose="02040503050406030204" pitchFamily="18" charset="0"/>
                          </a:rPr>
                          <m:t>𝑥</m:t>
                        </m:r>
                      </m:e>
                    </m:acc>
                  </m:oMath>
                </a14:m>
                <a:r>
                  <a:rPr lang="en-US" sz="1575" dirty="0">
                    <a:latin typeface="Calibri" panose="020F0502020204030204" pitchFamily="34" charset="0"/>
                    <a:cs typeface="Calibri" panose="020F0502020204030204" pitchFamily="34" charset="0"/>
                  </a:rPr>
                  <a:t>) in repeated </a:t>
                </a:r>
                <a:r>
                  <a:rPr lang="en-US" sz="1575" b="1" dirty="0">
                    <a:latin typeface="Calibri" panose="020F0502020204030204" pitchFamily="34" charset="0"/>
                    <a:cs typeface="Calibri" panose="020F0502020204030204" pitchFamily="34" charset="0"/>
                  </a:rPr>
                  <a:t>samples</a:t>
                </a:r>
                <a:r>
                  <a:rPr lang="en-US" sz="1575" dirty="0">
                    <a:latin typeface="Calibri" panose="020F0502020204030204" pitchFamily="34" charset="0"/>
                    <a:cs typeface="Calibri" panose="020F0502020204030204" pitchFamily="34" charset="0"/>
                  </a:rPr>
                  <a:t> is called the </a:t>
                </a:r>
                <a:r>
                  <a:rPr lang="en-US" sz="1575" b="1" dirty="0">
                    <a:latin typeface="Calibri" panose="020F0502020204030204" pitchFamily="34" charset="0"/>
                    <a:cs typeface="Calibri" panose="020F0502020204030204" pitchFamily="34" charset="0"/>
                  </a:rPr>
                  <a:t>sampling distribution of </a:t>
                </a:r>
                <a14:m>
                  <m:oMath xmlns:m="http://schemas.openxmlformats.org/officeDocument/2006/math">
                    <m:acc>
                      <m:accPr>
                        <m:chr m:val="̅"/>
                        <m:ctrlPr>
                          <a:rPr lang="en-US" sz="1575" b="1" i="1">
                            <a:latin typeface="Cambria Math" panose="02040503050406030204" pitchFamily="18" charset="0"/>
                          </a:rPr>
                        </m:ctrlPr>
                      </m:accPr>
                      <m:e>
                        <m:r>
                          <a:rPr lang="en-IN" sz="1575" b="1" i="1">
                            <a:latin typeface="Cambria Math" panose="02040503050406030204" pitchFamily="18" charset="0"/>
                          </a:rPr>
                          <m:t>𝒙</m:t>
                        </m:r>
                      </m:e>
                    </m:acc>
                  </m:oMath>
                </a14:m>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One way to examine the distribution possibilities is to take a population with a particular distribution, randomly select samples of a given size, compute the sample means, and attempt to determine how the means are </a:t>
                </a:r>
                <a:r>
                  <a:rPr lang="en-IN" sz="1575" dirty="0">
                    <a:latin typeface="Calibri" panose="020F0502020204030204" pitchFamily="34" charset="0"/>
                    <a:cs typeface="Calibri" panose="020F0502020204030204" pitchFamily="34" charset="0"/>
                  </a:rPr>
                  <a:t>distributed</a:t>
                </a:r>
                <a:r>
                  <a:rPr lang="en-IN" dirty="0"/>
                  <a:t>.</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543050" y="2114551"/>
                <a:ext cx="6115050" cy="3257549"/>
              </a:xfrm>
              <a:blipFill>
                <a:blip r:embed="rId3"/>
                <a:stretch>
                  <a:fillRect l="-399" t="-562" r="-5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1543051" y="1071562"/>
                <a:ext cx="4278796" cy="642938"/>
              </a:xfrm>
            </p:spPr>
            <p:txBody>
              <a:bodyPr>
                <a:normAutofit fontScale="92500"/>
              </a:bodyPr>
              <a:lstStyle/>
              <a:p>
                <a:r>
                  <a:rPr lang="en-IN" dirty="0"/>
                  <a:t>Sampling Distribution Of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𝒙</m:t>
                        </m:r>
                      </m:e>
                    </m:acc>
                  </m:oMath>
                </a14:m>
                <a:endParaRPr lang="en-IN"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1543051" y="1071562"/>
                <a:ext cx="4278796" cy="642938"/>
              </a:xfrm>
              <a:blipFill>
                <a:blip r:embed="rId4"/>
                <a:stretch>
                  <a:fillRect l="-2279" r="-2991" b="-5714"/>
                </a:stretch>
              </a:blipFill>
            </p:spPr>
            <p:txBody>
              <a:bodyPr/>
              <a:lstStyle/>
              <a:p>
                <a:r>
                  <a:rPr lang="en-US">
                    <a:noFill/>
                  </a:rPr>
                  <a:t> </a:t>
                </a:r>
              </a:p>
            </p:txBody>
          </p:sp>
        </mc:Fallback>
      </mc:AlternateContent>
    </p:spTree>
    <p:extLst>
      <p:ext uri="{BB962C8B-B14F-4D97-AF65-F5344CB8AC3E}">
        <p14:creationId xmlns:p14="http://schemas.microsoft.com/office/powerpoint/2010/main" val="120760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977630"/>
            <a:ext cx="6343650" cy="3737371"/>
          </a:xfrm>
        </p:spPr>
        <p:txBody>
          <a:bodyPr>
            <a:normAutofit/>
          </a:bodyPr>
          <a:lstStyle/>
          <a:p>
            <a:pPr marL="214313" indent="-214313">
              <a:buFont typeface="Wingdings" panose="05000000000000000000" pitchFamily="2" charset="2"/>
              <a:buChar char="Ø"/>
            </a:pPr>
            <a:r>
              <a:rPr lang="en-US" sz="1500" dirty="0">
                <a:latin typeface="+mn-lt"/>
              </a:rPr>
              <a:t>Suppose a small finite population consists of only </a:t>
            </a:r>
            <a:r>
              <a:rPr lang="en-US" sz="1500" i="1" dirty="0">
                <a:latin typeface="+mn-lt"/>
              </a:rPr>
              <a:t>N </a:t>
            </a:r>
            <a:r>
              <a:rPr lang="en-US" sz="1500" dirty="0">
                <a:latin typeface="+mn-lt"/>
              </a:rPr>
              <a:t>= 8 numbers:</a:t>
            </a:r>
          </a:p>
          <a:p>
            <a:pPr marL="214313" indent="-214313">
              <a:buFont typeface="Wingdings" panose="05000000000000000000" pitchFamily="2" charset="2"/>
              <a:buChar char="Ø"/>
            </a:pPr>
            <a:r>
              <a:rPr lang="en-IN" sz="1500" dirty="0">
                <a:latin typeface="+mn-lt"/>
              </a:rPr>
              <a:t>	54 55 59 63 64 68 69 70</a:t>
            </a:r>
          </a:p>
          <a:p>
            <a:pPr marL="214313" indent="-214313">
              <a:buFont typeface="Wingdings" panose="05000000000000000000" pitchFamily="2" charset="2"/>
              <a:buChar char="Ø"/>
            </a:pPr>
            <a:r>
              <a:rPr lang="en-US" sz="1500" dirty="0">
                <a:latin typeface="+mn-lt"/>
              </a:rPr>
              <a:t>Using an Excel-produced histogram, we can see the shape of the distribution of this population of data.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14313" indent="-214313" algn="just">
              <a:buFont typeface="Wingdings" panose="05000000000000000000" pitchFamily="2" charset="2"/>
              <a:buChar char="Ø"/>
            </a:pPr>
            <a:endParaRPr lang="en-US" sz="1800" dirty="0">
              <a:latin typeface="+mn-lt"/>
            </a:endParaRPr>
          </a:p>
          <a:p>
            <a:pPr marL="214313" indent="-214313" algn="just">
              <a:buFont typeface="Wingdings" panose="05000000000000000000" pitchFamily="2" charset="2"/>
              <a:buChar char="Ø"/>
            </a:pPr>
            <a:r>
              <a:rPr lang="en-US" sz="1800" dirty="0">
                <a:latin typeface="+mn-lt"/>
              </a:rPr>
              <a:t>Suppose we take all possible samples of size </a:t>
            </a:r>
            <a:r>
              <a:rPr lang="en-US" sz="1800" i="1" dirty="0">
                <a:latin typeface="+mn-lt"/>
              </a:rPr>
              <a:t>n </a:t>
            </a:r>
            <a:r>
              <a:rPr lang="en-US" sz="1800" dirty="0">
                <a:latin typeface="+mn-lt"/>
              </a:rPr>
              <a:t>= 2 from this population with replacement.</a:t>
            </a:r>
            <a:endParaRPr lang="en-IN" sz="1800" dirty="0">
              <a:latin typeface="+mn-lt"/>
            </a:endParaRPr>
          </a:p>
        </p:txBody>
      </p:sp>
      <p:sp>
        <p:nvSpPr>
          <p:cNvPr id="3" name="Content Placeholder 2"/>
          <p:cNvSpPr>
            <a:spLocks noGrp="1"/>
          </p:cNvSpPr>
          <p:nvPr>
            <p:ph sz="quarter" idx="10"/>
          </p:nvPr>
        </p:nvSpPr>
        <p:spPr/>
        <p:txBody>
          <a:bodyPr>
            <a:normAutofit/>
          </a:bodyPr>
          <a:lstStyle/>
          <a:p>
            <a:pPr algn="ctr"/>
            <a:r>
              <a:rPr lang="en-IN" sz="3000" dirty="0">
                <a:latin typeface="+mn-lt"/>
              </a:rPr>
              <a:t>Example</a:t>
            </a:r>
          </a:p>
        </p:txBody>
      </p:sp>
      <p:pic>
        <p:nvPicPr>
          <p:cNvPr id="4" name="Picture 3"/>
          <p:cNvPicPr>
            <a:picLocks noChangeAspect="1"/>
          </p:cNvPicPr>
          <p:nvPr/>
        </p:nvPicPr>
        <p:blipFill>
          <a:blip r:embed="rId2"/>
          <a:stretch>
            <a:fillRect/>
          </a:stretch>
        </p:blipFill>
        <p:spPr>
          <a:xfrm>
            <a:off x="1943101" y="3106411"/>
            <a:ext cx="4972049" cy="1465589"/>
          </a:xfrm>
          <a:prstGeom prst="rect">
            <a:avLst/>
          </a:prstGeom>
        </p:spPr>
      </p:pic>
    </p:spTree>
    <p:extLst>
      <p:ext uri="{BB962C8B-B14F-4D97-AF65-F5344CB8AC3E}">
        <p14:creationId xmlns:p14="http://schemas.microsoft.com/office/powerpoint/2010/main" val="179510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a:t>
            </a:r>
          </a:p>
        </p:txBody>
      </p:sp>
      <p:pic>
        <p:nvPicPr>
          <p:cNvPr id="5" name="Picture 4"/>
          <p:cNvPicPr>
            <a:picLocks noChangeAspect="1"/>
          </p:cNvPicPr>
          <p:nvPr/>
        </p:nvPicPr>
        <p:blipFill>
          <a:blip r:embed="rId2"/>
          <a:stretch>
            <a:fillRect/>
          </a:stretch>
        </p:blipFill>
        <p:spPr>
          <a:xfrm>
            <a:off x="1371601" y="2000250"/>
            <a:ext cx="2993903" cy="3429000"/>
          </a:xfrm>
          <a:prstGeom prst="rect">
            <a:avLst/>
          </a:prstGeom>
        </p:spPr>
      </p:pic>
      <p:pic>
        <p:nvPicPr>
          <p:cNvPr id="6" name="Picture 5"/>
          <p:cNvPicPr>
            <a:picLocks noChangeAspect="1"/>
          </p:cNvPicPr>
          <p:nvPr/>
        </p:nvPicPr>
        <p:blipFill>
          <a:blip r:embed="rId3"/>
          <a:stretch>
            <a:fillRect/>
          </a:stretch>
        </p:blipFill>
        <p:spPr>
          <a:xfrm>
            <a:off x="4582200" y="2000250"/>
            <a:ext cx="3075901" cy="3314700"/>
          </a:xfrm>
          <a:prstGeom prst="rect">
            <a:avLst/>
          </a:prstGeom>
        </p:spPr>
      </p:pic>
    </p:spTree>
    <p:extLst>
      <p:ext uri="{BB962C8B-B14F-4D97-AF65-F5344CB8AC3E}">
        <p14:creationId xmlns:p14="http://schemas.microsoft.com/office/powerpoint/2010/main" val="348286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pPr algn="ctr">
              <a:defRPr/>
            </a:pPr>
            <a:r>
              <a:rPr lang="en-IN" sz="3600" dirty="0"/>
              <a:t>Session No 7</a:t>
            </a:r>
          </a:p>
          <a:p>
            <a:pPr algn="ctr">
              <a:defRPr/>
            </a:pPr>
            <a:r>
              <a:rPr lang="en-IN" sz="2700" dirty="0"/>
              <a:t>Testing of Hypothesis</a:t>
            </a:r>
          </a:p>
          <a:p>
            <a:pPr algn="ctr">
              <a:defRPr/>
            </a:pPr>
            <a:r>
              <a:rPr lang="en-US" dirty="0">
                <a:latin typeface="Calibri" panose="020F0502020204030204" pitchFamily="34" charset="0"/>
                <a:cs typeface="Calibri" panose="020F0502020204030204" pitchFamily="34" charset="0"/>
              </a:rPr>
              <a:t>(</a:t>
            </a:r>
            <a:r>
              <a:rPr lang="en-US" dirty="0">
                <a:highlight>
                  <a:srgbClr val="FFFF00"/>
                </a:highlight>
                <a:latin typeface="Calibri" panose="020F0502020204030204" pitchFamily="34" charset="0"/>
                <a:cs typeface="Calibri" panose="020F0502020204030204" pitchFamily="34" charset="0"/>
              </a:rPr>
              <a:t> 24/25 December, 2022</a:t>
            </a:r>
            <a:r>
              <a:rPr lang="en-US" dirty="0">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75252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14313" indent="-214313" algn="just">
              <a:buFont typeface="Wingdings" panose="05000000000000000000" pitchFamily="2" charset="2"/>
              <a:buChar char="Ø"/>
            </a:pPr>
            <a:r>
              <a:rPr lang="en-US" sz="1500" dirty="0">
                <a:latin typeface="+mn-lt"/>
              </a:rPr>
              <a:t>Again using an Excel-produced histogram, we can see the shape of the distribution of these </a:t>
            </a:r>
            <a:r>
              <a:rPr lang="en-IN" sz="1500" dirty="0">
                <a:latin typeface="+mn-lt"/>
              </a:rPr>
              <a:t>sample means.</a:t>
            </a:r>
          </a:p>
        </p:txBody>
      </p:sp>
      <p:sp>
        <p:nvSpPr>
          <p:cNvPr id="3" name="Content Placeholder 2"/>
          <p:cNvSpPr>
            <a:spLocks noGrp="1"/>
          </p:cNvSpPr>
          <p:nvPr>
            <p:ph sz="quarter" idx="10"/>
          </p:nvPr>
        </p:nvSpPr>
        <p:spPr/>
        <p:txBody>
          <a:bodyPr/>
          <a:lstStyle/>
          <a:p>
            <a:pPr algn="ctr"/>
            <a:r>
              <a:rPr lang="en-IN" dirty="0"/>
              <a:t>Example</a:t>
            </a:r>
          </a:p>
        </p:txBody>
      </p:sp>
      <p:pic>
        <p:nvPicPr>
          <p:cNvPr id="4" name="Picture 3"/>
          <p:cNvPicPr>
            <a:picLocks noChangeAspect="1"/>
          </p:cNvPicPr>
          <p:nvPr/>
        </p:nvPicPr>
        <p:blipFill>
          <a:blip r:embed="rId3"/>
          <a:stretch>
            <a:fillRect/>
          </a:stretch>
        </p:blipFill>
        <p:spPr>
          <a:xfrm>
            <a:off x="1943101" y="2933403"/>
            <a:ext cx="5600700" cy="2267248"/>
          </a:xfrm>
          <a:prstGeom prst="rect">
            <a:avLst/>
          </a:prstGeom>
        </p:spPr>
      </p:pic>
    </p:spTree>
    <p:extLst>
      <p:ext uri="{BB962C8B-B14F-4D97-AF65-F5344CB8AC3E}">
        <p14:creationId xmlns:p14="http://schemas.microsoft.com/office/powerpoint/2010/main" val="60056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57175" indent="-257175" algn="just">
              <a:buFont typeface="Wingdings" panose="05000000000000000000" pitchFamily="2" charset="2"/>
              <a:buChar char="Ø"/>
            </a:pPr>
            <a:r>
              <a:rPr lang="en-US" sz="1800" dirty="0">
                <a:latin typeface="+mn-lt"/>
              </a:rPr>
              <a:t>Notice that the shape of the histogram for sample means is quite unlike the shape of the histogram for the population.</a:t>
            </a:r>
          </a:p>
          <a:p>
            <a:pPr marL="257175" indent="-257175" algn="just">
              <a:buFont typeface="Wingdings" panose="05000000000000000000" pitchFamily="2" charset="2"/>
              <a:buChar char="Ø"/>
            </a:pPr>
            <a:endParaRPr lang="en-US" sz="1800" dirty="0">
              <a:latin typeface="+mn-lt"/>
            </a:endParaRPr>
          </a:p>
          <a:p>
            <a:pPr marL="257175" indent="-257175" algn="just">
              <a:buFont typeface="Wingdings" panose="05000000000000000000" pitchFamily="2" charset="2"/>
              <a:buChar char="Ø"/>
            </a:pPr>
            <a:r>
              <a:rPr lang="en-US" sz="1800" dirty="0">
                <a:latin typeface="+mn-lt"/>
              </a:rPr>
              <a:t>The sample means appear to “pile up” toward the middle of the distribution and “tail off” toward the extremes.</a:t>
            </a:r>
            <a:endParaRPr lang="en-IN" sz="1800" dirty="0">
              <a:latin typeface="+mn-lt"/>
            </a:endParaRPr>
          </a:p>
          <a:p>
            <a:pPr marL="257175" indent="-257175" algn="just">
              <a:buFont typeface="Wingdings" panose="05000000000000000000" pitchFamily="2" charset="2"/>
              <a:buChar char="Ø"/>
            </a:pPr>
            <a:endParaRPr lang="en-US" sz="1800" dirty="0">
              <a:latin typeface="+mn-lt"/>
            </a:endParaRPr>
          </a:p>
          <a:p>
            <a:pPr marL="257175" indent="-257175" algn="just">
              <a:buFont typeface="Wingdings" panose="05000000000000000000" pitchFamily="2" charset="2"/>
              <a:buChar char="Ø"/>
            </a:pPr>
            <a:r>
              <a:rPr lang="en-US" sz="1800" dirty="0">
                <a:latin typeface="+mn-lt"/>
              </a:rPr>
              <a:t>As sample sizes become much larger, the sample mean distributions begin to approach a </a:t>
            </a:r>
            <a:r>
              <a:rPr lang="en-US" sz="1800" b="1" dirty="0">
                <a:latin typeface="+mn-lt"/>
              </a:rPr>
              <a:t>normal distribution</a:t>
            </a:r>
            <a:r>
              <a:rPr lang="en-US" sz="1800" dirty="0">
                <a:latin typeface="+mn-lt"/>
              </a:rPr>
              <a:t> and the variation among the means decreases.</a:t>
            </a:r>
            <a:endParaRPr lang="en-IN" sz="1800" dirty="0">
              <a:latin typeface="+mn-lt"/>
            </a:endParaRPr>
          </a:p>
        </p:txBody>
      </p:sp>
      <p:sp>
        <p:nvSpPr>
          <p:cNvPr id="3" name="Content Placeholder 2"/>
          <p:cNvSpPr>
            <a:spLocks noGrp="1"/>
          </p:cNvSpPr>
          <p:nvPr>
            <p:ph sz="quarter" idx="10"/>
          </p:nvPr>
        </p:nvSpPr>
        <p:spPr/>
        <p:txBody>
          <a:bodyPr>
            <a:normAutofit/>
          </a:bodyPr>
          <a:lstStyle/>
          <a:p>
            <a:pPr algn="ctr"/>
            <a:r>
              <a:rPr lang="en-IN" sz="3000" dirty="0">
                <a:latin typeface="+mn-lt"/>
              </a:rPr>
              <a:t>Conclusions</a:t>
            </a:r>
          </a:p>
        </p:txBody>
      </p:sp>
    </p:spTree>
    <p:extLst>
      <p:ext uri="{BB962C8B-B14F-4D97-AF65-F5344CB8AC3E}">
        <p14:creationId xmlns:p14="http://schemas.microsoft.com/office/powerpoint/2010/main" val="417418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US" sz="1350" dirty="0">
                <a:latin typeface="+mn-lt"/>
              </a:rPr>
              <a:t>Sample Means from 90 Samples Ranging in Size from n = 2 to n = 30 from a Uniformly Distributed Population with a = 10 and b = 30</a:t>
            </a:r>
            <a:endParaRPr lang="en-IN" sz="1350" dirty="0">
              <a:latin typeface="+mn-lt"/>
            </a:endParaRPr>
          </a:p>
        </p:txBody>
      </p:sp>
      <p:pic>
        <p:nvPicPr>
          <p:cNvPr id="4" name="Picture 3"/>
          <p:cNvPicPr>
            <a:picLocks noChangeAspect="1"/>
          </p:cNvPicPr>
          <p:nvPr/>
        </p:nvPicPr>
        <p:blipFill>
          <a:blip r:embed="rId2"/>
          <a:stretch>
            <a:fillRect/>
          </a:stretch>
        </p:blipFill>
        <p:spPr>
          <a:xfrm>
            <a:off x="1371600" y="2114550"/>
            <a:ext cx="6457950" cy="3657600"/>
          </a:xfrm>
          <a:prstGeom prst="rect">
            <a:avLst/>
          </a:prstGeom>
        </p:spPr>
      </p:pic>
    </p:spTree>
    <p:extLst>
      <p:ext uri="{BB962C8B-B14F-4D97-AF65-F5344CB8AC3E}">
        <p14:creationId xmlns:p14="http://schemas.microsoft.com/office/powerpoint/2010/main" val="69142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434721" y="1943101"/>
            <a:ext cx="6109079" cy="3657599"/>
          </a:xfrm>
          <a:prstGeom prst="rect">
            <a:avLst/>
          </a:prstGeom>
        </p:spPr>
      </p:pic>
      <p:sp>
        <p:nvSpPr>
          <p:cNvPr id="3" name="Content Placeholder 2"/>
          <p:cNvSpPr>
            <a:spLocks noGrp="1"/>
          </p:cNvSpPr>
          <p:nvPr>
            <p:ph sz="quarter" idx="10"/>
          </p:nvPr>
        </p:nvSpPr>
        <p:spPr/>
        <p:txBody>
          <a:bodyPr>
            <a:normAutofit/>
          </a:bodyPr>
          <a:lstStyle/>
          <a:p>
            <a:pPr algn="ctr"/>
            <a:r>
              <a:rPr lang="en-US" dirty="0">
                <a:latin typeface="+mn-lt"/>
              </a:rPr>
              <a:t>Shapes of the Distributions of</a:t>
            </a:r>
          </a:p>
          <a:p>
            <a:pPr algn="ctr"/>
            <a:r>
              <a:rPr lang="en-US" dirty="0">
                <a:latin typeface="+mn-lt"/>
              </a:rPr>
              <a:t>Sample Means</a:t>
            </a:r>
            <a:endParaRPr lang="en-IN" dirty="0">
              <a:latin typeface="+mn-lt"/>
            </a:endParaRPr>
          </a:p>
        </p:txBody>
      </p:sp>
    </p:spTree>
    <p:extLst>
      <p:ext uri="{BB962C8B-B14F-4D97-AF65-F5344CB8AC3E}">
        <p14:creationId xmlns:p14="http://schemas.microsoft.com/office/powerpoint/2010/main" val="390672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371601" y="2318109"/>
                <a:ext cx="6383407" cy="2737803"/>
              </a:xfrm>
            </p:spPr>
            <p:txBody>
              <a:bodyPr>
                <a:normAutofit fontScale="92500" lnSpcReduction="10000"/>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samples of size </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are drawn randomly from a population that has a mean of µ and a standard deviation of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the sample means,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 are approximately normally distributed for sufficiently large sample sizes (</a:t>
                </a:r>
                <a:r>
                  <a:rPr lang="en-US" i="1" dirty="0">
                    <a:latin typeface="Calibri" panose="020F0502020204030204" pitchFamily="34" charset="0"/>
                    <a:cs typeface="Calibri" panose="020F0502020204030204" pitchFamily="34" charset="0"/>
                  </a:rPr>
                  <a:t>n &gt;= </a:t>
                </a:r>
                <a:r>
                  <a:rPr lang="en-US" dirty="0">
                    <a:latin typeface="Calibri" panose="020F0502020204030204" pitchFamily="34" charset="0"/>
                    <a:cs typeface="Calibri" panose="020F0502020204030204" pitchFamily="34" charset="0"/>
                  </a:rPr>
                  <a:t>30) regardless of the shape of the population distribution. </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If the population is normally distributed, the sample means are normally distributed for any size sample.</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From mathematical expectation</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371601" y="2318109"/>
                <a:ext cx="6383407" cy="2737803"/>
              </a:xfrm>
              <a:blipFill>
                <a:blip r:embed="rId3"/>
                <a:stretch>
                  <a:fillRect l="-382" t="-1559" r="-1719"/>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Central Limit Theorem</a:t>
            </a:r>
          </a:p>
        </p:txBody>
      </p:sp>
      <p:pic>
        <p:nvPicPr>
          <p:cNvPr id="5" name="Picture 4"/>
          <p:cNvPicPr>
            <a:picLocks noChangeAspect="1"/>
          </p:cNvPicPr>
          <p:nvPr/>
        </p:nvPicPr>
        <p:blipFill>
          <a:blip r:embed="rId4"/>
          <a:stretch>
            <a:fillRect/>
          </a:stretch>
        </p:blipFill>
        <p:spPr>
          <a:xfrm>
            <a:off x="2411665" y="4818873"/>
            <a:ext cx="894395" cy="474078"/>
          </a:xfrm>
          <a:prstGeom prst="rect">
            <a:avLst/>
          </a:prstGeom>
        </p:spPr>
      </p:pic>
      <p:pic>
        <p:nvPicPr>
          <p:cNvPr id="6" name="Picture 5"/>
          <p:cNvPicPr>
            <a:picLocks noChangeAspect="1"/>
          </p:cNvPicPr>
          <p:nvPr/>
        </p:nvPicPr>
        <p:blipFill>
          <a:blip r:embed="rId5"/>
          <a:stretch>
            <a:fillRect/>
          </a:stretch>
        </p:blipFill>
        <p:spPr>
          <a:xfrm>
            <a:off x="3765688" y="4818873"/>
            <a:ext cx="958889" cy="474078"/>
          </a:xfrm>
          <a:prstGeom prst="rect">
            <a:avLst/>
          </a:prstGeom>
        </p:spPr>
      </p:pic>
    </p:spTree>
    <p:extLst>
      <p:ext uri="{BB962C8B-B14F-4D97-AF65-F5344CB8AC3E}">
        <p14:creationId xmlns:p14="http://schemas.microsoft.com/office/powerpoint/2010/main" val="2036468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863883"/>
            <a:ext cx="6172200" cy="3793967"/>
          </a:xfrm>
        </p:spPr>
        <p:txBody>
          <a:bodyPr>
            <a:normAutofit/>
          </a:bodyPr>
          <a:lstStyle/>
          <a:p>
            <a:pPr marL="257175" indent="-257175" algn="just">
              <a:buFont typeface="Wingdings" panose="05000000000000000000" pitchFamily="2" charset="2"/>
              <a:buChar char="Ø"/>
            </a:pPr>
            <a:r>
              <a:rPr lang="en-US" sz="1500" dirty="0">
                <a:latin typeface="+mn-lt"/>
              </a:rPr>
              <a:t>The central limit theorem states that sample means are normally distributed regardless of the shape of the population for large samples and for any sample size with normally distributed populations. </a:t>
            </a:r>
          </a:p>
          <a:p>
            <a:pPr marL="257175" indent="-257175" algn="just">
              <a:buFont typeface="Wingdings" panose="05000000000000000000" pitchFamily="2" charset="2"/>
              <a:buChar char="Ø"/>
            </a:pPr>
            <a:r>
              <a:rPr lang="en-US" sz="1500" dirty="0">
                <a:latin typeface="+mn-lt"/>
              </a:rPr>
              <a:t>Thus, </a:t>
            </a:r>
            <a:r>
              <a:rPr lang="en-US" sz="1500" b="1" dirty="0">
                <a:latin typeface="+mn-lt"/>
              </a:rPr>
              <a:t>sample means </a:t>
            </a:r>
            <a:r>
              <a:rPr lang="en-US" sz="1500" dirty="0">
                <a:latin typeface="+mn-lt"/>
              </a:rPr>
              <a:t>can be </a:t>
            </a:r>
            <a:r>
              <a:rPr lang="en-US" sz="1500" b="1" dirty="0">
                <a:latin typeface="+mn-lt"/>
              </a:rPr>
              <a:t>analyzed</a:t>
            </a:r>
            <a:r>
              <a:rPr lang="en-US" sz="1500" dirty="0">
                <a:latin typeface="+mn-lt"/>
              </a:rPr>
              <a:t> by using </a:t>
            </a:r>
            <a:r>
              <a:rPr lang="en-US" sz="1500" b="1" i="1" dirty="0">
                <a:latin typeface="+mn-lt"/>
              </a:rPr>
              <a:t>z </a:t>
            </a:r>
            <a:r>
              <a:rPr lang="en-US" sz="1500" b="1" dirty="0">
                <a:latin typeface="+mn-lt"/>
              </a:rPr>
              <a:t>scores</a:t>
            </a:r>
          </a:p>
          <a:p>
            <a:pPr marL="257175" indent="-257175" algn="just">
              <a:buFont typeface="Wingdings" panose="05000000000000000000" pitchFamily="2" charset="2"/>
              <a:buChar char="Ø"/>
            </a:pPr>
            <a:r>
              <a:rPr lang="en-US" sz="1500" dirty="0">
                <a:latin typeface="+mn-lt"/>
              </a:rPr>
              <a:t>The formula to determine z scores for individual values from a normal distribution:</a:t>
            </a:r>
          </a:p>
          <a:p>
            <a:pPr marL="257175" indent="-257175" algn="just">
              <a:buFont typeface="Wingdings" panose="05000000000000000000" pitchFamily="2" charset="2"/>
              <a:buChar char="Ø"/>
            </a:pPr>
            <a:endParaRPr lang="en-US" sz="1500" dirty="0">
              <a:latin typeface="+mn-lt"/>
            </a:endParaRPr>
          </a:p>
          <a:p>
            <a:pPr marL="257175" indent="-257175" algn="just">
              <a:buFont typeface="Wingdings" panose="05000000000000000000" pitchFamily="2" charset="2"/>
              <a:buChar char="Ø"/>
            </a:pPr>
            <a:r>
              <a:rPr lang="en-US" sz="1500" dirty="0">
                <a:latin typeface="+mn-lt"/>
              </a:rPr>
              <a:t>If sample means are normally distributed, the z score formula applied to sample means would be</a:t>
            </a:r>
          </a:p>
          <a:p>
            <a:pPr marL="257175" indent="-257175" algn="just">
              <a:buFont typeface="Wingdings" panose="05000000000000000000" pitchFamily="2" charset="2"/>
              <a:buChar char="Ø"/>
            </a:pPr>
            <a:endParaRPr lang="en-US" sz="1500" dirty="0">
              <a:latin typeface="+mn-lt"/>
            </a:endParaRPr>
          </a:p>
          <a:p>
            <a:pPr marL="257175" indent="-257175" algn="just">
              <a:buFont typeface="Wingdings" panose="05000000000000000000" pitchFamily="2" charset="2"/>
              <a:buChar char="Ø"/>
            </a:pPr>
            <a:endParaRPr lang="en-US" sz="1500" dirty="0">
              <a:latin typeface="+mn-lt"/>
            </a:endParaRPr>
          </a:p>
          <a:p>
            <a:pPr marL="257175" indent="-257175" algn="just">
              <a:buFont typeface="Wingdings" panose="05000000000000000000" pitchFamily="2" charset="2"/>
              <a:buChar char="Ø"/>
            </a:pPr>
            <a:r>
              <a:rPr lang="en-US" sz="1500" dirty="0">
                <a:latin typeface="+mn-lt"/>
              </a:rPr>
              <a:t>The standard deviation of the statistic of interest is      , sometimes referred to as the </a:t>
            </a:r>
            <a:r>
              <a:rPr lang="en-US" sz="1500" b="1" dirty="0">
                <a:latin typeface="+mn-lt"/>
              </a:rPr>
              <a:t>standard error of the mean.</a:t>
            </a:r>
            <a:endParaRPr lang="en-IN" sz="1500" b="1" dirty="0">
              <a:latin typeface="+mn-lt"/>
            </a:endParaRPr>
          </a:p>
        </p:txBody>
      </p:sp>
      <p:sp>
        <p:nvSpPr>
          <p:cNvPr id="3" name="Content Placeholder 2"/>
          <p:cNvSpPr>
            <a:spLocks noGrp="1"/>
          </p:cNvSpPr>
          <p:nvPr>
            <p:ph sz="quarter" idx="10"/>
          </p:nvPr>
        </p:nvSpPr>
        <p:spPr/>
        <p:txBody>
          <a:bodyPr>
            <a:normAutofit/>
          </a:bodyPr>
          <a:lstStyle/>
          <a:p>
            <a:pPr algn="ctr"/>
            <a:r>
              <a:rPr lang="en-IN" sz="2400" dirty="0">
                <a:latin typeface="+mn-lt"/>
              </a:rPr>
              <a:t>Z score for sample means</a:t>
            </a:r>
          </a:p>
        </p:txBody>
      </p:sp>
      <p:pic>
        <p:nvPicPr>
          <p:cNvPr id="4" name="Picture 3"/>
          <p:cNvPicPr>
            <a:picLocks noChangeAspect="1"/>
          </p:cNvPicPr>
          <p:nvPr/>
        </p:nvPicPr>
        <p:blipFill>
          <a:blip r:embed="rId3"/>
          <a:stretch>
            <a:fillRect/>
          </a:stretch>
        </p:blipFill>
        <p:spPr>
          <a:xfrm>
            <a:off x="3034867" y="3120176"/>
            <a:ext cx="1079933" cy="537425"/>
          </a:xfrm>
          <a:prstGeom prst="rect">
            <a:avLst/>
          </a:prstGeom>
        </p:spPr>
      </p:pic>
      <p:pic>
        <p:nvPicPr>
          <p:cNvPr id="5" name="Picture 4"/>
          <p:cNvPicPr>
            <a:picLocks noChangeAspect="1"/>
          </p:cNvPicPr>
          <p:nvPr/>
        </p:nvPicPr>
        <p:blipFill>
          <a:blip r:embed="rId4"/>
          <a:stretch>
            <a:fillRect/>
          </a:stretch>
        </p:blipFill>
        <p:spPr>
          <a:xfrm>
            <a:off x="3886200" y="4000500"/>
            <a:ext cx="1280998" cy="685800"/>
          </a:xfrm>
          <a:prstGeom prst="rect">
            <a:avLst/>
          </a:prstGeom>
        </p:spPr>
      </p:pic>
      <p:pic>
        <p:nvPicPr>
          <p:cNvPr id="6" name="Picture 5"/>
          <p:cNvPicPr>
            <a:picLocks noChangeAspect="1"/>
          </p:cNvPicPr>
          <p:nvPr/>
        </p:nvPicPr>
        <p:blipFill>
          <a:blip r:embed="rId5"/>
          <a:stretch>
            <a:fillRect/>
          </a:stretch>
        </p:blipFill>
        <p:spPr>
          <a:xfrm>
            <a:off x="6000750" y="4782140"/>
            <a:ext cx="228600" cy="211979"/>
          </a:xfrm>
          <a:prstGeom prst="rect">
            <a:avLst/>
          </a:prstGeom>
        </p:spPr>
      </p:pic>
    </p:spTree>
    <p:extLst>
      <p:ext uri="{BB962C8B-B14F-4D97-AF65-F5344CB8AC3E}">
        <p14:creationId xmlns:p14="http://schemas.microsoft.com/office/powerpoint/2010/main" val="18478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6082" y="2340472"/>
            <a:ext cx="6216927" cy="2545854"/>
          </a:xfrm>
        </p:spPr>
        <p:txBody>
          <a:bodyPr/>
          <a:lstStyle/>
          <a:p>
            <a:pPr marL="0" indent="0" algn="just"/>
            <a:r>
              <a:rPr lang="en-IN" dirty="0">
                <a:latin typeface="Calibri" panose="020F0502020204030204" pitchFamily="34" charset="0"/>
                <a:cs typeface="Calibri" panose="020F0502020204030204" pitchFamily="34" charset="0"/>
              </a:rPr>
              <a:t>Suppose </a:t>
            </a:r>
            <a:r>
              <a:rPr lang="en-US" dirty="0">
                <a:latin typeface="Calibri" panose="020F0502020204030204" pitchFamily="34" charset="0"/>
                <a:cs typeface="Calibri" panose="020F0502020204030204" pitchFamily="34" charset="0"/>
              </a:rPr>
              <a:t>the mean expenditure per customer at a tire store is $85.00, with a standard deviation of $9.00. </a:t>
            </a:r>
          </a:p>
          <a:p>
            <a:pPr marL="0" indent="0" algn="just"/>
            <a:r>
              <a:rPr lang="en-US" dirty="0">
                <a:latin typeface="Calibri" panose="020F0502020204030204" pitchFamily="34" charset="0"/>
                <a:cs typeface="Calibri" panose="020F0502020204030204" pitchFamily="34" charset="0"/>
              </a:rPr>
              <a:t>If a random sample of 40 customers is taken, what is the probability that the sample average expenditure per customer for this sample will be $87.00 or more?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 </a:t>
            </a:r>
          </a:p>
          <a:p>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1519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Because the sample size is greater than 30, the central limit theorem </a:t>
            </a:r>
          </a:p>
          <a:p>
            <a:r>
              <a:rPr lang="en-US" dirty="0">
                <a:latin typeface="Calibri" panose="020F0502020204030204" pitchFamily="34" charset="0"/>
                <a:cs typeface="Calibri" panose="020F0502020204030204" pitchFamily="34" charset="0"/>
              </a:rPr>
              <a:t>Can be used, and the sample means are normally distributed.</a:t>
            </a:r>
          </a:p>
          <a:p>
            <a:r>
              <a:rPr lang="en-US" dirty="0">
                <a:latin typeface="Calibri" panose="020F0502020204030204" pitchFamily="34" charset="0"/>
                <a:cs typeface="Calibri" panose="020F0502020204030204" pitchFamily="34" charset="0"/>
              </a:rPr>
              <a:t>µ= $85 </a:t>
            </a:r>
            <a:r>
              <a:rPr lang="el-GR" dirty="0">
                <a:latin typeface="Calibri" panose="020F0502020204030204" pitchFamily="34" charset="0"/>
                <a:cs typeface="Calibri" panose="020F0502020204030204" pitchFamily="34" charset="0"/>
              </a:rPr>
              <a:t>σ</a:t>
            </a: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9</a:t>
            </a:r>
          </a:p>
          <a:p>
            <a:endParaRPr lang="en-IN" dirty="0"/>
          </a:p>
          <a:p>
            <a:endParaRPr lang="en-IN" dirty="0"/>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1600201" y="3429000"/>
            <a:ext cx="2728673" cy="1485900"/>
          </a:xfrm>
          <a:prstGeom prst="rect">
            <a:avLst/>
          </a:prstGeom>
        </p:spPr>
      </p:pic>
      <p:pic>
        <p:nvPicPr>
          <p:cNvPr id="5" name="Picture 4"/>
          <p:cNvPicPr>
            <a:picLocks noChangeAspect="1"/>
          </p:cNvPicPr>
          <p:nvPr/>
        </p:nvPicPr>
        <p:blipFill>
          <a:blip r:embed="rId3"/>
          <a:stretch>
            <a:fillRect/>
          </a:stretch>
        </p:blipFill>
        <p:spPr>
          <a:xfrm>
            <a:off x="4799536" y="3028950"/>
            <a:ext cx="2923736" cy="2343150"/>
          </a:xfrm>
          <a:prstGeom prst="rect">
            <a:avLst/>
          </a:prstGeom>
        </p:spPr>
      </p:pic>
    </p:spTree>
    <p:extLst>
      <p:ext uri="{BB962C8B-B14F-4D97-AF65-F5344CB8AC3E}">
        <p14:creationId xmlns:p14="http://schemas.microsoft.com/office/powerpoint/2010/main" val="314165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82808" y="2340473"/>
            <a:ext cx="5993296" cy="2543990"/>
          </a:xfrm>
        </p:spPr>
        <p:txBody>
          <a:bodyPr/>
          <a:lstStyle/>
          <a:p>
            <a:pPr marL="0" indent="0" algn="just"/>
            <a:r>
              <a:rPr lang="en-US" dirty="0">
                <a:latin typeface="Calibri" panose="020F0502020204030204" pitchFamily="34" charset="0"/>
                <a:cs typeface="Calibri" panose="020F0502020204030204" pitchFamily="34" charset="0"/>
              </a:rPr>
              <a:t>Suppose that during any hour in a large department store, the average number of shoppers is 448, with a standard deviation of 21 shoppers. </a:t>
            </a:r>
          </a:p>
          <a:p>
            <a:pPr marL="0" indent="0"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What is the probability that a random sample of 49 different shopping hours will yield a sample mean between 441 and 446 shoppers?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2475"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098931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371600" y="2340472"/>
                <a:ext cx="6337680" cy="2545854"/>
              </a:xfrm>
            </p:spPr>
            <p:txBody>
              <a:bodyPr/>
              <a:lstStyle/>
              <a:p>
                <a:pPr algn="just"/>
                <a:r>
                  <a:rPr lang="en-US" dirty="0">
                    <a:latin typeface="Calibri" panose="020F0502020204030204" pitchFamily="34" charset="0"/>
                    <a:cs typeface="Calibri" panose="020F0502020204030204" pitchFamily="34" charset="0"/>
                  </a:rPr>
                  <a:t>For this problem, µ= 448,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21, and n = 49. The problem is to determine</a:t>
                </a:r>
              </a:p>
              <a:p>
                <a:pPr algn="just"/>
                <a:r>
                  <a:rPr lang="en-US" dirty="0">
                    <a:latin typeface="Calibri" panose="020F0502020204030204" pitchFamily="34" charset="0"/>
                    <a:cs typeface="Calibri" panose="020F0502020204030204" pitchFamily="34" charset="0"/>
                  </a:rPr>
                  <a:t>P(441&lt;= </a:t>
                </a:r>
                <a14:m>
                  <m:oMath xmlns:m="http://schemas.openxmlformats.org/officeDocument/2006/math">
                    <m:acc>
                      <m:accPr>
                        <m:chr m:val="̅"/>
                        <m:ctrlPr>
                          <a:rPr lang="en-US"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&lt;=446). </a:t>
                </a:r>
              </a:p>
              <a:p>
                <a:pPr algn="just"/>
                <a:r>
                  <a:rPr lang="en-US" dirty="0">
                    <a:latin typeface="Calibri" panose="020F0502020204030204" pitchFamily="34" charset="0"/>
                    <a:cs typeface="Calibri" panose="020F0502020204030204" pitchFamily="34" charset="0"/>
                  </a:rPr>
                  <a:t>The following </a:t>
                </a:r>
                <a:endParaRPr lang="en-IN" dirty="0">
                  <a:latin typeface="Calibri" panose="020F0502020204030204" pitchFamily="34" charset="0"/>
                  <a:cs typeface="Calibri" panose="020F0502020204030204" pitchFamily="34"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371600" y="2340472"/>
                <a:ext cx="6337680" cy="2545854"/>
              </a:xfrm>
              <a:blipFill>
                <a:blip r:embed="rId2"/>
                <a:stretch>
                  <a:fillRect l="-769" t="-1435" r="-769"/>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normAutofit/>
          </a:bodyPr>
          <a:lstStyle/>
          <a:p>
            <a:pPr algn="ctr"/>
            <a:r>
              <a:rPr lang="en-IN" sz="2475"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3"/>
          <a:stretch>
            <a:fillRect/>
          </a:stretch>
        </p:blipFill>
        <p:spPr>
          <a:xfrm>
            <a:off x="3899542" y="2800351"/>
            <a:ext cx="1281797" cy="1112120"/>
          </a:xfrm>
          <a:prstGeom prst="rect">
            <a:avLst/>
          </a:prstGeom>
        </p:spPr>
      </p:pic>
      <p:pic>
        <p:nvPicPr>
          <p:cNvPr id="6" name="Picture 5"/>
          <p:cNvPicPr>
            <a:picLocks noChangeAspect="1"/>
          </p:cNvPicPr>
          <p:nvPr/>
        </p:nvPicPr>
        <p:blipFill>
          <a:blip r:embed="rId4"/>
          <a:stretch>
            <a:fillRect/>
          </a:stretch>
        </p:blipFill>
        <p:spPr>
          <a:xfrm>
            <a:off x="5912596" y="2971800"/>
            <a:ext cx="1516904" cy="940670"/>
          </a:xfrm>
          <a:prstGeom prst="rect">
            <a:avLst/>
          </a:prstGeom>
        </p:spPr>
      </p:pic>
    </p:spTree>
    <p:extLst>
      <p:ext uri="{BB962C8B-B14F-4D97-AF65-F5344CB8AC3E}">
        <p14:creationId xmlns:p14="http://schemas.microsoft.com/office/powerpoint/2010/main" val="407922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4C0601D-B3A4-16D3-4525-CE0C97AF2F7C}"/>
              </a:ext>
            </a:extLst>
          </p:cNvPr>
          <p:cNvGraphicFramePr>
            <a:graphicFrameLocks noGrp="1"/>
          </p:cNvGraphicFramePr>
          <p:nvPr>
            <p:ph idx="1"/>
            <p:extLst>
              <p:ext uri="{D42A27DB-BD31-4B8C-83A1-F6EECF244321}">
                <p14:modId xmlns:p14="http://schemas.microsoft.com/office/powerpoint/2010/main" val="1167799178"/>
              </p:ext>
            </p:extLst>
          </p:nvPr>
        </p:nvGraphicFramePr>
        <p:xfrm>
          <a:off x="231755" y="2038559"/>
          <a:ext cx="8297426" cy="2780882"/>
        </p:xfrm>
        <a:graphic>
          <a:graphicData uri="http://schemas.openxmlformats.org/drawingml/2006/table">
            <a:tbl>
              <a:tblPr firstRow="1" firstCol="1" bandRow="1">
                <a:tableStyleId>{3C2FFA5D-87B4-456A-9821-1D502468CF0F}</a:tableStyleId>
              </a:tblPr>
              <a:tblGrid>
                <a:gridCol w="1160585">
                  <a:extLst>
                    <a:ext uri="{9D8B030D-6E8A-4147-A177-3AD203B41FA5}">
                      <a16:colId xmlns:a16="http://schemas.microsoft.com/office/drawing/2014/main" val="3198349474"/>
                    </a:ext>
                  </a:extLst>
                </a:gridCol>
                <a:gridCol w="5802923">
                  <a:extLst>
                    <a:ext uri="{9D8B030D-6E8A-4147-A177-3AD203B41FA5}">
                      <a16:colId xmlns:a16="http://schemas.microsoft.com/office/drawing/2014/main" val="2937646238"/>
                    </a:ext>
                  </a:extLst>
                </a:gridCol>
                <a:gridCol w="1333919">
                  <a:extLst>
                    <a:ext uri="{9D8B030D-6E8A-4147-A177-3AD203B41FA5}">
                      <a16:colId xmlns:a16="http://schemas.microsoft.com/office/drawing/2014/main" val="3830622916"/>
                    </a:ext>
                  </a:extLst>
                </a:gridCol>
              </a:tblGrid>
              <a:tr h="1124677">
                <a:tc>
                  <a:txBody>
                    <a:bodyPr/>
                    <a:lstStyle/>
                    <a:p>
                      <a:pPr marL="0" marR="496570" algn="ctr">
                        <a:lnSpc>
                          <a:spcPct val="115000"/>
                        </a:lnSpc>
                        <a:spcBef>
                          <a:spcPts val="0"/>
                        </a:spcBef>
                        <a:spcAft>
                          <a:spcPts val="0"/>
                        </a:spcAft>
                      </a:pPr>
                      <a:r>
                        <a:rPr lang="en-IN" sz="1500" b="1">
                          <a:solidFill>
                            <a:schemeClr val="tx1"/>
                          </a:solidFill>
                          <a:effectLst/>
                        </a:rPr>
                        <a:t>Contact Session</a:t>
                      </a:r>
                      <a:endParaRPr lang="en-US" sz="1500" b="1">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6570" algn="ctr">
                        <a:lnSpc>
                          <a:spcPct val="115000"/>
                        </a:lnSpc>
                        <a:spcBef>
                          <a:spcPts val="0"/>
                        </a:spcBef>
                        <a:spcAft>
                          <a:spcPts val="0"/>
                        </a:spcAft>
                      </a:pPr>
                      <a:r>
                        <a:rPr lang="en-IN" sz="1500" b="1" dirty="0">
                          <a:solidFill>
                            <a:schemeClr val="tx1"/>
                          </a:solidFill>
                          <a:effectLst/>
                        </a:rPr>
                        <a:t>List of Topic Title</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5935" algn="ctr">
                        <a:lnSpc>
                          <a:spcPct val="115000"/>
                        </a:lnSpc>
                        <a:spcBef>
                          <a:spcPts val="0"/>
                        </a:spcBef>
                        <a:spcAft>
                          <a:spcPts val="1000"/>
                        </a:spcAft>
                      </a:pPr>
                      <a:r>
                        <a:rPr lang="en-IN" sz="1500" b="1" dirty="0">
                          <a:solidFill>
                            <a:schemeClr val="tx1"/>
                          </a:solidFill>
                          <a:effectLst/>
                        </a:rPr>
                        <a:t>Reference</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extLst>
                  <a:ext uri="{0D108BD9-81ED-4DB2-BD59-A6C34878D82A}">
                    <a16:rowId xmlns:a16="http://schemas.microsoft.com/office/drawing/2014/main" val="4028439883"/>
                  </a:ext>
                </a:extLst>
              </a:tr>
              <a:tr h="1656205">
                <a:tc>
                  <a:txBody>
                    <a:bodyPr/>
                    <a:lstStyle/>
                    <a:p>
                      <a:pPr marL="0" marR="495935">
                        <a:lnSpc>
                          <a:spcPct val="115000"/>
                        </a:lnSpc>
                        <a:spcBef>
                          <a:spcPts val="0"/>
                        </a:spcBef>
                        <a:spcAft>
                          <a:spcPts val="1000"/>
                        </a:spcAft>
                      </a:pPr>
                      <a:r>
                        <a:rPr lang="en-IN" sz="1500" b="1">
                          <a:solidFill>
                            <a:schemeClr val="tx1"/>
                          </a:solidFill>
                          <a:effectLst/>
                        </a:rPr>
                        <a:t>CS - 7</a:t>
                      </a:r>
                      <a:endParaRPr lang="en-US" sz="1500" b="1">
                        <a:solidFill>
                          <a:schemeClr val="tx1"/>
                        </a:solidFill>
                        <a:effectLst/>
                        <a:latin typeface="Calibri" panose="020F0502020204030204" pitchFamily="34" charset="0"/>
                        <a:ea typeface="Calibri" panose="020F0502020204030204" pitchFamily="34" charset="0"/>
                      </a:endParaRPr>
                    </a:p>
                  </a:txBody>
                  <a:tcPr marL="51435" marR="51435" marT="0" marB="0"/>
                </a:tc>
                <a:tc>
                  <a:txBody>
                    <a:bodyPr/>
                    <a:lstStyle/>
                    <a:p>
                      <a:pPr marL="0" marR="495935">
                        <a:lnSpc>
                          <a:spcPct val="136000"/>
                        </a:lnSpc>
                        <a:spcBef>
                          <a:spcPts val="0"/>
                        </a:spcBef>
                        <a:spcAft>
                          <a:spcPts val="0"/>
                        </a:spcAft>
                      </a:pPr>
                      <a:r>
                        <a:rPr lang="en-IN" sz="1500" b="1" kern="50" dirty="0">
                          <a:solidFill>
                            <a:schemeClr val="tx1"/>
                          </a:solidFill>
                          <a:effectLst/>
                        </a:rPr>
                        <a:t>Sampling – random sampling and Stratified sampling, Sampling distribution – Central Limit theorem, Estimation– Interval Estimation, Confidence level</a:t>
                      </a:r>
                      <a:endParaRPr lang="en-US" sz="1500" b="1" kern="50" dirty="0">
                        <a:solidFill>
                          <a:schemeClr val="tx1"/>
                        </a:solidFill>
                        <a:effectLst/>
                        <a:latin typeface="Times New Roman" panose="02020603050405020304" pitchFamily="18" charset="0"/>
                        <a:ea typeface="WenQuanYi Micro Hei"/>
                        <a:cs typeface="Lohit Hindi"/>
                      </a:endParaRPr>
                    </a:p>
                  </a:txBody>
                  <a:tcPr marL="51435" marR="51435" marT="0" marB="0"/>
                </a:tc>
                <a:tc>
                  <a:txBody>
                    <a:bodyPr/>
                    <a:lstStyle/>
                    <a:p>
                      <a:pPr marL="0" marR="496570">
                        <a:lnSpc>
                          <a:spcPct val="115000"/>
                        </a:lnSpc>
                        <a:spcBef>
                          <a:spcPts val="0"/>
                        </a:spcBef>
                        <a:spcAft>
                          <a:spcPts val="0"/>
                        </a:spcAft>
                      </a:pPr>
                      <a:r>
                        <a:rPr lang="en-IN" sz="1500" b="1" dirty="0">
                          <a:solidFill>
                            <a:schemeClr val="tx1"/>
                          </a:solidFill>
                          <a:effectLst/>
                        </a:rPr>
                        <a:t>T1 &amp; T2</a:t>
                      </a:r>
                      <a:endParaRPr lang="en-US" sz="1500" b="1" dirty="0">
                        <a:solidFill>
                          <a:schemeClr val="tx1"/>
                        </a:solidFill>
                        <a:effectLst/>
                        <a:latin typeface="Calibri" panose="020F0502020204030204" pitchFamily="34" charset="0"/>
                        <a:ea typeface="Calibri" panose="020F0502020204030204" pitchFamily="34" charset="0"/>
                      </a:endParaRPr>
                    </a:p>
                  </a:txBody>
                  <a:tcPr marL="51435" marR="51435" marT="0" marB="0"/>
                </a:tc>
                <a:extLst>
                  <a:ext uri="{0D108BD9-81ED-4DB2-BD59-A6C34878D82A}">
                    <a16:rowId xmlns:a16="http://schemas.microsoft.com/office/drawing/2014/main" val="2340602220"/>
                  </a:ext>
                </a:extLst>
              </a:tr>
            </a:tbl>
          </a:graphicData>
        </a:graphic>
      </p:graphicFrame>
      <p:sp>
        <p:nvSpPr>
          <p:cNvPr id="3" name="Content Placeholder 2">
            <a:extLst>
              <a:ext uri="{FF2B5EF4-FFF2-40B4-BE49-F238E27FC236}">
                <a16:creationId xmlns:a16="http://schemas.microsoft.com/office/drawing/2014/main" id="{F9DC3DBE-43C3-7C08-DDB1-455DD9DABD60}"/>
              </a:ext>
            </a:extLst>
          </p:cNvPr>
          <p:cNvSpPr>
            <a:spLocks noGrp="1"/>
          </p:cNvSpPr>
          <p:nvPr>
            <p:ph sz="quarter" idx="10"/>
          </p:nvPr>
        </p:nvSpPr>
        <p:spPr>
          <a:xfrm>
            <a:off x="1" y="925077"/>
            <a:ext cx="6910754" cy="903724"/>
          </a:xfrm>
        </p:spPr>
        <p:txBody>
          <a:bodyPr/>
          <a:lstStyle/>
          <a:p>
            <a:r>
              <a:rPr lang="en-US" altLang="zh-CN" dirty="0">
                <a:solidFill>
                  <a:srgbClr val="FF0000"/>
                </a:solidFill>
                <a:latin typeface="Times New Roman" panose="02020603050405020304" pitchFamily="18" charset="0"/>
                <a:ea typeface="WenQuanYi Micro Hei"/>
                <a:cs typeface="Times New Roman" panose="02020603050405020304" pitchFamily="18" charset="0"/>
              </a:rPr>
              <a:t>Contact Session 7: </a:t>
            </a:r>
            <a:r>
              <a:rPr lang="en-US" altLang="zh-CN" dirty="0">
                <a:solidFill>
                  <a:srgbClr val="FF0000"/>
                </a:solidFill>
                <a:latin typeface="Times New Roman" panose="02020603050405020304" pitchFamily="18" charset="0"/>
                <a:ea typeface="Ubuntu" panose="020B0504030602030204" pitchFamily="34" charset="0"/>
                <a:cs typeface="Times New Roman" panose="02020603050405020304" pitchFamily="18" charset="0"/>
              </a:rPr>
              <a:t>Module 4: Hypothesis Testing </a:t>
            </a:r>
            <a:endParaRPr lang="en-US" altLang="zh-CN" b="0" dirty="0">
              <a:solidFill>
                <a:srgbClr val="FF0000"/>
              </a:solidFill>
            </a:endParaRPr>
          </a:p>
          <a:p>
            <a:endParaRPr lang="en-US" dirty="0"/>
          </a:p>
        </p:txBody>
      </p:sp>
    </p:spTree>
    <p:extLst>
      <p:ext uri="{BB962C8B-B14F-4D97-AF65-F5344CB8AC3E}">
        <p14:creationId xmlns:p14="http://schemas.microsoft.com/office/powerpoint/2010/main" val="8640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340472"/>
            <a:ext cx="6249228" cy="2670714"/>
          </a:xfrm>
        </p:spPr>
        <p:txBody>
          <a:bodyPr>
            <a:normAutofit fontScale="92500" lnSpcReduction="20000"/>
          </a:bodyPr>
          <a:lstStyle/>
          <a:p>
            <a:pPr algn="just">
              <a:buFont typeface="Wingdings" panose="05000000000000000000" pitchFamily="2" charset="2"/>
              <a:buChar char="Ø"/>
            </a:pPr>
            <a:r>
              <a:rPr lang="en-IN" dirty="0">
                <a:latin typeface="Calibri" panose="020F0502020204030204" pitchFamily="34" charset="0"/>
                <a:cs typeface="Calibri" panose="020F0502020204030204" pitchFamily="34" charset="0"/>
              </a:rPr>
              <a:t>The earlier example was based on the </a:t>
            </a:r>
            <a:r>
              <a:rPr lang="en-US" dirty="0">
                <a:latin typeface="Calibri" panose="020F0502020204030204" pitchFamily="34" charset="0"/>
                <a:cs typeface="Calibri" panose="020F0502020204030204" pitchFamily="34" charset="0"/>
              </a:rPr>
              <a:t>assumption that the population was infinitely or extremely large.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cases of a finite population, </a:t>
            </a:r>
            <a:r>
              <a:rPr lang="en-US" i="1" dirty="0">
                <a:latin typeface="Calibri" panose="020F0502020204030204" pitchFamily="34" charset="0"/>
                <a:cs typeface="Calibri" panose="020F0502020204030204" pitchFamily="34" charset="0"/>
              </a:rPr>
              <a:t>a statistical adjustment can be made to the z formula for sample means</a:t>
            </a:r>
            <a:r>
              <a:rPr lang="en-US" dirty="0">
                <a:latin typeface="Calibri" panose="020F0502020204030204" pitchFamily="34" charset="0"/>
                <a:cs typeface="Calibri" panose="020F0502020204030204" pitchFamily="34" charset="0"/>
              </a:rPr>
              <a:t>. The adjustment is called the </a:t>
            </a:r>
            <a:r>
              <a:rPr lang="en-US" b="1" dirty="0">
                <a:latin typeface="Calibri" panose="020F0502020204030204" pitchFamily="34" charset="0"/>
                <a:cs typeface="Calibri" panose="020F0502020204030204" pitchFamily="34" charset="0"/>
              </a:rPr>
              <a:t>finite correction factor</a:t>
            </a:r>
          </a:p>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Following is the z formula for sample means when samples are drawn from finite populations.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US" dirty="0">
                <a:latin typeface="Calibri" panose="020F0502020204030204" pitchFamily="34" charset="0"/>
                <a:cs typeface="Calibri" panose="020F0502020204030204" pitchFamily="34" charset="0"/>
              </a:rPr>
              <a:t>Sampling from a Finite Population</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343150" y="3892772"/>
            <a:ext cx="633741" cy="371089"/>
          </a:xfrm>
          <a:prstGeom prst="rect">
            <a:avLst/>
          </a:prstGeom>
        </p:spPr>
      </p:pic>
      <p:pic>
        <p:nvPicPr>
          <p:cNvPr id="5" name="Picture 4"/>
          <p:cNvPicPr>
            <a:picLocks noChangeAspect="1"/>
          </p:cNvPicPr>
          <p:nvPr/>
        </p:nvPicPr>
        <p:blipFill>
          <a:blip r:embed="rId4"/>
          <a:stretch>
            <a:fillRect/>
          </a:stretch>
        </p:blipFill>
        <p:spPr>
          <a:xfrm>
            <a:off x="3324549" y="4982005"/>
            <a:ext cx="1247451" cy="622466"/>
          </a:xfrm>
          <a:prstGeom prst="rect">
            <a:avLst/>
          </a:prstGeom>
        </p:spPr>
      </p:pic>
    </p:spTree>
    <p:extLst>
      <p:ext uri="{BB962C8B-B14F-4D97-AF65-F5344CB8AC3E}">
        <p14:creationId xmlns:p14="http://schemas.microsoft.com/office/powerpoint/2010/main" val="269576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977631"/>
            <a:ext cx="6286500" cy="3394472"/>
          </a:xfrm>
        </p:spPr>
        <p:txBody>
          <a:bodyPr>
            <a:normAutofit/>
          </a:bodyPr>
          <a:lstStyle/>
          <a:p>
            <a:pPr marL="257175" indent="-257175" algn="just">
              <a:buFont typeface="Wingdings" panose="05000000000000000000" pitchFamily="2" charset="2"/>
              <a:buChar char="Ø"/>
            </a:pPr>
            <a:r>
              <a:rPr lang="en-US" sz="1800" dirty="0">
                <a:latin typeface="+mn-lt"/>
              </a:rPr>
              <a:t>As the size of the finite population becomes larger in relation to sample size, the finite correction factor approaches 1. </a:t>
            </a:r>
          </a:p>
          <a:p>
            <a:pPr marL="257175" indent="-257175" algn="just">
              <a:buFont typeface="Wingdings" panose="05000000000000000000" pitchFamily="2" charset="2"/>
              <a:buChar char="Ø"/>
            </a:pPr>
            <a:endParaRPr lang="en-US" sz="1800" dirty="0">
              <a:latin typeface="+mn-lt"/>
            </a:endParaRPr>
          </a:p>
          <a:p>
            <a:pPr marL="257175" indent="-257175" algn="just">
              <a:buFont typeface="Wingdings" panose="05000000000000000000" pitchFamily="2" charset="2"/>
              <a:buChar char="Ø"/>
            </a:pPr>
            <a:r>
              <a:rPr lang="en-US" sz="1800" dirty="0">
                <a:latin typeface="+mn-lt"/>
              </a:rPr>
              <a:t>In theory, whenever researchers are working with a finite population, they can use the finite correction factor. </a:t>
            </a:r>
          </a:p>
          <a:p>
            <a:pPr marL="257175" indent="-257175" algn="just">
              <a:buFont typeface="Wingdings" panose="05000000000000000000" pitchFamily="2" charset="2"/>
              <a:buChar char="Ø"/>
            </a:pPr>
            <a:endParaRPr lang="en-US" sz="1800" dirty="0">
              <a:latin typeface="+mn-lt"/>
            </a:endParaRPr>
          </a:p>
          <a:p>
            <a:pPr marL="257175" indent="-257175" algn="just">
              <a:buFont typeface="Wingdings" panose="05000000000000000000" pitchFamily="2" charset="2"/>
              <a:buChar char="Ø"/>
            </a:pPr>
            <a:r>
              <a:rPr lang="en-US" sz="1800" dirty="0">
                <a:latin typeface="+mn-lt"/>
              </a:rPr>
              <a:t>A rough rule of thumb for many researchers is that, if the sample size is </a:t>
            </a:r>
            <a:r>
              <a:rPr lang="en-US" sz="1800" b="1" dirty="0">
                <a:latin typeface="+mn-lt"/>
              </a:rPr>
              <a:t>less</a:t>
            </a:r>
            <a:r>
              <a:rPr lang="en-US" sz="1800" dirty="0">
                <a:latin typeface="+mn-lt"/>
              </a:rPr>
              <a:t> than </a:t>
            </a:r>
            <a:r>
              <a:rPr lang="en-US" sz="1800" b="1" dirty="0">
                <a:latin typeface="+mn-lt"/>
              </a:rPr>
              <a:t>5%</a:t>
            </a:r>
            <a:r>
              <a:rPr lang="en-US" sz="1800" dirty="0">
                <a:latin typeface="+mn-lt"/>
              </a:rPr>
              <a:t> of the finite population size or </a:t>
            </a:r>
            <a:r>
              <a:rPr lang="en-US" sz="1800" b="1" i="1" dirty="0">
                <a:latin typeface="+mn-lt"/>
              </a:rPr>
              <a:t>n/N &lt; </a:t>
            </a:r>
            <a:r>
              <a:rPr lang="en-US" sz="1800" b="1" dirty="0">
                <a:latin typeface="+mn-lt"/>
              </a:rPr>
              <a:t>0.05</a:t>
            </a:r>
            <a:r>
              <a:rPr lang="en-US" sz="1800" dirty="0">
                <a:latin typeface="+mn-lt"/>
              </a:rPr>
              <a:t>, the finite correction factor does </a:t>
            </a:r>
            <a:r>
              <a:rPr lang="en-US" sz="1800" b="1" dirty="0">
                <a:latin typeface="+mn-lt"/>
              </a:rPr>
              <a:t>not</a:t>
            </a:r>
            <a:r>
              <a:rPr lang="en-US" sz="1800" dirty="0">
                <a:latin typeface="+mn-lt"/>
              </a:rPr>
              <a:t> significantly </a:t>
            </a:r>
            <a:r>
              <a:rPr lang="en-IN" sz="1800" dirty="0">
                <a:latin typeface="+mn-lt"/>
              </a:rPr>
              <a:t>modify the solution.</a:t>
            </a:r>
          </a:p>
        </p:txBody>
      </p:sp>
      <p:sp>
        <p:nvSpPr>
          <p:cNvPr id="3" name="Content Placeholder 2"/>
          <p:cNvSpPr>
            <a:spLocks noGrp="1"/>
          </p:cNvSpPr>
          <p:nvPr>
            <p:ph sz="quarter" idx="10"/>
          </p:nvPr>
        </p:nvSpPr>
        <p:spPr/>
        <p:txBody>
          <a:bodyPr/>
          <a:lstStyle/>
          <a:p>
            <a:pPr algn="ctr"/>
            <a:r>
              <a:rPr lang="en-IN" dirty="0"/>
              <a:t>       </a:t>
            </a:r>
            <a:r>
              <a:rPr lang="en-IN" sz="2700" dirty="0">
                <a:latin typeface="+mn-lt"/>
              </a:rPr>
              <a:t>Rules for finite population</a:t>
            </a:r>
          </a:p>
        </p:txBody>
      </p:sp>
    </p:spTree>
    <p:extLst>
      <p:ext uri="{BB962C8B-B14F-4D97-AF65-F5344CB8AC3E}">
        <p14:creationId xmlns:p14="http://schemas.microsoft.com/office/powerpoint/2010/main" val="2987558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461800"/>
            <a:ext cx="6172200" cy="2424527"/>
          </a:xfrm>
        </p:spPr>
        <p:txBody>
          <a:bodyPr/>
          <a:lstStyle/>
          <a:p>
            <a:pPr marL="0" indent="0" algn="just"/>
            <a:r>
              <a:rPr lang="en-US" dirty="0">
                <a:latin typeface="Calibri" panose="020F0502020204030204" pitchFamily="34" charset="0"/>
                <a:cs typeface="Calibri" panose="020F0502020204030204" pitchFamily="34" charset="0"/>
              </a:rPr>
              <a:t>A production company’s 350 hourly employees average 37.6 years of age, with a standard deviation of 8.3 years. </a:t>
            </a:r>
          </a:p>
          <a:p>
            <a:pPr marL="0" indent="0" algn="just"/>
            <a:r>
              <a:rPr lang="en-US" dirty="0">
                <a:latin typeface="Calibri" panose="020F0502020204030204" pitchFamily="34" charset="0"/>
                <a:cs typeface="Calibri" panose="020F0502020204030204" pitchFamily="34" charset="0"/>
              </a:rPr>
              <a:t>If a random sample of 45 hourly employees is taken, what is the probability that the sample will have an average age of less than 40 years?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3038" dirty="0">
                <a:latin typeface="Calibri" panose="020F0502020204030204" pitchFamily="34" charset="0"/>
                <a:cs typeface="Calibri" panose="020F0502020204030204" pitchFamily="34" charset="0"/>
              </a:rPr>
              <a:t>Example</a:t>
            </a:r>
          </a:p>
        </p:txBody>
      </p:sp>
    </p:spTree>
    <p:extLst>
      <p:ext uri="{BB962C8B-B14F-4D97-AF65-F5344CB8AC3E}">
        <p14:creationId xmlns:p14="http://schemas.microsoft.com/office/powerpoint/2010/main" val="254725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population mean is 37.6, with a population standard deviation of 8.3</a:t>
            </a:r>
            <a:r>
              <a:rPr lang="en-IN" dirty="0">
                <a:latin typeface="Calibri" panose="020F0502020204030204" pitchFamily="34" charset="0"/>
                <a:cs typeface="Calibri" panose="020F0502020204030204" pitchFamily="34" charset="0"/>
              </a:rPr>
              <a:t>.  </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size is 45, but it is being drawn from a finite population of 350; that is, n = 45 and N = 350.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mean under consideration is 40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Using the z formula with the finite correction factor gives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2"/>
          <a:stretch>
            <a:fillRect/>
          </a:stretch>
        </p:blipFill>
        <p:spPr>
          <a:xfrm>
            <a:off x="3257550" y="4530243"/>
            <a:ext cx="2228850" cy="841858"/>
          </a:xfrm>
          <a:prstGeom prst="rect">
            <a:avLst/>
          </a:prstGeom>
        </p:spPr>
      </p:pic>
    </p:spTree>
    <p:extLst>
      <p:ext uri="{BB962C8B-B14F-4D97-AF65-F5344CB8AC3E}">
        <p14:creationId xmlns:p14="http://schemas.microsoft.com/office/powerpoint/2010/main" val="3097160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340472"/>
            <a:ext cx="6375953" cy="2545854"/>
          </a:xfrm>
        </p:spPr>
        <p:txBody>
          <a:bodyPr>
            <a:normAutofit/>
          </a:bodyPr>
          <a:lstStyle/>
          <a:p>
            <a:pPr marL="0" indent="0"/>
            <a:endParaRPr lang="en-US" dirty="0"/>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z value yields a probability of .4808.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Therefore, the probability of getting a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sample average age of less than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40 years is </a:t>
            </a:r>
            <a:r>
              <a:rPr lang="en-US" b="1" dirty="0">
                <a:latin typeface="Calibri" panose="020F0502020204030204" pitchFamily="34" charset="0"/>
                <a:cs typeface="Calibri" panose="020F0502020204030204" pitchFamily="34" charset="0"/>
              </a:rPr>
              <a:t>.4808 + .5000 = .9808.</a:t>
            </a:r>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5235438" y="2514601"/>
            <a:ext cx="2517220" cy="2086596"/>
          </a:xfrm>
          <a:prstGeom prst="rect">
            <a:avLst/>
          </a:prstGeom>
        </p:spPr>
      </p:pic>
    </p:spTree>
    <p:extLst>
      <p:ext uri="{BB962C8B-B14F-4D97-AF65-F5344CB8AC3E}">
        <p14:creationId xmlns:p14="http://schemas.microsoft.com/office/powerpoint/2010/main" val="26746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977631"/>
            <a:ext cx="6286500" cy="3394472"/>
          </a:xfrm>
        </p:spPr>
        <p:txBody>
          <a:bodyPr/>
          <a:lstStyle/>
          <a:p>
            <a:pPr marL="257175" indent="-257175" algn="just">
              <a:buFont typeface="Wingdings" panose="05000000000000000000" pitchFamily="2" charset="2"/>
              <a:buChar char="Ø"/>
            </a:pPr>
            <a:r>
              <a:rPr lang="en-US" sz="1800" dirty="0">
                <a:latin typeface="+mn-lt"/>
              </a:rPr>
              <a:t>If research results in </a:t>
            </a:r>
            <a:r>
              <a:rPr lang="en-US" sz="1800" b="1" i="1" dirty="0">
                <a:latin typeface="+mn-lt"/>
              </a:rPr>
              <a:t>countable</a:t>
            </a:r>
            <a:r>
              <a:rPr lang="en-US" sz="1800" i="1" dirty="0">
                <a:latin typeface="+mn-lt"/>
              </a:rPr>
              <a:t> </a:t>
            </a:r>
            <a:r>
              <a:rPr lang="en-US" sz="1800" dirty="0">
                <a:latin typeface="+mn-lt"/>
              </a:rPr>
              <a:t>items such as how many people in a sample have a flexible work schedule, the sample proportion is often the </a:t>
            </a:r>
            <a:r>
              <a:rPr lang="en-IN" sz="1800" dirty="0">
                <a:latin typeface="+mn-lt"/>
              </a:rPr>
              <a:t>statistic of choice.</a:t>
            </a:r>
          </a:p>
          <a:p>
            <a:endParaRPr lang="en-IN" dirty="0"/>
          </a:p>
        </p:txBody>
      </p:sp>
      <p:sp>
        <p:nvSpPr>
          <p:cNvPr id="3" name="Content Placeholder 2"/>
          <p:cNvSpPr>
            <a:spLocks noGrp="1"/>
          </p:cNvSpPr>
          <p:nvPr>
            <p:ph sz="quarter" idx="10"/>
          </p:nvPr>
        </p:nvSpPr>
        <p:spPr/>
        <p:txBody>
          <a:bodyPr/>
          <a:lstStyle/>
          <a:p>
            <a:pPr algn="ctr"/>
            <a:r>
              <a:rPr lang="en-IN" dirty="0">
                <a:latin typeface="+mn-lt"/>
              </a:rPr>
              <a:t>Sampling Distribution Of  Sample Proportion</a:t>
            </a:r>
          </a:p>
        </p:txBody>
      </p:sp>
      <p:pic>
        <p:nvPicPr>
          <p:cNvPr id="5" name="Picture 4"/>
          <p:cNvPicPr>
            <a:picLocks noChangeAspect="1"/>
          </p:cNvPicPr>
          <p:nvPr/>
        </p:nvPicPr>
        <p:blipFill>
          <a:blip r:embed="rId3"/>
          <a:stretch>
            <a:fillRect/>
          </a:stretch>
        </p:blipFill>
        <p:spPr>
          <a:xfrm>
            <a:off x="1657350" y="3429000"/>
            <a:ext cx="6000750" cy="1714501"/>
          </a:xfrm>
          <a:prstGeom prst="rect">
            <a:avLst/>
          </a:prstGeom>
        </p:spPr>
      </p:pic>
    </p:spTree>
    <p:extLst>
      <p:ext uri="{BB962C8B-B14F-4D97-AF65-F5344CB8AC3E}">
        <p14:creationId xmlns:p14="http://schemas.microsoft.com/office/powerpoint/2010/main" val="197715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4500" y="1977631"/>
            <a:ext cx="5829300" cy="3394472"/>
          </a:xfrm>
        </p:spPr>
        <p:txBody>
          <a:bodyPr>
            <a:normAutofit/>
          </a:bodyPr>
          <a:lstStyle/>
          <a:p>
            <a:pPr marL="257175" indent="-257175" algn="just">
              <a:buFont typeface="Wingdings" panose="05000000000000000000" pitchFamily="2" charset="2"/>
              <a:buChar char="Ø"/>
            </a:pPr>
            <a:r>
              <a:rPr lang="en-US" sz="1800" dirty="0">
                <a:latin typeface="+mn-lt"/>
              </a:rPr>
              <a:t>In a sample of 100 factory workers, 30 workers might belong to a union.</a:t>
            </a:r>
          </a:p>
          <a:p>
            <a:pPr marL="257175" indent="-257175" algn="just">
              <a:buFont typeface="Wingdings" panose="05000000000000000000" pitchFamily="2" charset="2"/>
              <a:buChar char="Ø"/>
            </a:pPr>
            <a:endParaRPr lang="en-US" sz="1800" dirty="0">
              <a:latin typeface="+mn-lt"/>
            </a:endParaRPr>
          </a:p>
          <a:p>
            <a:pPr marL="257175" indent="-257175" algn="just">
              <a:buFont typeface="Wingdings" panose="05000000000000000000" pitchFamily="2" charset="2"/>
              <a:buChar char="Ø"/>
            </a:pPr>
            <a:r>
              <a:rPr lang="en-US" sz="1800" dirty="0">
                <a:latin typeface="+mn-lt"/>
              </a:rPr>
              <a:t>The value of sample proportion for this characteristic, union membership, is </a:t>
            </a:r>
          </a:p>
          <a:p>
            <a:pPr marL="0" indent="0" algn="just"/>
            <a:r>
              <a:rPr lang="en-US" sz="1800" dirty="0">
                <a:latin typeface="+mn-lt"/>
              </a:rPr>
              <a:t>		30/100 = 0 .30</a:t>
            </a:r>
            <a:endParaRPr lang="en-IN" sz="1800" dirty="0">
              <a:latin typeface="+mn-lt"/>
            </a:endParaRPr>
          </a:p>
        </p:txBody>
      </p:sp>
      <p:sp>
        <p:nvSpPr>
          <p:cNvPr id="3" name="Content Placeholder 2"/>
          <p:cNvSpPr>
            <a:spLocks noGrp="1"/>
          </p:cNvSpPr>
          <p:nvPr>
            <p:ph sz="quarter" idx="10"/>
          </p:nvPr>
        </p:nvSpPr>
        <p:spPr/>
        <p:txBody>
          <a:bodyPr>
            <a:normAutofit/>
          </a:bodyPr>
          <a:lstStyle/>
          <a:p>
            <a:pPr algn="ctr"/>
            <a:r>
              <a:rPr lang="en-IN" sz="3000" dirty="0">
                <a:latin typeface="+mn-lt"/>
              </a:rPr>
              <a:t>Example</a:t>
            </a:r>
          </a:p>
        </p:txBody>
      </p:sp>
    </p:spTree>
    <p:extLst>
      <p:ext uri="{BB962C8B-B14F-4D97-AF65-F5344CB8AC3E}">
        <p14:creationId xmlns:p14="http://schemas.microsoft.com/office/powerpoint/2010/main" val="145613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977631"/>
            <a:ext cx="6286500" cy="3394472"/>
          </a:xfrm>
        </p:spPr>
        <p:txBody>
          <a:bodyPr>
            <a:normAutofit/>
          </a:bodyPr>
          <a:lstStyle/>
          <a:p>
            <a:pPr marL="257175" indent="-257175" algn="just">
              <a:buFont typeface="Wingdings" panose="05000000000000000000" pitchFamily="2" charset="2"/>
              <a:buChar char="Ø"/>
            </a:pPr>
            <a:r>
              <a:rPr lang="en-IN" sz="1500" dirty="0">
                <a:latin typeface="+mn-lt"/>
              </a:rPr>
              <a:t>The central limit theorem </a:t>
            </a:r>
            <a:r>
              <a:rPr lang="en-US" sz="1500" dirty="0">
                <a:latin typeface="+mn-lt"/>
              </a:rPr>
              <a:t>applies to sample proportions in that the normal distribution approximates the shape of the distribution of sample proportions</a:t>
            </a:r>
          </a:p>
          <a:p>
            <a:pPr algn="just">
              <a:buFont typeface="Arial" panose="020B0604020202020204" pitchFamily="34" charset="0"/>
              <a:buChar char="•"/>
            </a:pPr>
            <a:endParaRPr lang="en-US" sz="1500" dirty="0">
              <a:latin typeface="+mn-lt"/>
            </a:endParaRPr>
          </a:p>
          <a:p>
            <a:pPr marL="257175" indent="-257175" algn="just">
              <a:buFont typeface="Wingdings" panose="05000000000000000000" pitchFamily="2" charset="2"/>
              <a:buChar char="Ø"/>
            </a:pPr>
            <a:r>
              <a:rPr lang="en-US" sz="1500" dirty="0">
                <a:latin typeface="+mn-lt"/>
              </a:rPr>
              <a:t>If </a:t>
            </a:r>
            <a:r>
              <a:rPr lang="en-US" sz="1500" i="1" dirty="0">
                <a:latin typeface="+mn-lt"/>
              </a:rPr>
              <a:t>n*p &gt; </a:t>
            </a:r>
            <a:r>
              <a:rPr lang="en-US" sz="1500" dirty="0">
                <a:latin typeface="+mn-lt"/>
              </a:rPr>
              <a:t>5 and </a:t>
            </a:r>
            <a:r>
              <a:rPr lang="en-US" sz="1500" i="1" dirty="0">
                <a:latin typeface="+mn-lt"/>
              </a:rPr>
              <a:t>n*q &gt; </a:t>
            </a:r>
            <a:r>
              <a:rPr lang="en-US" sz="1500" dirty="0">
                <a:latin typeface="+mn-lt"/>
              </a:rPr>
              <a:t>5( </a:t>
            </a:r>
            <a:r>
              <a:rPr lang="en-US" sz="1500" i="1" dirty="0">
                <a:latin typeface="+mn-lt"/>
              </a:rPr>
              <a:t>p </a:t>
            </a:r>
            <a:r>
              <a:rPr lang="en-US" sz="1500" dirty="0">
                <a:latin typeface="+mn-lt"/>
              </a:rPr>
              <a:t>is the population proportion and </a:t>
            </a:r>
            <a:r>
              <a:rPr lang="en-US" sz="1500" i="1" dirty="0">
                <a:latin typeface="+mn-lt"/>
              </a:rPr>
              <a:t>q </a:t>
            </a:r>
            <a:r>
              <a:rPr lang="en-US" sz="1500" dirty="0">
                <a:latin typeface="+mn-lt"/>
              </a:rPr>
              <a:t>= 1 - </a:t>
            </a:r>
            <a:r>
              <a:rPr lang="en-US" sz="1500" i="1" dirty="0">
                <a:latin typeface="+mn-lt"/>
              </a:rPr>
              <a:t>p</a:t>
            </a:r>
            <a:r>
              <a:rPr lang="en-US" sz="1500" dirty="0">
                <a:latin typeface="+mn-lt"/>
              </a:rPr>
              <a:t>). </a:t>
            </a:r>
          </a:p>
          <a:p>
            <a:pPr algn="just">
              <a:buFont typeface="Arial" panose="020B0604020202020204" pitchFamily="34" charset="0"/>
              <a:buChar char="•"/>
            </a:pPr>
            <a:endParaRPr lang="en-US" sz="1500" dirty="0">
              <a:latin typeface="+mn-lt"/>
            </a:endParaRPr>
          </a:p>
          <a:p>
            <a:pPr marL="257175" indent="-257175" algn="just">
              <a:buFont typeface="Wingdings" panose="05000000000000000000" pitchFamily="2" charset="2"/>
              <a:buChar char="Ø"/>
            </a:pPr>
            <a:r>
              <a:rPr lang="en-US" sz="1500" dirty="0">
                <a:latin typeface="+mn-lt"/>
              </a:rPr>
              <a:t>The mean of sample proportions for all samples of size </a:t>
            </a:r>
            <a:r>
              <a:rPr lang="en-US" sz="1500" i="1" dirty="0">
                <a:latin typeface="+mn-lt"/>
              </a:rPr>
              <a:t>n </a:t>
            </a:r>
            <a:r>
              <a:rPr lang="en-US" sz="1500" dirty="0">
                <a:latin typeface="+mn-lt"/>
              </a:rPr>
              <a:t>randomly drawn from a population is </a:t>
            </a:r>
            <a:r>
              <a:rPr lang="en-US" sz="1500" i="1" dirty="0">
                <a:latin typeface="+mn-lt"/>
              </a:rPr>
              <a:t>p </a:t>
            </a:r>
            <a:r>
              <a:rPr lang="en-US" sz="1500" dirty="0">
                <a:latin typeface="+mn-lt"/>
              </a:rPr>
              <a:t>(the population proportion) and the standard deviation of sample </a:t>
            </a:r>
            <a:r>
              <a:rPr lang="en-IN" sz="1500" dirty="0">
                <a:latin typeface="+mn-lt"/>
              </a:rPr>
              <a:t>proportions is </a:t>
            </a:r>
          </a:p>
          <a:p>
            <a:pPr algn="just">
              <a:buFont typeface="Arial" panose="020B0604020202020204" pitchFamily="34" charset="0"/>
              <a:buChar char="•"/>
            </a:pPr>
            <a:endParaRPr lang="en-IN" sz="1500" dirty="0">
              <a:latin typeface="+mn-lt"/>
            </a:endParaRPr>
          </a:p>
          <a:p>
            <a:pPr algn="just">
              <a:buFont typeface="Arial" panose="020B0604020202020204" pitchFamily="34" charset="0"/>
              <a:buChar char="•"/>
            </a:pPr>
            <a:endParaRPr lang="en-IN" sz="1500" dirty="0">
              <a:latin typeface="+mn-lt"/>
            </a:endParaRPr>
          </a:p>
          <a:p>
            <a:pPr marL="257175" indent="-257175" algn="just">
              <a:buFont typeface="Wingdings" panose="05000000000000000000" pitchFamily="2" charset="2"/>
              <a:buChar char="Ø"/>
            </a:pPr>
            <a:r>
              <a:rPr lang="en-US" sz="1500" dirty="0">
                <a:latin typeface="+mn-lt"/>
              </a:rPr>
              <a:t>sometimes referred to as the </a:t>
            </a:r>
            <a:r>
              <a:rPr lang="en-US" sz="1500" b="1" dirty="0">
                <a:latin typeface="+mn-lt"/>
              </a:rPr>
              <a:t>standard error of the proportion</a:t>
            </a:r>
            <a:endParaRPr lang="en-IN" sz="1500" dirty="0">
              <a:latin typeface="+mn-lt"/>
            </a:endParaRPr>
          </a:p>
        </p:txBody>
      </p:sp>
      <p:sp>
        <p:nvSpPr>
          <p:cNvPr id="3" name="Content Placeholder 2"/>
          <p:cNvSpPr>
            <a:spLocks noGrp="1"/>
          </p:cNvSpPr>
          <p:nvPr>
            <p:ph sz="quarter" idx="10"/>
          </p:nvPr>
        </p:nvSpPr>
        <p:spPr/>
        <p:txBody>
          <a:bodyPr>
            <a:normAutofit/>
          </a:bodyPr>
          <a:lstStyle/>
          <a:p>
            <a:pPr algn="ctr"/>
            <a:r>
              <a:rPr lang="en-US" sz="2100" dirty="0">
                <a:latin typeface="+mn-lt"/>
              </a:rPr>
              <a:t>How does a researcher use the sample proportion in analysis?</a:t>
            </a:r>
            <a:endParaRPr lang="en-IN" sz="2100" dirty="0">
              <a:latin typeface="+mn-lt"/>
            </a:endParaRPr>
          </a:p>
        </p:txBody>
      </p:sp>
      <p:pic>
        <p:nvPicPr>
          <p:cNvPr id="4" name="Picture 3"/>
          <p:cNvPicPr>
            <a:picLocks noChangeAspect="1"/>
          </p:cNvPicPr>
          <p:nvPr/>
        </p:nvPicPr>
        <p:blipFill>
          <a:blip r:embed="rId2"/>
          <a:stretch>
            <a:fillRect/>
          </a:stretch>
        </p:blipFill>
        <p:spPr>
          <a:xfrm>
            <a:off x="4457701" y="4114801"/>
            <a:ext cx="537661" cy="477125"/>
          </a:xfrm>
          <a:prstGeom prst="rect">
            <a:avLst/>
          </a:prstGeom>
        </p:spPr>
      </p:pic>
    </p:spTree>
    <p:extLst>
      <p:ext uri="{BB962C8B-B14F-4D97-AF65-F5344CB8AC3E}">
        <p14:creationId xmlns:p14="http://schemas.microsoft.com/office/powerpoint/2010/main" val="3814478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100" dirty="0">
                <a:latin typeface="+mn-lt"/>
              </a:rPr>
              <a:t>      For </a:t>
            </a:r>
            <a:r>
              <a:rPr lang="en-IN" sz="2100" i="1" dirty="0">
                <a:latin typeface="+mn-lt"/>
              </a:rPr>
              <a:t>n*p &gt; </a:t>
            </a:r>
            <a:r>
              <a:rPr lang="en-IN" sz="2100" dirty="0">
                <a:latin typeface="+mn-lt"/>
              </a:rPr>
              <a:t>5 </a:t>
            </a:r>
            <a:r>
              <a:rPr lang="en-US" sz="2100" dirty="0">
                <a:latin typeface="+mn-lt"/>
              </a:rPr>
              <a:t>and </a:t>
            </a:r>
            <a:r>
              <a:rPr lang="en-US" sz="2100" i="1" dirty="0">
                <a:latin typeface="+mn-lt"/>
              </a:rPr>
              <a:t>n*q </a:t>
            </a:r>
            <a:r>
              <a:rPr lang="en-US" sz="2100" dirty="0">
                <a:latin typeface="+mn-lt"/>
              </a:rPr>
              <a:t>&gt; 5</a:t>
            </a:r>
            <a:endParaRPr lang="en-IN" sz="2100" dirty="0">
              <a:latin typeface="+mn-lt"/>
            </a:endParaRPr>
          </a:p>
        </p:txBody>
      </p:sp>
      <p:sp>
        <p:nvSpPr>
          <p:cNvPr id="3" name="Content Placeholder 2"/>
          <p:cNvSpPr>
            <a:spLocks noGrp="1"/>
          </p:cNvSpPr>
          <p:nvPr>
            <p:ph sz="quarter" idx="10"/>
          </p:nvPr>
        </p:nvSpPr>
        <p:spPr/>
        <p:txBody>
          <a:bodyPr>
            <a:normAutofit/>
          </a:bodyPr>
          <a:lstStyle/>
          <a:p>
            <a:pPr algn="ctr"/>
            <a:r>
              <a:rPr lang="en-IN" sz="2400" i="1" dirty="0">
                <a:latin typeface="+mn-lt"/>
              </a:rPr>
              <a:t>Z </a:t>
            </a:r>
            <a:r>
              <a:rPr lang="en-IN" sz="2400" dirty="0">
                <a:latin typeface="+mn-lt"/>
              </a:rPr>
              <a:t>Formula For Sample Proportions</a:t>
            </a:r>
          </a:p>
        </p:txBody>
      </p:sp>
      <p:pic>
        <p:nvPicPr>
          <p:cNvPr id="4" name="Picture 3"/>
          <p:cNvPicPr>
            <a:picLocks noChangeAspect="1"/>
          </p:cNvPicPr>
          <p:nvPr/>
        </p:nvPicPr>
        <p:blipFill>
          <a:blip r:embed="rId2"/>
          <a:stretch>
            <a:fillRect/>
          </a:stretch>
        </p:blipFill>
        <p:spPr>
          <a:xfrm>
            <a:off x="1771650" y="2820609"/>
            <a:ext cx="5657850" cy="2265742"/>
          </a:xfrm>
          <a:prstGeom prst="rect">
            <a:avLst/>
          </a:prstGeom>
        </p:spPr>
      </p:pic>
    </p:spTree>
    <p:extLst>
      <p:ext uri="{BB962C8B-B14F-4D97-AF65-F5344CB8AC3E}">
        <p14:creationId xmlns:p14="http://schemas.microsoft.com/office/powerpoint/2010/main" val="145752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endParaRPr lang="en-US" sz="2100" dirty="0">
              <a:latin typeface="+mn-lt"/>
            </a:endParaRPr>
          </a:p>
          <a:p>
            <a:pPr marL="0" indent="0" algn="just">
              <a:lnSpc>
                <a:spcPct val="150000"/>
              </a:lnSpc>
              <a:spcBef>
                <a:spcPts val="0"/>
              </a:spcBef>
            </a:pPr>
            <a:r>
              <a:rPr lang="en-US" sz="2100" dirty="0">
                <a:latin typeface="+mn-lt"/>
              </a:rPr>
              <a:t>Suppose 60% of the electrical contractors in a region use a particular brand of wire. What is the probability of taking a random sample of size 120 from these electrical contractors and finding that .50 or less use that brand of wire?</a:t>
            </a:r>
            <a:endParaRPr lang="en-IN" sz="2100" dirty="0">
              <a:latin typeface="+mn-lt"/>
            </a:endParaRPr>
          </a:p>
        </p:txBody>
      </p:sp>
      <p:sp>
        <p:nvSpPr>
          <p:cNvPr id="3" name="Content Placeholder 2"/>
          <p:cNvSpPr>
            <a:spLocks noGrp="1"/>
          </p:cNvSpPr>
          <p:nvPr>
            <p:ph sz="quarter" idx="10"/>
          </p:nvPr>
        </p:nvSpPr>
        <p:spPr/>
        <p:txBody>
          <a:bodyPr>
            <a:normAutofit/>
          </a:bodyPr>
          <a:lstStyle/>
          <a:p>
            <a:pPr algn="ctr"/>
            <a:r>
              <a:rPr lang="en-IN" sz="3300" dirty="0">
                <a:latin typeface="+mn-lt"/>
              </a:rPr>
              <a:t>Example</a:t>
            </a:r>
          </a:p>
        </p:txBody>
      </p:sp>
    </p:spTree>
    <p:extLst>
      <p:ext uri="{BB962C8B-B14F-4D97-AF65-F5344CB8AC3E}">
        <p14:creationId xmlns:p14="http://schemas.microsoft.com/office/powerpoint/2010/main" val="105881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1" y="2340472"/>
            <a:ext cx="6279046" cy="2545854"/>
          </a:xfrm>
        </p:spPr>
        <p:txBody>
          <a:bodyPr>
            <a:normAutofit lnSpcReduction="10000"/>
          </a:bodyPr>
          <a:lstStyle/>
          <a:p>
            <a:pPr marL="0" indent="0" algn="just"/>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Sampling is widely used in business as a means of gathering useful information about </a:t>
            </a:r>
            <a:r>
              <a:rPr lang="en-IN" sz="1575" dirty="0">
                <a:latin typeface="Calibri" panose="020F0502020204030204" pitchFamily="34" charset="0"/>
                <a:cs typeface="Calibri" panose="020F0502020204030204" pitchFamily="34" charset="0"/>
              </a:rPr>
              <a:t>a population.</a:t>
            </a:r>
          </a:p>
          <a:p>
            <a:pPr algn="just">
              <a:buFont typeface="Wingdings" panose="05000000000000000000" pitchFamily="2" charset="2"/>
              <a:buChar char="Ø"/>
            </a:pPr>
            <a:endParaRPr lang="en-IN"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Data are gathered from samples and conclusions are drawn about the population as a part of the inferential statistics process</a:t>
            </a:r>
          </a:p>
          <a:p>
            <a:pPr algn="just">
              <a:buFont typeface="Wingdings" panose="05000000000000000000" pitchFamily="2" charset="2"/>
              <a:buChar char="Ø"/>
            </a:pPr>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A sample provides a reasonable means for gathering useful decision-making information that might be otherwise unattainable and unaffordable.</a:t>
            </a:r>
            <a:endParaRPr lang="en-IN" sz="1575"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Sampling</a:t>
            </a:r>
          </a:p>
        </p:txBody>
      </p:sp>
    </p:spTree>
    <p:extLst>
      <p:ext uri="{BB962C8B-B14F-4D97-AF65-F5344CB8AC3E}">
        <p14:creationId xmlns:p14="http://schemas.microsoft.com/office/powerpoint/2010/main" val="60251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r>
              <a:rPr lang="en-US" dirty="0"/>
              <a:t>The probability corresponding to </a:t>
            </a:r>
            <a:r>
              <a:rPr lang="en-US" i="1" dirty="0"/>
              <a:t>z </a:t>
            </a:r>
          </a:p>
          <a:p>
            <a:endParaRPr lang="en-US" i="1" dirty="0"/>
          </a:p>
          <a:p>
            <a:endParaRPr lang="en-US" i="1" dirty="0"/>
          </a:p>
          <a:p>
            <a:r>
              <a:rPr lang="en-US" i="1" dirty="0"/>
              <a:t>                       </a:t>
            </a:r>
            <a:r>
              <a:rPr lang="en-US" dirty="0"/>
              <a:t>= </a:t>
            </a:r>
            <a:r>
              <a:rPr lang="en-US" sz="1500" dirty="0">
                <a:latin typeface="+mn-lt"/>
              </a:rPr>
              <a:t>-2</a:t>
            </a:r>
            <a:r>
              <a:rPr lang="en-US" sz="1500" i="1" dirty="0">
                <a:latin typeface="+mn-lt"/>
              </a:rPr>
              <a:t>.</a:t>
            </a:r>
            <a:r>
              <a:rPr lang="en-US" sz="1500" dirty="0">
                <a:latin typeface="+mn-lt"/>
              </a:rPr>
              <a:t>24 is .4875. </a:t>
            </a:r>
          </a:p>
          <a:p>
            <a:endParaRPr lang="en-US" dirty="0"/>
          </a:p>
          <a:p>
            <a:endParaRPr lang="en-US" dirty="0"/>
          </a:p>
          <a:p>
            <a:r>
              <a:rPr lang="en-US" sz="1500" dirty="0">
                <a:latin typeface="+mn-lt"/>
              </a:rPr>
              <a:t>For </a:t>
            </a:r>
            <a:r>
              <a:rPr lang="en-US" sz="1500" i="1" dirty="0">
                <a:latin typeface="+mn-lt"/>
              </a:rPr>
              <a:t>z &lt; </a:t>
            </a:r>
            <a:r>
              <a:rPr lang="en-US" sz="1500" dirty="0">
                <a:latin typeface="+mn-lt"/>
              </a:rPr>
              <a:t>-2</a:t>
            </a:r>
            <a:r>
              <a:rPr lang="en-US" sz="1500" i="1" dirty="0">
                <a:latin typeface="+mn-lt"/>
              </a:rPr>
              <a:t>.</a:t>
            </a:r>
            <a:r>
              <a:rPr lang="en-US" sz="1500" dirty="0">
                <a:latin typeface="+mn-lt"/>
              </a:rPr>
              <a:t>24 (the tail of the distribution), the answer is </a:t>
            </a:r>
            <a:r>
              <a:rPr lang="en-US" sz="1500" i="1" dirty="0">
                <a:latin typeface="+mn-lt"/>
              </a:rPr>
              <a:t>.</a:t>
            </a:r>
            <a:r>
              <a:rPr lang="en-US" sz="1500" dirty="0">
                <a:latin typeface="+mn-lt"/>
              </a:rPr>
              <a:t>5000 - </a:t>
            </a:r>
            <a:r>
              <a:rPr lang="en-US" sz="1500" i="1" dirty="0">
                <a:latin typeface="+mn-lt"/>
              </a:rPr>
              <a:t>.</a:t>
            </a:r>
            <a:r>
              <a:rPr lang="en-US" sz="1500" dirty="0">
                <a:latin typeface="+mn-lt"/>
              </a:rPr>
              <a:t>4875 = .</a:t>
            </a:r>
            <a:r>
              <a:rPr lang="en-US" sz="1500" b="1" dirty="0">
                <a:latin typeface="+mn-lt"/>
              </a:rPr>
              <a:t>0125</a:t>
            </a:r>
            <a:r>
              <a:rPr lang="en-US" sz="1500" dirty="0">
                <a:latin typeface="+mn-lt"/>
              </a:rPr>
              <a:t>.</a:t>
            </a:r>
            <a:endParaRPr lang="en-IN" sz="1500" dirty="0">
              <a:latin typeface="+mn-lt"/>
            </a:endParaRPr>
          </a:p>
        </p:txBody>
      </p:sp>
      <p:sp>
        <p:nvSpPr>
          <p:cNvPr id="3" name="Content Placeholder 2"/>
          <p:cNvSpPr>
            <a:spLocks noGrp="1"/>
          </p:cNvSpPr>
          <p:nvPr>
            <p:ph sz="quarter" idx="10"/>
          </p:nvPr>
        </p:nvSpPr>
        <p:spPr/>
        <p:txBody>
          <a:bodyPr>
            <a:normAutofit/>
          </a:bodyPr>
          <a:lstStyle/>
          <a:p>
            <a:pPr algn="ctr"/>
            <a:r>
              <a:rPr lang="en-IN" sz="3300" dirty="0">
                <a:latin typeface="+mn-lt"/>
              </a:rPr>
              <a:t>Solution</a:t>
            </a:r>
          </a:p>
        </p:txBody>
      </p:sp>
      <p:pic>
        <p:nvPicPr>
          <p:cNvPr id="5" name="Picture 4"/>
          <p:cNvPicPr>
            <a:picLocks noChangeAspect="1"/>
          </p:cNvPicPr>
          <p:nvPr/>
        </p:nvPicPr>
        <p:blipFill>
          <a:blip r:embed="rId2"/>
          <a:stretch>
            <a:fillRect/>
          </a:stretch>
        </p:blipFill>
        <p:spPr>
          <a:xfrm>
            <a:off x="1371600" y="1977631"/>
            <a:ext cx="2711640" cy="1572281"/>
          </a:xfrm>
          <a:prstGeom prst="rect">
            <a:avLst/>
          </a:prstGeom>
        </p:spPr>
      </p:pic>
      <p:pic>
        <p:nvPicPr>
          <p:cNvPr id="6" name="Picture 5"/>
          <p:cNvPicPr>
            <a:picLocks noChangeAspect="1"/>
          </p:cNvPicPr>
          <p:nvPr/>
        </p:nvPicPr>
        <p:blipFill>
          <a:blip r:embed="rId3"/>
          <a:stretch>
            <a:fillRect/>
          </a:stretch>
        </p:blipFill>
        <p:spPr>
          <a:xfrm>
            <a:off x="4629151" y="2107699"/>
            <a:ext cx="2745758" cy="2007101"/>
          </a:xfrm>
          <a:prstGeom prst="rect">
            <a:avLst/>
          </a:prstGeom>
        </p:spPr>
      </p:pic>
    </p:spTree>
    <p:extLst>
      <p:ext uri="{BB962C8B-B14F-4D97-AF65-F5344CB8AC3E}">
        <p14:creationId xmlns:p14="http://schemas.microsoft.com/office/powerpoint/2010/main" val="318829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100" dirty="0">
                <a:latin typeface="+mn-lt"/>
              </a:rPr>
              <a:t>If 10% of a population of parts is defective, what is the probability of randomly selecting 80 parts and finding that 12 or more parts are defective?</a:t>
            </a:r>
            <a:endParaRPr lang="en-IN" sz="2100" dirty="0">
              <a:latin typeface="+mn-lt"/>
            </a:endParaRPr>
          </a:p>
        </p:txBody>
      </p:sp>
      <p:sp>
        <p:nvSpPr>
          <p:cNvPr id="3" name="Content Placeholder 2"/>
          <p:cNvSpPr>
            <a:spLocks noGrp="1"/>
          </p:cNvSpPr>
          <p:nvPr>
            <p:ph sz="quarter" idx="10"/>
          </p:nvPr>
        </p:nvSpPr>
        <p:spPr/>
        <p:txBody>
          <a:bodyPr>
            <a:normAutofit/>
          </a:bodyPr>
          <a:lstStyle/>
          <a:p>
            <a:pPr algn="ctr"/>
            <a:r>
              <a:rPr lang="en-IN" sz="30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12537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probability of .4319 for a z value of 1.49, which is the area between the sample proportion, .15, and the population proportion, .10. The answer </a:t>
            </a:r>
            <a:r>
              <a:rPr lang="en-IN" dirty="0"/>
              <a:t>to the question is</a:t>
            </a:r>
          </a:p>
        </p:txBody>
      </p:sp>
      <p:sp>
        <p:nvSpPr>
          <p:cNvPr id="3" name="Content Placeholder 2"/>
          <p:cNvSpPr>
            <a:spLocks noGrp="1"/>
          </p:cNvSpPr>
          <p:nvPr>
            <p:ph sz="quarter" idx="10"/>
          </p:nvPr>
        </p:nvSpPr>
        <p:spPr/>
        <p:txBody>
          <a:bodyPr>
            <a:normAutofit/>
          </a:bodyPr>
          <a:lstStyle/>
          <a:p>
            <a:pPr algn="ctr"/>
            <a:r>
              <a:rPr lang="en-IN" sz="3000" dirty="0">
                <a:latin typeface="+mn-lt"/>
              </a:rPr>
              <a:t>Solution</a:t>
            </a:r>
          </a:p>
        </p:txBody>
      </p:sp>
      <p:pic>
        <p:nvPicPr>
          <p:cNvPr id="5" name="Picture 4"/>
          <p:cNvPicPr>
            <a:picLocks noChangeAspect="1"/>
          </p:cNvPicPr>
          <p:nvPr/>
        </p:nvPicPr>
        <p:blipFill>
          <a:blip r:embed="rId2"/>
          <a:stretch>
            <a:fillRect/>
          </a:stretch>
        </p:blipFill>
        <p:spPr>
          <a:xfrm>
            <a:off x="1371600" y="1977630"/>
            <a:ext cx="3371850" cy="1565671"/>
          </a:xfrm>
          <a:prstGeom prst="rect">
            <a:avLst/>
          </a:prstGeom>
        </p:spPr>
      </p:pic>
      <p:pic>
        <p:nvPicPr>
          <p:cNvPr id="6" name="Picture 5"/>
          <p:cNvPicPr>
            <a:picLocks noChangeAspect="1"/>
          </p:cNvPicPr>
          <p:nvPr/>
        </p:nvPicPr>
        <p:blipFill>
          <a:blip r:embed="rId3"/>
          <a:stretch>
            <a:fillRect/>
          </a:stretch>
        </p:blipFill>
        <p:spPr>
          <a:xfrm>
            <a:off x="3269494" y="4443748"/>
            <a:ext cx="1925254" cy="377846"/>
          </a:xfrm>
          <a:prstGeom prst="rect">
            <a:avLst/>
          </a:prstGeom>
        </p:spPr>
      </p:pic>
      <p:pic>
        <p:nvPicPr>
          <p:cNvPr id="7" name="Picture 6"/>
          <p:cNvPicPr>
            <a:picLocks noChangeAspect="1"/>
          </p:cNvPicPr>
          <p:nvPr/>
        </p:nvPicPr>
        <p:blipFill>
          <a:blip r:embed="rId4"/>
          <a:stretch>
            <a:fillRect/>
          </a:stretch>
        </p:blipFill>
        <p:spPr>
          <a:xfrm>
            <a:off x="5194746" y="2367649"/>
            <a:ext cx="2349054" cy="1381862"/>
          </a:xfrm>
          <a:prstGeom prst="rect">
            <a:avLst/>
          </a:prstGeom>
        </p:spPr>
      </p:pic>
    </p:spTree>
    <p:extLst>
      <p:ext uri="{BB962C8B-B14F-4D97-AF65-F5344CB8AC3E}">
        <p14:creationId xmlns:p14="http://schemas.microsoft.com/office/powerpoint/2010/main" val="2422773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endParaRPr lang="en-US" dirty="0">
              <a:latin typeface="+mn-lt"/>
            </a:endParaRPr>
          </a:p>
          <a:p>
            <a:pPr>
              <a:buFont typeface="Wingdings" panose="05000000000000000000" pitchFamily="2" charset="2"/>
              <a:buChar char="v"/>
            </a:pPr>
            <a:r>
              <a:rPr lang="en-US" dirty="0">
                <a:latin typeface="+mn-lt"/>
              </a:rPr>
              <a:t>Three forms of statistical inference</a:t>
            </a:r>
          </a:p>
          <a:p>
            <a:pPr>
              <a:buFont typeface="Wingdings" panose="05000000000000000000" pitchFamily="2" charset="2"/>
              <a:buChar char="Ø"/>
            </a:pPr>
            <a:endParaRPr lang="en-US" dirty="0">
              <a:latin typeface="+mn-lt"/>
            </a:endParaRPr>
          </a:p>
          <a:p>
            <a:pPr>
              <a:buFont typeface="Wingdings" panose="05000000000000000000" pitchFamily="2" charset="2"/>
              <a:buChar char="Ø"/>
            </a:pPr>
            <a:r>
              <a:rPr lang="en-IN" dirty="0">
                <a:latin typeface="+mn-lt"/>
              </a:rPr>
              <a:t>Point estimation</a:t>
            </a:r>
          </a:p>
          <a:p>
            <a:pPr>
              <a:buFont typeface="Wingdings" panose="05000000000000000000" pitchFamily="2" charset="2"/>
              <a:buChar char="Ø"/>
            </a:pPr>
            <a:r>
              <a:rPr lang="en-IN" dirty="0">
                <a:latin typeface="+mn-lt"/>
              </a:rPr>
              <a:t>Interval estimation</a:t>
            </a:r>
          </a:p>
          <a:p>
            <a:pPr>
              <a:buFont typeface="Wingdings" panose="05000000000000000000" pitchFamily="2" charset="2"/>
              <a:buChar char="Ø"/>
            </a:pPr>
            <a:r>
              <a:rPr lang="en-IN" dirty="0">
                <a:latin typeface="+mn-lt"/>
              </a:rPr>
              <a:t>Hypothesis testing</a:t>
            </a:r>
          </a:p>
          <a:p>
            <a:endParaRPr lang="en-IN" dirty="0"/>
          </a:p>
        </p:txBody>
      </p:sp>
      <p:sp>
        <p:nvSpPr>
          <p:cNvPr id="3" name="Content Placeholder 2"/>
          <p:cNvSpPr>
            <a:spLocks noGrp="1"/>
          </p:cNvSpPr>
          <p:nvPr>
            <p:ph sz="quarter" idx="10"/>
          </p:nvPr>
        </p:nvSpPr>
        <p:spPr/>
        <p:txBody>
          <a:bodyPr/>
          <a:lstStyle/>
          <a:p>
            <a:r>
              <a:rPr lang="en-US" dirty="0">
                <a:latin typeface="+mn-lt"/>
              </a:rPr>
              <a:t>Forms Of Statistical Inference</a:t>
            </a:r>
            <a:endParaRPr lang="en-IN" dirty="0">
              <a:latin typeface="+mn-lt"/>
            </a:endParaRPr>
          </a:p>
        </p:txBody>
      </p:sp>
    </p:spTree>
    <p:extLst>
      <p:ext uri="{BB962C8B-B14F-4D97-AF65-F5344CB8AC3E}">
        <p14:creationId xmlns:p14="http://schemas.microsoft.com/office/powerpoint/2010/main" val="159586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point estimate </a:t>
            </a:r>
            <a:r>
              <a:rPr lang="en-US" dirty="0">
                <a:latin typeface="Calibri" panose="020F0502020204030204" pitchFamily="34" charset="0"/>
                <a:cs typeface="Calibri" panose="020F0502020204030204" pitchFamily="34" charset="0"/>
              </a:rPr>
              <a:t>is a statistic taken from a sample that is used to estimate a population </a:t>
            </a:r>
            <a:r>
              <a:rPr lang="en-IN" dirty="0">
                <a:latin typeface="Calibri" panose="020F0502020204030204" pitchFamily="34" charset="0"/>
                <a:cs typeface="Calibri" panose="020F0502020204030204" pitchFamily="34" charset="0"/>
              </a:rPr>
              <a:t>parameter.</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point estimate is only as good as the representativeness of its sample.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other random samples are taken from the population, the point estimates derived from those samples are likely to vary. </a:t>
            </a:r>
          </a:p>
        </p:txBody>
      </p:sp>
      <p:sp>
        <p:nvSpPr>
          <p:cNvPr id="3" name="Content Placeholder 2"/>
          <p:cNvSpPr>
            <a:spLocks noGrp="1"/>
          </p:cNvSpPr>
          <p:nvPr>
            <p:ph sz="quarter" idx="10"/>
          </p:nvPr>
        </p:nvSpPr>
        <p:spPr/>
        <p:txBody>
          <a:bodyPr>
            <a:normAutofit/>
          </a:bodyPr>
          <a:lstStyle/>
          <a:p>
            <a:pPr algn="ctr"/>
            <a:r>
              <a:rPr lang="en-IN" sz="3038" dirty="0">
                <a:latin typeface="Calibri" panose="020F0502020204030204" pitchFamily="34" charset="0"/>
                <a:cs typeface="Calibri" panose="020F0502020204030204" pitchFamily="34" charset="0"/>
              </a:rPr>
              <a:t>Point Estimate</a:t>
            </a:r>
          </a:p>
        </p:txBody>
      </p:sp>
    </p:spTree>
    <p:extLst>
      <p:ext uri="{BB962C8B-B14F-4D97-AF65-F5344CB8AC3E}">
        <p14:creationId xmlns:p14="http://schemas.microsoft.com/office/powerpoint/2010/main" val="735093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2" y="2364892"/>
            <a:ext cx="6256682" cy="2521434"/>
          </a:xfrm>
        </p:spPr>
        <p:txBody>
          <a:bodyPr/>
          <a:lstStyle/>
          <a:p>
            <a:pPr algn="just">
              <a:buFont typeface="Wingdings" panose="05000000000000000000" pitchFamily="2" charset="2"/>
              <a:buChar char="Ø"/>
            </a:pPr>
            <a:r>
              <a:rPr lang="en-US" sz="2025" dirty="0">
                <a:latin typeface="Calibri" panose="020F0502020204030204" pitchFamily="34" charset="0"/>
                <a:cs typeface="Calibri" panose="020F0502020204030204" pitchFamily="34" charset="0"/>
              </a:rPr>
              <a:t>Because of variation in sample statistics, estimating a population parameter with an interval estimate is often preferable to using a point estimate. </a:t>
            </a:r>
          </a:p>
          <a:p>
            <a:pPr marL="0" indent="0" algn="just"/>
            <a:endParaRPr lang="en-US" sz="202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25" dirty="0">
                <a:latin typeface="Calibri" panose="020F0502020204030204" pitchFamily="34" charset="0"/>
                <a:cs typeface="Calibri" panose="020F0502020204030204" pitchFamily="34" charset="0"/>
              </a:rPr>
              <a:t>An interval estimate (</a:t>
            </a:r>
            <a:r>
              <a:rPr lang="en-US" sz="2025" b="1" dirty="0">
                <a:latin typeface="Calibri" panose="020F0502020204030204" pitchFamily="34" charset="0"/>
                <a:cs typeface="Calibri" panose="020F0502020204030204" pitchFamily="34" charset="0"/>
              </a:rPr>
              <a:t>confidence interval</a:t>
            </a:r>
            <a:r>
              <a:rPr lang="en-US" sz="2025" dirty="0">
                <a:latin typeface="Calibri" panose="020F0502020204030204" pitchFamily="34" charset="0"/>
                <a:cs typeface="Calibri" panose="020F0502020204030204" pitchFamily="34" charset="0"/>
              </a:rPr>
              <a:t>) is a range of values within which the analyst can declare, with some confidence, the population parameter lies.</a:t>
            </a:r>
            <a:endParaRPr lang="en-IN" sz="2025" dirty="0">
              <a:latin typeface="Calibri" panose="020F0502020204030204" pitchFamily="34" charset="0"/>
              <a:cs typeface="Calibri" panose="020F0502020204030204" pitchFamily="34" charset="0"/>
            </a:endParaRPr>
          </a:p>
          <a:p>
            <a:endParaRPr lang="en-IN" dirty="0"/>
          </a:p>
        </p:txBody>
      </p:sp>
      <p:sp>
        <p:nvSpPr>
          <p:cNvPr id="3" name="Content Placeholder 2"/>
          <p:cNvSpPr>
            <a:spLocks noGrp="1"/>
          </p:cNvSpPr>
          <p:nvPr>
            <p:ph sz="quarter" idx="10"/>
          </p:nvPr>
        </p:nvSpPr>
        <p:spPr/>
        <p:txBody>
          <a:bodyPr>
            <a:normAutofit/>
          </a:bodyPr>
          <a:lstStyle/>
          <a:p>
            <a:pPr algn="ctr"/>
            <a:r>
              <a:rPr lang="en-IN" sz="2475" dirty="0">
                <a:latin typeface="Calibri" panose="020F0502020204030204" pitchFamily="34" charset="0"/>
                <a:cs typeface="Calibri" panose="020F0502020204030204" pitchFamily="34" charset="0"/>
              </a:rPr>
              <a:t>Interval Estimate</a:t>
            </a:r>
          </a:p>
        </p:txBody>
      </p:sp>
    </p:spTree>
    <p:extLst>
      <p:ext uri="{BB962C8B-B14F-4D97-AF65-F5344CB8AC3E}">
        <p14:creationId xmlns:p14="http://schemas.microsoft.com/office/powerpoint/2010/main" val="8250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Confidence Interval to Estimate µ</a:t>
            </a:r>
          </a:p>
        </p:txBody>
      </p:sp>
      <p:pic>
        <p:nvPicPr>
          <p:cNvPr id="6" name="Picture 5"/>
          <p:cNvPicPr>
            <a:picLocks noChangeAspect="1"/>
          </p:cNvPicPr>
          <p:nvPr/>
        </p:nvPicPr>
        <p:blipFill>
          <a:blip r:embed="rId3"/>
          <a:stretch>
            <a:fillRect/>
          </a:stretch>
        </p:blipFill>
        <p:spPr>
          <a:xfrm>
            <a:off x="1314450" y="2057400"/>
            <a:ext cx="6343650" cy="3257550"/>
          </a:xfrm>
          <a:prstGeom prst="rect">
            <a:avLst/>
          </a:prstGeom>
        </p:spPr>
      </p:pic>
    </p:spTree>
    <p:extLst>
      <p:ext uri="{BB962C8B-B14F-4D97-AF65-F5344CB8AC3E}">
        <p14:creationId xmlns:p14="http://schemas.microsoft.com/office/powerpoint/2010/main" val="1751394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43050" y="1028700"/>
            <a:ext cx="4743450" cy="642938"/>
          </a:xfrm>
        </p:spPr>
        <p:txBody>
          <a:bodyPr/>
          <a:lstStyle/>
          <a:p>
            <a:r>
              <a:rPr lang="en-IN" dirty="0">
                <a:latin typeface="Calibri" panose="020F0502020204030204" pitchFamily="34" charset="0"/>
                <a:cs typeface="Calibri" panose="020F0502020204030204" pitchFamily="34" charset="0"/>
              </a:rPr>
              <a:t>Confidence </a:t>
            </a:r>
            <a:r>
              <a:rPr lang="en-US" dirty="0">
                <a:latin typeface="Calibri" panose="020F0502020204030204" pitchFamily="34" charset="0"/>
                <a:cs typeface="Calibri" panose="020F0502020204030204" pitchFamily="34" charset="0"/>
              </a:rPr>
              <a:t>Intervals </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126975" y="2827062"/>
            <a:ext cx="4509881" cy="1945584"/>
          </a:xfrm>
          <a:prstGeom prst="rect">
            <a:avLst/>
          </a:prstGeom>
        </p:spPr>
      </p:pic>
    </p:spTree>
    <p:extLst>
      <p:ext uri="{BB962C8B-B14F-4D97-AF65-F5344CB8AC3E}">
        <p14:creationId xmlns:p14="http://schemas.microsoft.com/office/powerpoint/2010/main" val="290483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5900" y="1828800"/>
            <a:ext cx="6172200" cy="3829050"/>
          </a:xfrm>
        </p:spPr>
        <p:txBody>
          <a:bodyPr>
            <a:normAutofit/>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In the cellular telephone company, problem of estimating the population mean number of minutes called per residential user per month, from the sample of 85 bills it was determined that the sample mean is 510 minutes.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Suppose past history and similar studies indicate that the population standard deviation is 46 minutes. </a:t>
            </a:r>
          </a:p>
          <a:p>
            <a:pPr marL="0" indent="0" algn="just">
              <a:lnSpc>
                <a:spcPct val="150000"/>
              </a:lnSpc>
              <a:spcBef>
                <a:spcPts val="0"/>
              </a:spcBef>
            </a:pPr>
            <a:endParaRPr lang="en-US" dirty="0">
              <a:latin typeface="Calibri" panose="020F0502020204030204" pitchFamily="34" charset="0"/>
              <a:cs typeface="Calibri" panose="020F0502020204030204" pitchFamily="34" charset="0"/>
            </a:endParaRPr>
          </a:p>
          <a:p>
            <a:pPr marL="0" indent="0" algn="just">
              <a:lnSpc>
                <a:spcPct val="150000"/>
              </a:lnSpc>
              <a:spcBef>
                <a:spcPts val="0"/>
              </a:spcBef>
            </a:pPr>
            <a:r>
              <a:rPr lang="en-US" dirty="0">
                <a:latin typeface="Calibri" panose="020F0502020204030204" pitchFamily="34" charset="0"/>
                <a:cs typeface="Calibri" panose="020F0502020204030204" pitchFamily="34" charset="0"/>
              </a:rPr>
              <a:t>D</a:t>
            </a:r>
            <a:r>
              <a:rPr lang="en-IN" dirty="0" err="1">
                <a:latin typeface="Calibri" panose="020F0502020204030204" pitchFamily="34" charset="0"/>
                <a:cs typeface="Calibri" panose="020F0502020204030204" pitchFamily="34" charset="0"/>
              </a:rPr>
              <a:t>etermine</a:t>
            </a:r>
            <a:r>
              <a:rPr lang="en-IN" dirty="0">
                <a:latin typeface="Calibri" panose="020F0502020204030204" pitchFamily="34" charset="0"/>
                <a:cs typeface="Calibri" panose="020F0502020204030204" pitchFamily="34" charset="0"/>
              </a:rPr>
              <a:t> a 95% confidence interval.</a:t>
            </a:r>
          </a:p>
        </p:txBody>
      </p:sp>
      <p:sp>
        <p:nvSpPr>
          <p:cNvPr id="3" name="Content Placeholder 2"/>
          <p:cNvSpPr>
            <a:spLocks noGrp="1"/>
          </p:cNvSpPr>
          <p:nvPr>
            <p:ph sz="quarter" idx="10"/>
          </p:nvPr>
        </p:nvSpPr>
        <p:spPr/>
        <p:txBody>
          <a:bodyPr/>
          <a:lstStyle/>
          <a:p>
            <a:pPr algn="ctr"/>
            <a:r>
              <a:rPr lang="en-IN" dirty="0"/>
              <a:t>Example</a:t>
            </a:r>
          </a:p>
        </p:txBody>
      </p:sp>
    </p:spTree>
    <p:extLst>
      <p:ext uri="{BB962C8B-B14F-4D97-AF65-F5344CB8AC3E}">
        <p14:creationId xmlns:p14="http://schemas.microsoft.com/office/powerpoint/2010/main" val="313164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latin typeface="+mn-lt"/>
              </a:rPr>
              <a:t>Solution</a:t>
            </a:r>
          </a:p>
        </p:txBody>
      </p:sp>
      <p:pic>
        <p:nvPicPr>
          <p:cNvPr id="4" name="Picture 3"/>
          <p:cNvPicPr>
            <a:picLocks noChangeAspect="1"/>
          </p:cNvPicPr>
          <p:nvPr/>
        </p:nvPicPr>
        <p:blipFill>
          <a:blip r:embed="rId3"/>
          <a:stretch>
            <a:fillRect/>
          </a:stretch>
        </p:blipFill>
        <p:spPr>
          <a:xfrm>
            <a:off x="1485901" y="1943100"/>
            <a:ext cx="6115050" cy="3429000"/>
          </a:xfrm>
          <a:prstGeom prst="rect">
            <a:avLst/>
          </a:prstGeom>
        </p:spPr>
      </p:pic>
    </p:spTree>
    <p:extLst>
      <p:ext uri="{BB962C8B-B14F-4D97-AF65-F5344CB8AC3E}">
        <p14:creationId xmlns:p14="http://schemas.microsoft.com/office/powerpoint/2010/main" val="159157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8080" y="2340472"/>
            <a:ext cx="6060386" cy="2545854"/>
          </a:xfrm>
        </p:spPr>
        <p:txBody>
          <a:bodyPr>
            <a:noAutofit/>
          </a:bodyPr>
          <a:lstStyle/>
          <a:p>
            <a:pPr algn="just">
              <a:spcBef>
                <a:spcPts val="0"/>
              </a:spcBef>
            </a:pPr>
            <a:r>
              <a:rPr lang="en-US" sz="1575" dirty="0">
                <a:latin typeface="Calibri" panose="020F0502020204030204" pitchFamily="34" charset="0"/>
                <a:cs typeface="Calibri" panose="020F0502020204030204" pitchFamily="34" charset="0"/>
              </a:rPr>
              <a:t>Taking a sample instead of conducting a census offers several  advantages</a:t>
            </a:r>
          </a:p>
          <a:p>
            <a:pPr>
              <a:spcBef>
                <a:spcPts val="0"/>
              </a:spcBef>
              <a:buAutoNum type="arabicPeriod"/>
            </a:pPr>
            <a:r>
              <a:rPr lang="en-US" sz="1575" dirty="0">
                <a:latin typeface="Calibri" panose="020F0502020204030204" pitchFamily="34" charset="0"/>
                <a:cs typeface="Calibri" panose="020F0502020204030204" pitchFamily="34" charset="0"/>
              </a:rPr>
              <a:t>The sample can save money.</a:t>
            </a:r>
          </a:p>
          <a:p>
            <a:pPr>
              <a:spcBef>
                <a:spcPts val="0"/>
              </a:spcBef>
              <a:buAutoNum type="arabicPeriod"/>
            </a:pPr>
            <a:endParaRPr lang="en-US" sz="1575" dirty="0">
              <a:latin typeface="Calibri" panose="020F0502020204030204" pitchFamily="34" charset="0"/>
              <a:cs typeface="Calibri" panose="020F0502020204030204" pitchFamily="34" charset="0"/>
            </a:endParaRPr>
          </a:p>
          <a:p>
            <a:pPr>
              <a:spcBef>
                <a:spcPts val="0"/>
              </a:spcBef>
              <a:buAutoNum type="arabicPeriod"/>
            </a:pPr>
            <a:r>
              <a:rPr lang="en-US" sz="1575" dirty="0">
                <a:latin typeface="Calibri" panose="020F0502020204030204" pitchFamily="34" charset="0"/>
                <a:cs typeface="Calibri" panose="020F0502020204030204" pitchFamily="34" charset="0"/>
              </a:rPr>
              <a:t>The sample can save time. </a:t>
            </a:r>
          </a:p>
          <a:p>
            <a:pPr>
              <a:spcBef>
                <a:spcPts val="0"/>
              </a:spcBef>
              <a:buAutoNum type="arabicPeriod"/>
            </a:pPr>
            <a:endParaRPr lang="en-US" sz="1575" dirty="0">
              <a:latin typeface="Calibri" panose="020F0502020204030204" pitchFamily="34" charset="0"/>
              <a:cs typeface="Calibri" panose="020F0502020204030204" pitchFamily="34" charset="0"/>
            </a:endParaRPr>
          </a:p>
          <a:p>
            <a:pPr>
              <a:spcBef>
                <a:spcPts val="0"/>
              </a:spcBef>
              <a:buAutoNum type="arabicPeriod"/>
            </a:pPr>
            <a:r>
              <a:rPr lang="en-US" sz="1575" dirty="0">
                <a:latin typeface="Calibri" panose="020F0502020204030204" pitchFamily="34" charset="0"/>
                <a:cs typeface="Calibri" panose="020F0502020204030204" pitchFamily="34" charset="0"/>
              </a:rPr>
              <a:t>For given resources, the sample can broaden the scope of the study. </a:t>
            </a:r>
          </a:p>
          <a:p>
            <a:pPr>
              <a:spcBef>
                <a:spcPts val="0"/>
              </a:spcBef>
              <a:buAutoNum type="arabicPeriod"/>
            </a:pPr>
            <a:endParaRPr lang="en-US" sz="1575" dirty="0">
              <a:latin typeface="Calibri" panose="020F0502020204030204" pitchFamily="34" charset="0"/>
              <a:cs typeface="Calibri" panose="020F0502020204030204" pitchFamily="34" charset="0"/>
            </a:endParaRPr>
          </a:p>
          <a:p>
            <a:pPr>
              <a:spcBef>
                <a:spcPts val="0"/>
              </a:spcBef>
              <a:buAutoNum type="arabicPeriod"/>
            </a:pPr>
            <a:r>
              <a:rPr lang="en-US" sz="1575" dirty="0">
                <a:latin typeface="Calibri" panose="020F0502020204030204" pitchFamily="34" charset="0"/>
                <a:cs typeface="Calibri" panose="020F0502020204030204" pitchFamily="34" charset="0"/>
              </a:rPr>
              <a:t>If accessing the population is impossible, the sample is the only option.</a:t>
            </a:r>
            <a:endParaRPr lang="en-IN" sz="1575"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r>
              <a:rPr lang="en-IN" dirty="0"/>
              <a:t>           Reasons for Sampling</a:t>
            </a:r>
          </a:p>
        </p:txBody>
      </p:sp>
    </p:spTree>
    <p:extLst>
      <p:ext uri="{BB962C8B-B14F-4D97-AF65-F5344CB8AC3E}">
        <p14:creationId xmlns:p14="http://schemas.microsoft.com/office/powerpoint/2010/main" val="1936489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4500" y="1828801"/>
            <a:ext cx="5886450" cy="3829049"/>
          </a:xfrm>
        </p:spPr>
        <p:txBody>
          <a:bodyPr>
            <a:normAutofit lnSpcReduction="10000"/>
          </a:bodyPr>
          <a:lstStyle/>
          <a:p>
            <a:pPr>
              <a:buFont typeface="Arial" panose="020B0604020202020204" pitchFamily="34" charset="0"/>
              <a:buChar char="•"/>
            </a:pPr>
            <a:endParaRPr lang="en-IN" dirty="0"/>
          </a:p>
          <a:p>
            <a:pPr marL="214313" indent="-214313" algn="just">
              <a:lnSpc>
                <a:spcPct val="170000"/>
              </a:lnSpc>
              <a:spcBef>
                <a:spcPts val="0"/>
              </a:spcBef>
              <a:buFont typeface="Wingdings" panose="05000000000000000000" pitchFamily="2" charset="2"/>
              <a:buChar char="Ø"/>
            </a:pPr>
            <a:r>
              <a:rPr lang="en-US" sz="1575" dirty="0">
                <a:latin typeface="+mn-lt"/>
              </a:rPr>
              <a:t>The confidence interval is constructed from the point estimate, which in this problem is 510 minutes, and the error of this estimate, which is 9.78 minutes.</a:t>
            </a:r>
          </a:p>
          <a:p>
            <a:pPr marL="214313" indent="-214313" algn="just">
              <a:lnSpc>
                <a:spcPct val="170000"/>
              </a:lnSpc>
              <a:spcBef>
                <a:spcPts val="0"/>
              </a:spcBef>
              <a:buFont typeface="Wingdings" panose="05000000000000000000" pitchFamily="2" charset="2"/>
              <a:buChar char="Ø"/>
            </a:pPr>
            <a:endParaRPr lang="en-US" sz="1575" dirty="0">
              <a:latin typeface="+mn-lt"/>
            </a:endParaRPr>
          </a:p>
          <a:p>
            <a:pPr marL="214313" indent="-214313" algn="just">
              <a:lnSpc>
                <a:spcPct val="170000"/>
              </a:lnSpc>
              <a:spcBef>
                <a:spcPts val="0"/>
              </a:spcBef>
              <a:buFont typeface="Wingdings" panose="05000000000000000000" pitchFamily="2" charset="2"/>
              <a:buChar char="Ø"/>
            </a:pPr>
            <a:r>
              <a:rPr lang="en-US" sz="1575" dirty="0">
                <a:latin typeface="+mn-lt"/>
              </a:rPr>
              <a:t>The resulting confidence interval is 500</a:t>
            </a:r>
            <a:r>
              <a:rPr lang="en-US" sz="1575" i="1" dirty="0">
                <a:latin typeface="+mn-lt"/>
              </a:rPr>
              <a:t>.</a:t>
            </a:r>
            <a:r>
              <a:rPr lang="en-US" sz="1575" dirty="0">
                <a:latin typeface="+mn-lt"/>
              </a:rPr>
              <a:t>22 &lt;= µ &lt;= 519</a:t>
            </a:r>
            <a:r>
              <a:rPr lang="en-US" sz="1575" i="1" dirty="0">
                <a:latin typeface="+mn-lt"/>
              </a:rPr>
              <a:t>.</a:t>
            </a:r>
            <a:r>
              <a:rPr lang="en-US" sz="1575" dirty="0">
                <a:latin typeface="+mn-lt"/>
              </a:rPr>
              <a:t>78. </a:t>
            </a:r>
          </a:p>
          <a:p>
            <a:pPr marL="214313" indent="-214313" algn="just">
              <a:lnSpc>
                <a:spcPct val="170000"/>
              </a:lnSpc>
              <a:spcBef>
                <a:spcPts val="0"/>
              </a:spcBef>
              <a:buFont typeface="Wingdings" panose="05000000000000000000" pitchFamily="2" charset="2"/>
              <a:buChar char="Ø"/>
            </a:pPr>
            <a:endParaRPr lang="en-US" sz="1575" dirty="0">
              <a:latin typeface="+mn-lt"/>
            </a:endParaRPr>
          </a:p>
          <a:p>
            <a:pPr marL="214313" indent="-214313" algn="just">
              <a:lnSpc>
                <a:spcPct val="170000"/>
              </a:lnSpc>
              <a:spcBef>
                <a:spcPts val="0"/>
              </a:spcBef>
              <a:buFont typeface="Wingdings" panose="05000000000000000000" pitchFamily="2" charset="2"/>
              <a:buChar char="Ø"/>
            </a:pPr>
            <a:r>
              <a:rPr lang="en-US" sz="1575" dirty="0">
                <a:latin typeface="+mn-lt"/>
              </a:rPr>
              <a:t>The cellular telephone company researcher is 95%, confident that the average length of a call for the population is between 500.22 and 519.78 minutes.</a:t>
            </a:r>
            <a:endParaRPr lang="en-IN" sz="1575" dirty="0">
              <a:latin typeface="+mn-lt"/>
            </a:endParaRPr>
          </a:p>
        </p:txBody>
      </p:sp>
      <p:sp>
        <p:nvSpPr>
          <p:cNvPr id="3" name="Content Placeholder 2"/>
          <p:cNvSpPr>
            <a:spLocks noGrp="1"/>
          </p:cNvSpPr>
          <p:nvPr>
            <p:ph sz="quarter" idx="10"/>
          </p:nvPr>
        </p:nvSpPr>
        <p:spPr/>
        <p:txBody>
          <a:bodyPr/>
          <a:lstStyle/>
          <a:p>
            <a:r>
              <a:rPr lang="en-IN" dirty="0"/>
              <a:t>…solution</a:t>
            </a:r>
          </a:p>
        </p:txBody>
      </p:sp>
      <p:sp>
        <p:nvSpPr>
          <p:cNvPr id="4" name="Rectangle 3"/>
          <p:cNvSpPr/>
          <p:nvPr/>
        </p:nvSpPr>
        <p:spPr>
          <a:xfrm>
            <a:off x="7029450" y="5257800"/>
            <a:ext cx="228600" cy="1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91884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43050" y="1828800"/>
            <a:ext cx="6229350" cy="3886200"/>
          </a:xfrm>
        </p:spPr>
        <p:txBody>
          <a:bodyPr>
            <a:normAutofit/>
          </a:bodyPr>
          <a:lstStyle/>
          <a:p>
            <a:pPr marL="0" indent="0" algn="just"/>
            <a:r>
              <a:rPr lang="en-US" dirty="0">
                <a:latin typeface="Calibri" panose="020F0502020204030204" pitchFamily="34" charset="0"/>
                <a:cs typeface="Calibri" panose="020F0502020204030204" pitchFamily="34" charset="0"/>
              </a:rPr>
              <a:t>A survey was taken of U.S. companies that do business with firms in India. One of the questions on the survey was: Approximately how many years has your company been trading with firms in India?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A random sample of 44 responses to this question yielded a mean of 10.455 years. Suppose the population standard deviation for this question is 7.7 years. </a:t>
            </a:r>
          </a:p>
          <a:p>
            <a:pPr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Using this information, construct a 90% confidence interval for the mean number of years that a company has been trading in India for the population of U.S. companies trading with firms in India.</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Example</a:t>
            </a:r>
          </a:p>
        </p:txBody>
      </p:sp>
    </p:spTree>
    <p:extLst>
      <p:ext uri="{BB962C8B-B14F-4D97-AF65-F5344CB8AC3E}">
        <p14:creationId xmlns:p14="http://schemas.microsoft.com/office/powerpoint/2010/main" val="40709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US" dirty="0">
                    <a:latin typeface="+mn-lt"/>
                  </a:rPr>
                  <a:t>Here, n= 44,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latin typeface="+mn-lt"/>
                  </a:rPr>
                  <a:t>= 10.455 and </a:t>
                </a:r>
                <a:r>
                  <a:rPr lang="el-GR" dirty="0">
                    <a:latin typeface="+mn-lt"/>
                  </a:rPr>
                  <a:t>σ</a:t>
                </a:r>
                <a:r>
                  <a:rPr lang="en-IN" dirty="0">
                    <a:latin typeface="+mn-lt"/>
                  </a:rPr>
                  <a:t>=</a:t>
                </a:r>
                <a:r>
                  <a:rPr lang="en-US" dirty="0">
                    <a:latin typeface="+mn-lt"/>
                  </a:rPr>
                  <a:t> 7.7. To determine the value of z</a:t>
                </a:r>
                <a:r>
                  <a:rPr lang="el-GR" baseline="-25000" dirty="0">
                    <a:latin typeface="+mn-lt"/>
                  </a:rPr>
                  <a:t>α</a:t>
                </a:r>
                <a:r>
                  <a:rPr lang="en-IN" baseline="-25000" dirty="0">
                    <a:latin typeface="+mn-lt"/>
                  </a:rPr>
                  <a:t>/2</a:t>
                </a:r>
                <a:r>
                  <a:rPr lang="en-US" dirty="0">
                    <a:latin typeface="+mn-lt"/>
                  </a:rPr>
                  <a:t>, divide the</a:t>
                </a:r>
              </a:p>
              <a:p>
                <a:pPr algn="just"/>
                <a:r>
                  <a:rPr lang="en-US" dirty="0">
                    <a:latin typeface="+mn-lt"/>
                  </a:rPr>
                  <a:t>90% confidence in half, or take .5000 - </a:t>
                </a:r>
                <a:r>
                  <a:rPr lang="el-GR" dirty="0">
                    <a:latin typeface="+mn-lt"/>
                  </a:rPr>
                  <a:t>α/2</a:t>
                </a:r>
                <a:r>
                  <a:rPr lang="en-US" dirty="0">
                    <a:latin typeface="+mn-lt"/>
                  </a:rPr>
                  <a:t>= .5000 - .0500= 0.45 where </a:t>
                </a:r>
                <a:r>
                  <a:rPr lang="el-GR" dirty="0">
                    <a:latin typeface="+mn-lt"/>
                  </a:rPr>
                  <a:t>α</a:t>
                </a:r>
                <a:r>
                  <a:rPr lang="en-US" dirty="0">
                    <a:latin typeface="+mn-lt"/>
                  </a:rPr>
                  <a:t>= 10%.</a:t>
                </a:r>
              </a:p>
              <a:p>
                <a:pPr algn="just"/>
                <a:endParaRPr lang="en-US" dirty="0">
                  <a:latin typeface="+mn-lt"/>
                </a:endParaRPr>
              </a:p>
              <a:p>
                <a:pPr algn="just"/>
                <a:r>
                  <a:rPr lang="en-US" dirty="0">
                    <a:latin typeface="+mn-lt"/>
                  </a:rPr>
                  <a:t>Z table yields a z value of 1.645 for the area of .45</a:t>
                </a:r>
              </a:p>
              <a:p>
                <a:endParaRPr lang="en-US" dirty="0"/>
              </a:p>
              <a:p>
                <a:r>
                  <a:rPr lang="en-IN" dirty="0"/>
                  <a:t>The confidence interval is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3000" dirty="0">
                <a:latin typeface="+mn-lt"/>
              </a:rPr>
              <a:t>Solution</a:t>
            </a:r>
          </a:p>
        </p:txBody>
      </p:sp>
      <p:pic>
        <p:nvPicPr>
          <p:cNvPr id="4" name="Picture 3"/>
          <p:cNvPicPr>
            <a:picLocks noChangeAspect="1"/>
          </p:cNvPicPr>
          <p:nvPr/>
        </p:nvPicPr>
        <p:blipFill>
          <a:blip r:embed="rId3"/>
          <a:stretch>
            <a:fillRect/>
          </a:stretch>
        </p:blipFill>
        <p:spPr>
          <a:xfrm>
            <a:off x="1885951" y="3613398"/>
            <a:ext cx="5314949" cy="1758704"/>
          </a:xfrm>
          <a:prstGeom prst="rect">
            <a:avLst/>
          </a:prstGeom>
        </p:spPr>
      </p:pic>
    </p:spTree>
    <p:extLst>
      <p:ext uri="{BB962C8B-B14F-4D97-AF65-F5344CB8AC3E}">
        <p14:creationId xmlns:p14="http://schemas.microsoft.com/office/powerpoint/2010/main" val="1173677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A study is conducted in a company that employs 800 engineers. A random sample of 50 engineers reveals that the average sample age is 34.3 years. Historically, the population standard deviation of the age of the company’s engineers is approximately 8 years.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Construct a 98% confidence interval to estimate the average age of all the engineers in this company.</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59270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371600" y="1977631"/>
                <a:ext cx="6457950" cy="3394472"/>
              </a:xfrm>
            </p:spPr>
            <p:txBody>
              <a:bodyPr>
                <a:normAutofit/>
              </a:bodyPr>
              <a:lstStyle/>
              <a:p>
                <a:pPr marL="257175" indent="-257175">
                  <a:spcBef>
                    <a:spcPts val="0"/>
                  </a:spcBef>
                  <a:buFont typeface="Wingdings" panose="05000000000000000000" pitchFamily="2" charset="2"/>
                  <a:buChar char="v"/>
                </a:pPr>
                <a:r>
                  <a:rPr lang="en-US" sz="1500" dirty="0">
                    <a:latin typeface="+mn-lt"/>
                  </a:rPr>
                  <a:t>This problem has a finite population. The sample size, 50, is greater than 5% of the population, so the finite correction factor may be helpful. </a:t>
                </a:r>
              </a:p>
              <a:p>
                <a:pPr marL="257175" indent="-257175">
                  <a:spcBef>
                    <a:spcPts val="0"/>
                  </a:spcBef>
                  <a:buFont typeface="Wingdings" panose="05000000000000000000" pitchFamily="2" charset="2"/>
                  <a:buChar char="v"/>
                </a:pPr>
                <a:endParaRPr lang="en-US" sz="1500" dirty="0">
                  <a:latin typeface="+mn-lt"/>
                </a:endParaRPr>
              </a:p>
              <a:p>
                <a:pPr marL="257175" indent="-257175">
                  <a:spcBef>
                    <a:spcPts val="0"/>
                  </a:spcBef>
                  <a:buFont typeface="Wingdings" panose="05000000000000000000" pitchFamily="2" charset="2"/>
                  <a:buChar char="v"/>
                </a:pPr>
                <a:r>
                  <a:rPr lang="en-US" sz="1500" dirty="0">
                    <a:latin typeface="+mn-lt"/>
                  </a:rPr>
                  <a:t>In this case N = 800, n = 50, </a:t>
                </a:r>
                <a14:m>
                  <m:oMath xmlns:m="http://schemas.openxmlformats.org/officeDocument/2006/math">
                    <m:acc>
                      <m:accPr>
                        <m:chr m:val="̅"/>
                        <m:ctrlPr>
                          <a:rPr lang="en-US" sz="1500" i="1">
                            <a:latin typeface="Cambria Math" panose="02040503050406030204" pitchFamily="18" charset="0"/>
                          </a:rPr>
                        </m:ctrlPr>
                      </m:accPr>
                      <m:e>
                        <m:r>
                          <a:rPr lang="en-IN" sz="1500" i="1">
                            <a:latin typeface="Cambria Math" panose="02040503050406030204" pitchFamily="18" charset="0"/>
                          </a:rPr>
                          <m:t>𝑥</m:t>
                        </m:r>
                      </m:e>
                    </m:acc>
                  </m:oMath>
                </a14:m>
                <a:r>
                  <a:rPr lang="en-US" sz="1500" dirty="0">
                    <a:latin typeface="+mn-lt"/>
                  </a:rPr>
                  <a:t>= 34.3 and </a:t>
                </a:r>
                <a:r>
                  <a:rPr lang="el-GR" sz="1500" dirty="0">
                    <a:latin typeface="+mn-lt"/>
                  </a:rPr>
                  <a:t>σ</a:t>
                </a:r>
                <a:r>
                  <a:rPr lang="en-IN" sz="1500" dirty="0">
                    <a:latin typeface="+mn-lt"/>
                  </a:rPr>
                  <a:t>=</a:t>
                </a:r>
                <a:r>
                  <a:rPr lang="en-US" sz="1500" dirty="0">
                    <a:latin typeface="+mn-lt"/>
                  </a:rPr>
                  <a:t> 8</a:t>
                </a:r>
              </a:p>
              <a:p>
                <a:pPr marL="257175" indent="-257175">
                  <a:spcBef>
                    <a:spcPts val="0"/>
                  </a:spcBef>
                  <a:buFont typeface="Wingdings" panose="05000000000000000000" pitchFamily="2" charset="2"/>
                  <a:buChar char="v"/>
                </a:pPr>
                <a:endParaRPr lang="en-US" sz="1500" dirty="0">
                  <a:latin typeface="+mn-lt"/>
                </a:endParaRPr>
              </a:p>
              <a:p>
                <a:pPr marL="257175" indent="-257175">
                  <a:spcBef>
                    <a:spcPts val="0"/>
                  </a:spcBef>
                  <a:buFont typeface="Wingdings" panose="05000000000000000000" pitchFamily="2" charset="2"/>
                  <a:buChar char="v"/>
                </a:pPr>
                <a:r>
                  <a:rPr lang="en-US" sz="1500" dirty="0">
                    <a:latin typeface="+mn-lt"/>
                  </a:rPr>
                  <a:t>The z value for a 98% confidence interval is 2.33</a:t>
                </a:r>
                <a:endParaRPr lang="en-IN" sz="1500" dirty="0">
                  <a:latin typeface="+mn-lt"/>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371600" y="1977631"/>
                <a:ext cx="6457950" cy="3394472"/>
              </a:xfrm>
              <a:blipFill>
                <a:blip r:embed="rId3"/>
                <a:stretch>
                  <a:fillRect l="-283" t="-359"/>
                </a:stretch>
              </a:blipFill>
            </p:spPr>
            <p:txBody>
              <a:bodyPr/>
              <a:lstStyle/>
              <a:p>
                <a:r>
                  <a:rPr lang="en-US">
                    <a:noFill/>
                  </a:rPr>
                  <a:t> </a:t>
                </a:r>
              </a:p>
            </p:txBody>
          </p:sp>
        </mc:Fallback>
      </mc:AlternateContent>
      <p:sp>
        <p:nvSpPr>
          <p:cNvPr id="3" name="Content Placeholder 2"/>
          <p:cNvSpPr>
            <a:spLocks noGrp="1"/>
          </p:cNvSpPr>
          <p:nvPr>
            <p:ph sz="quarter" idx="10"/>
          </p:nvPr>
        </p:nvSpPr>
        <p:spPr/>
        <p:txBody>
          <a:bodyPr>
            <a:normAutofit/>
          </a:bodyPr>
          <a:lstStyle/>
          <a:p>
            <a:pPr algn="ctr"/>
            <a:r>
              <a:rPr lang="en-IN" sz="3000" dirty="0">
                <a:latin typeface="+mn-lt"/>
              </a:rPr>
              <a:t>Solution</a:t>
            </a:r>
          </a:p>
        </p:txBody>
      </p:sp>
      <p:pic>
        <p:nvPicPr>
          <p:cNvPr id="4" name="Picture 3"/>
          <p:cNvPicPr>
            <a:picLocks noChangeAspect="1"/>
          </p:cNvPicPr>
          <p:nvPr/>
        </p:nvPicPr>
        <p:blipFill>
          <a:blip r:embed="rId4"/>
          <a:stretch>
            <a:fillRect/>
          </a:stretch>
        </p:blipFill>
        <p:spPr>
          <a:xfrm>
            <a:off x="1973702" y="3600451"/>
            <a:ext cx="4827149" cy="2000249"/>
          </a:xfrm>
          <a:prstGeom prst="rect">
            <a:avLst/>
          </a:prstGeom>
        </p:spPr>
      </p:pic>
    </p:spTree>
    <p:extLst>
      <p:ext uri="{BB962C8B-B14F-4D97-AF65-F5344CB8AC3E}">
        <p14:creationId xmlns:p14="http://schemas.microsoft.com/office/powerpoint/2010/main" val="185460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sz="1500" dirty="0">
                <a:latin typeface="+mn-lt"/>
              </a:rPr>
              <a:t>Methods similar to those used earlier can be used to estimate the population proportion. </a:t>
            </a:r>
          </a:p>
          <a:p>
            <a:pPr algn="just">
              <a:buFont typeface="Arial" panose="020B0604020202020204" pitchFamily="34" charset="0"/>
              <a:buChar char="•"/>
            </a:pPr>
            <a:r>
              <a:rPr lang="en-US" sz="1500" dirty="0">
                <a:latin typeface="+mn-lt"/>
              </a:rPr>
              <a:t>The central limit theorem for sample proportions led to the following </a:t>
            </a:r>
            <a:r>
              <a:rPr lang="en-IN" sz="1500" dirty="0">
                <a:latin typeface="+mn-lt"/>
              </a:rPr>
              <a:t>formula</a:t>
            </a:r>
          </a:p>
          <a:p>
            <a:pPr algn="just">
              <a:buFont typeface="Arial" panose="020B0604020202020204" pitchFamily="34" charset="0"/>
              <a:buChar char="•"/>
            </a:pPr>
            <a:endParaRPr lang="en-IN" sz="1500" dirty="0">
              <a:latin typeface="+mn-lt"/>
            </a:endParaRPr>
          </a:p>
          <a:p>
            <a:pPr algn="just">
              <a:buFont typeface="Arial" panose="020B0604020202020204" pitchFamily="34" charset="0"/>
              <a:buChar char="•"/>
            </a:pPr>
            <a:endParaRPr lang="en-IN" sz="1500" dirty="0">
              <a:latin typeface="+mn-lt"/>
            </a:endParaRPr>
          </a:p>
          <a:p>
            <a:pPr algn="just">
              <a:buFont typeface="Arial" panose="020B0604020202020204" pitchFamily="34" charset="0"/>
              <a:buChar char="•"/>
            </a:pPr>
            <a:r>
              <a:rPr lang="en-US" sz="1500" dirty="0">
                <a:latin typeface="+mn-lt"/>
              </a:rPr>
              <a:t>where q = 1 - p. Recall that this formula can be applied only when n*p and n*q are </a:t>
            </a:r>
            <a:r>
              <a:rPr lang="en-US" sz="1500" b="1" dirty="0">
                <a:latin typeface="+mn-lt"/>
              </a:rPr>
              <a:t>greater</a:t>
            </a:r>
            <a:r>
              <a:rPr lang="en-US" sz="1500" dirty="0">
                <a:latin typeface="+mn-lt"/>
              </a:rPr>
              <a:t> than </a:t>
            </a:r>
            <a:r>
              <a:rPr lang="en-US" sz="1500" b="1" dirty="0">
                <a:latin typeface="+mn-lt"/>
              </a:rPr>
              <a:t>5</a:t>
            </a:r>
            <a:r>
              <a:rPr lang="en-US" sz="1500" dirty="0">
                <a:latin typeface="+mn-lt"/>
              </a:rPr>
              <a:t>.</a:t>
            </a:r>
          </a:p>
          <a:p>
            <a:pPr algn="just">
              <a:buFont typeface="Arial" panose="020B0604020202020204" pitchFamily="34" charset="0"/>
              <a:buChar char="•"/>
            </a:pPr>
            <a:endParaRPr lang="en-US" sz="1500" dirty="0">
              <a:latin typeface="+mn-lt"/>
            </a:endParaRPr>
          </a:p>
          <a:p>
            <a:pPr algn="just">
              <a:buFont typeface="Arial" panose="020B0604020202020204" pitchFamily="34" charset="0"/>
              <a:buChar char="•"/>
            </a:pPr>
            <a:r>
              <a:rPr lang="en-US" sz="1500" dirty="0">
                <a:latin typeface="+mn-lt"/>
              </a:rPr>
              <a:t>for confidence interval purposes only and for large sample sizes— is substituted for p in the denominator, yielding</a:t>
            </a:r>
            <a:endParaRPr lang="en-IN" sz="1500" dirty="0">
              <a:latin typeface="+mn-lt"/>
            </a:endParaRPr>
          </a:p>
        </p:txBody>
      </p:sp>
      <p:sp>
        <p:nvSpPr>
          <p:cNvPr id="3" name="Content Placeholder 2"/>
          <p:cNvSpPr>
            <a:spLocks noGrp="1"/>
          </p:cNvSpPr>
          <p:nvPr>
            <p:ph sz="quarter" idx="10"/>
          </p:nvPr>
        </p:nvSpPr>
        <p:spPr/>
        <p:txBody>
          <a:bodyPr/>
          <a:lstStyle/>
          <a:p>
            <a:r>
              <a:rPr lang="en-IN" dirty="0"/>
              <a:t>Estimating The Population Proportion</a:t>
            </a:r>
          </a:p>
        </p:txBody>
      </p:sp>
      <p:pic>
        <p:nvPicPr>
          <p:cNvPr id="4" name="Picture 3"/>
          <p:cNvPicPr>
            <a:picLocks noChangeAspect="1"/>
          </p:cNvPicPr>
          <p:nvPr/>
        </p:nvPicPr>
        <p:blipFill>
          <a:blip r:embed="rId3"/>
          <a:stretch>
            <a:fillRect/>
          </a:stretch>
        </p:blipFill>
        <p:spPr>
          <a:xfrm>
            <a:off x="3321711" y="2800351"/>
            <a:ext cx="1878940" cy="539540"/>
          </a:xfrm>
          <a:prstGeom prst="rect">
            <a:avLst/>
          </a:prstGeom>
        </p:spPr>
      </p:pic>
      <p:pic>
        <p:nvPicPr>
          <p:cNvPr id="5" name="Picture 4"/>
          <p:cNvPicPr>
            <a:picLocks noChangeAspect="1"/>
          </p:cNvPicPr>
          <p:nvPr/>
        </p:nvPicPr>
        <p:blipFill>
          <a:blip r:embed="rId4"/>
          <a:stretch>
            <a:fillRect/>
          </a:stretch>
        </p:blipFill>
        <p:spPr>
          <a:xfrm>
            <a:off x="3990811" y="4972051"/>
            <a:ext cx="1324139" cy="640034"/>
          </a:xfrm>
          <a:prstGeom prst="rect">
            <a:avLst/>
          </a:prstGeom>
        </p:spPr>
      </p:pic>
    </p:spTree>
    <p:extLst>
      <p:ext uri="{BB962C8B-B14F-4D97-AF65-F5344CB8AC3E}">
        <p14:creationId xmlns:p14="http://schemas.microsoft.com/office/powerpoint/2010/main" val="939122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828800" y="4444886"/>
            <a:ext cx="4972050" cy="927215"/>
          </a:xfrm>
          <a:prstGeom prst="rect">
            <a:avLst/>
          </a:prstGeom>
        </p:spPr>
      </p:pic>
      <p:sp>
        <p:nvSpPr>
          <p:cNvPr id="3" name="Content Placeholder 2"/>
          <p:cNvSpPr>
            <a:spLocks noGrp="1"/>
          </p:cNvSpPr>
          <p:nvPr>
            <p:ph sz="quarter" idx="10"/>
          </p:nvPr>
        </p:nvSpPr>
        <p:spPr/>
        <p:txBody>
          <a:bodyPr/>
          <a:lstStyle/>
          <a:p>
            <a:r>
              <a:rPr lang="en-US" dirty="0"/>
              <a:t>Confidence Interval To Estimate P</a:t>
            </a:r>
            <a:endParaRPr lang="en-IN" dirty="0"/>
          </a:p>
        </p:txBody>
      </p:sp>
      <p:pic>
        <p:nvPicPr>
          <p:cNvPr id="4" name="Picture 3"/>
          <p:cNvPicPr>
            <a:picLocks noChangeAspect="1"/>
          </p:cNvPicPr>
          <p:nvPr/>
        </p:nvPicPr>
        <p:blipFill>
          <a:blip r:embed="rId4"/>
          <a:stretch>
            <a:fillRect/>
          </a:stretch>
        </p:blipFill>
        <p:spPr>
          <a:xfrm>
            <a:off x="1543050" y="2340471"/>
            <a:ext cx="5657850" cy="1660029"/>
          </a:xfrm>
          <a:prstGeom prst="rect">
            <a:avLst/>
          </a:prstGeom>
        </p:spPr>
      </p:pic>
    </p:spTree>
    <p:extLst>
      <p:ext uri="{BB962C8B-B14F-4D97-AF65-F5344CB8AC3E}">
        <p14:creationId xmlns:p14="http://schemas.microsoft.com/office/powerpoint/2010/main" val="1734651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57175" indent="-257175" algn="just">
              <a:lnSpc>
                <a:spcPct val="150000"/>
              </a:lnSpc>
              <a:spcBef>
                <a:spcPts val="0"/>
              </a:spcBef>
              <a:buFont typeface="Wingdings" panose="05000000000000000000" pitchFamily="2" charset="2"/>
              <a:buChar char="Ø"/>
            </a:pPr>
            <a:endParaRPr lang="en-US" sz="1500" dirty="0">
              <a:latin typeface="+mn-lt"/>
            </a:endParaRPr>
          </a:p>
          <a:p>
            <a:pPr marL="0" indent="0" algn="just">
              <a:lnSpc>
                <a:spcPct val="150000"/>
              </a:lnSpc>
              <a:spcBef>
                <a:spcPts val="0"/>
              </a:spcBef>
            </a:pPr>
            <a:r>
              <a:rPr lang="en-US" sz="1500" dirty="0">
                <a:latin typeface="+mn-lt"/>
              </a:rPr>
              <a:t>A study of 87 randomly selected companies with a telemarketing operation revealed that 39% of the sampled companies used telemarketing to assist them in order processing. </a:t>
            </a:r>
          </a:p>
          <a:p>
            <a:pPr marL="0" indent="0" algn="just">
              <a:lnSpc>
                <a:spcPct val="150000"/>
              </a:lnSpc>
              <a:spcBef>
                <a:spcPts val="0"/>
              </a:spcBef>
            </a:pPr>
            <a:r>
              <a:rPr lang="en-US" sz="1500" dirty="0">
                <a:latin typeface="+mn-lt"/>
              </a:rPr>
              <a:t>Using this information, how could a researcher estimate the </a:t>
            </a:r>
            <a:r>
              <a:rPr lang="en-US" sz="1500" i="1" dirty="0">
                <a:latin typeface="+mn-lt"/>
              </a:rPr>
              <a:t>population </a:t>
            </a:r>
            <a:r>
              <a:rPr lang="en-US" sz="1500" dirty="0">
                <a:latin typeface="+mn-lt"/>
              </a:rPr>
              <a:t>proportion of telemarketing companies that use their telemarketing operation to assist </a:t>
            </a:r>
            <a:r>
              <a:rPr lang="en-IN" sz="1500" dirty="0">
                <a:latin typeface="+mn-lt"/>
              </a:rPr>
              <a:t>them in order processing?</a:t>
            </a:r>
          </a:p>
        </p:txBody>
      </p:sp>
      <p:sp>
        <p:nvSpPr>
          <p:cNvPr id="3" name="Content Placeholder 2"/>
          <p:cNvSpPr>
            <a:spLocks noGrp="1"/>
          </p:cNvSpPr>
          <p:nvPr>
            <p:ph sz="quarter" idx="10"/>
          </p:nvPr>
        </p:nvSpPr>
        <p:spPr/>
        <p:txBody>
          <a:bodyPr>
            <a:normAutofit/>
          </a:bodyPr>
          <a:lstStyle/>
          <a:p>
            <a:pPr algn="ctr"/>
            <a:r>
              <a:rPr lang="en-IN" sz="2700" dirty="0">
                <a:latin typeface="+mn-lt"/>
              </a:rPr>
              <a:t>Example</a:t>
            </a:r>
          </a:p>
        </p:txBody>
      </p:sp>
    </p:spTree>
    <p:extLst>
      <p:ext uri="{BB962C8B-B14F-4D97-AF65-F5344CB8AC3E}">
        <p14:creationId xmlns:p14="http://schemas.microsoft.com/office/powerpoint/2010/main" val="1189589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3000" dirty="0">
                <a:latin typeface="+mn-lt"/>
              </a:rPr>
              <a:t>Solution</a:t>
            </a:r>
          </a:p>
        </p:txBody>
      </p:sp>
      <p:pic>
        <p:nvPicPr>
          <p:cNvPr id="4" name="Picture 3"/>
          <p:cNvPicPr>
            <a:picLocks noChangeAspect="1"/>
          </p:cNvPicPr>
          <p:nvPr/>
        </p:nvPicPr>
        <p:blipFill>
          <a:blip r:embed="rId2"/>
          <a:stretch>
            <a:fillRect/>
          </a:stretch>
        </p:blipFill>
        <p:spPr>
          <a:xfrm>
            <a:off x="1503861" y="2057400"/>
            <a:ext cx="6213539" cy="3600450"/>
          </a:xfrm>
          <a:prstGeom prst="rect">
            <a:avLst/>
          </a:prstGeom>
        </p:spPr>
      </p:pic>
    </p:spTree>
    <p:extLst>
      <p:ext uri="{BB962C8B-B14F-4D97-AF65-F5344CB8AC3E}">
        <p14:creationId xmlns:p14="http://schemas.microsoft.com/office/powerpoint/2010/main" val="1330782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1800" dirty="0">
                <a:latin typeface="+mn-lt"/>
              </a:rPr>
              <a:t>Coopers &amp; Lybrand surveyed 210 chief executives of fast-growing small companies. Only 51% of these executives had a management succession  plan in place. A spokesperson for Cooper &amp; Lybrand said that many companies do not worry about management succession unless it is an immediate problem. However, the unexpected exit of a corporate leader can disrupt and </a:t>
            </a:r>
            <a:r>
              <a:rPr lang="en-US" sz="1800" dirty="0" err="1">
                <a:latin typeface="+mn-lt"/>
              </a:rPr>
              <a:t>unfocus</a:t>
            </a:r>
            <a:r>
              <a:rPr lang="en-US" sz="1800" dirty="0">
                <a:latin typeface="+mn-lt"/>
              </a:rPr>
              <a:t> a company for long enough to cause it to lose its momentum. </a:t>
            </a:r>
          </a:p>
          <a:p>
            <a:pPr algn="just">
              <a:lnSpc>
                <a:spcPct val="150000"/>
              </a:lnSpc>
              <a:spcBef>
                <a:spcPts val="0"/>
              </a:spcBef>
              <a:buFont typeface="Arial" panose="020B0604020202020204" pitchFamily="34" charset="0"/>
              <a:buChar char="•"/>
            </a:pPr>
            <a:endParaRPr lang="en-US" sz="1800" dirty="0">
              <a:latin typeface="+mn-lt"/>
            </a:endParaRPr>
          </a:p>
          <a:p>
            <a:pPr marL="0" indent="0" algn="just">
              <a:lnSpc>
                <a:spcPct val="150000"/>
              </a:lnSpc>
              <a:spcBef>
                <a:spcPts val="0"/>
              </a:spcBef>
            </a:pPr>
            <a:r>
              <a:rPr lang="en-US" sz="1800" dirty="0">
                <a:latin typeface="+mn-lt"/>
              </a:rPr>
              <a:t>Use the data given to compute a 92% confidence interval to estimate the proportions</a:t>
            </a:r>
            <a:endParaRPr lang="en-IN" sz="1800" dirty="0">
              <a:latin typeface="+mn-lt"/>
            </a:endParaRPr>
          </a:p>
        </p:txBody>
      </p:sp>
      <p:sp>
        <p:nvSpPr>
          <p:cNvPr id="3" name="Content Placeholder 2"/>
          <p:cNvSpPr>
            <a:spLocks noGrp="1"/>
          </p:cNvSpPr>
          <p:nvPr>
            <p:ph sz="quarter" idx="10"/>
          </p:nvPr>
        </p:nvSpPr>
        <p:spPr/>
        <p:txBody>
          <a:bodyPr>
            <a:normAutofit/>
          </a:bodyPr>
          <a:lstStyle/>
          <a:p>
            <a:pPr algn="ctr"/>
            <a:r>
              <a:rPr lang="en-IN" sz="36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71453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2476708"/>
            <a:ext cx="6172200" cy="2409619"/>
          </a:xfrm>
        </p:spPr>
        <p:txBody>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random</a:t>
            </a:r>
            <a:r>
              <a:rPr lang="en-US" dirty="0">
                <a:latin typeface="Calibri" panose="020F0502020204030204" pitchFamily="34" charset="0"/>
                <a:cs typeface="Calibri" panose="020F0502020204030204" pitchFamily="34" charset="0"/>
              </a:rPr>
              <a:t> sampling every unit of the population has the same probability of being selected into the sample.</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nonrandom</a:t>
            </a:r>
            <a:r>
              <a:rPr lang="en-US" dirty="0">
                <a:latin typeface="Calibri" panose="020F0502020204030204" pitchFamily="34" charset="0"/>
                <a:cs typeface="Calibri" panose="020F0502020204030204" pitchFamily="34" charset="0"/>
              </a:rPr>
              <a:t> sampling not every unit of the population has the same probability of being selected into the sample.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r>
              <a:rPr lang="en-IN" sz="2400" dirty="0">
                <a:latin typeface="+mn-lt"/>
              </a:rPr>
              <a:t>Random Versus Non random Sampling</a:t>
            </a:r>
          </a:p>
        </p:txBody>
      </p:sp>
    </p:spTree>
    <p:extLst>
      <p:ext uri="{BB962C8B-B14F-4D97-AF65-F5344CB8AC3E}">
        <p14:creationId xmlns:p14="http://schemas.microsoft.com/office/powerpoint/2010/main" val="2446033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1600200" y="1885950"/>
            <a:ext cx="6000750" cy="3829050"/>
          </a:xfrm>
          <a:prstGeom prst="rect">
            <a:avLst/>
          </a:prstGeom>
        </p:spPr>
      </p:pic>
    </p:spTree>
    <p:extLst>
      <p:ext uri="{BB962C8B-B14F-4D97-AF65-F5344CB8AC3E}">
        <p14:creationId xmlns:p14="http://schemas.microsoft.com/office/powerpoint/2010/main" val="2930361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1500" dirty="0">
                <a:latin typeface="+mn-lt"/>
              </a:rPr>
              <a:t>A clothing company produces men’s jeans. The jeans are made and sold with either a regular cut or a boot cut. In an effort to estimate the proportion of their men’s jeans market in Oklahoma City that prefers boot-cut jeans, the analyst takes a random sample of 212 jeans sales from the company’s two Oklahoma City retail outlets. Only 34 of the sales were for boot-cut jeans. </a:t>
            </a:r>
          </a:p>
          <a:p>
            <a:pPr marL="0" indent="0" algn="just">
              <a:lnSpc>
                <a:spcPct val="150000"/>
              </a:lnSpc>
              <a:spcBef>
                <a:spcPts val="0"/>
              </a:spcBef>
            </a:pPr>
            <a:endParaRPr lang="en-US" sz="1500" dirty="0">
              <a:latin typeface="+mn-lt"/>
            </a:endParaRPr>
          </a:p>
          <a:p>
            <a:pPr marL="0" indent="0" algn="just">
              <a:lnSpc>
                <a:spcPct val="150000"/>
              </a:lnSpc>
              <a:spcBef>
                <a:spcPts val="0"/>
              </a:spcBef>
            </a:pPr>
            <a:r>
              <a:rPr lang="en-US" sz="1500" dirty="0">
                <a:latin typeface="+mn-lt"/>
              </a:rPr>
              <a:t>Construct a 90% confidence interval to estimate the proportion of the population in Oklahoma City who prefer boot-cut jeans.</a:t>
            </a:r>
            <a:endParaRPr lang="en-IN" sz="1500" dirty="0">
              <a:latin typeface="+mn-lt"/>
            </a:endParaRPr>
          </a:p>
        </p:txBody>
      </p:sp>
      <p:sp>
        <p:nvSpPr>
          <p:cNvPr id="3" name="Content Placeholder 2"/>
          <p:cNvSpPr>
            <a:spLocks noGrp="1"/>
          </p:cNvSpPr>
          <p:nvPr>
            <p:ph sz="quarter" idx="10"/>
          </p:nvPr>
        </p:nvSpPr>
        <p:spPr/>
        <p:txBody>
          <a:bodyPr>
            <a:normAutofit/>
          </a:bodyPr>
          <a:lstStyle/>
          <a:p>
            <a:pPr algn="ctr"/>
            <a:r>
              <a:rPr lang="en-IN" sz="2700" dirty="0">
                <a:latin typeface="+mn-lt"/>
              </a:rPr>
              <a:t>Exercise</a:t>
            </a:r>
          </a:p>
        </p:txBody>
      </p:sp>
    </p:spTree>
    <p:extLst>
      <p:ext uri="{BB962C8B-B14F-4D97-AF65-F5344CB8AC3E}">
        <p14:creationId xmlns:p14="http://schemas.microsoft.com/office/powerpoint/2010/main" val="1285976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1665140" y="1943101"/>
            <a:ext cx="5958671" cy="3600449"/>
          </a:xfrm>
          <a:prstGeom prst="rect">
            <a:avLst/>
          </a:prstGeom>
        </p:spPr>
      </p:pic>
    </p:spTree>
    <p:extLst>
      <p:ext uri="{BB962C8B-B14F-4D97-AF65-F5344CB8AC3E}">
        <p14:creationId xmlns:p14="http://schemas.microsoft.com/office/powerpoint/2010/main" val="3153088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74B4-A154-43D1-9368-CCBC15E06CFE}"/>
              </a:ext>
            </a:extLst>
          </p:cNvPr>
          <p:cNvSpPr>
            <a:spLocks noGrp="1"/>
          </p:cNvSpPr>
          <p:nvPr>
            <p:ph idx="1"/>
          </p:nvPr>
        </p:nvSpPr>
        <p:spPr/>
        <p:txBody>
          <a:bodyPr>
            <a:normAutofit/>
          </a:bodyPr>
          <a:lstStyle/>
          <a:p>
            <a:pPr marL="0" indent="0"/>
            <a:r>
              <a:rPr lang="en-US" sz="2100" b="1" dirty="0">
                <a:solidFill>
                  <a:srgbClr val="FF0000"/>
                </a:solidFill>
              </a:rPr>
              <a:t>Question : </a:t>
            </a:r>
          </a:p>
          <a:p>
            <a:pPr marL="0" indent="0"/>
            <a:r>
              <a:rPr lang="en-US" sz="2100" dirty="0"/>
              <a:t>Car mufflers are constructed by nearly automatic machine. One manufacturer finds that, for any type of car muffler, the time for a person to set up and complete a production run has a normal distribution with mean 1.82 hours and standard deviation 1.20. </a:t>
            </a:r>
          </a:p>
          <a:p>
            <a:pPr marL="0" indent="0"/>
            <a:endParaRPr lang="en-US" sz="2100" dirty="0"/>
          </a:p>
          <a:p>
            <a:pPr marL="0" indent="0"/>
            <a:r>
              <a:rPr lang="en-US" sz="2100" dirty="0"/>
              <a:t>What is the probability that the sample mean of the next 40 runs will be from 1.65 to 2.04 hours ?</a:t>
            </a:r>
          </a:p>
          <a:p>
            <a:pPr marL="0" indent="0"/>
            <a:endParaRPr lang="aa-ET" sz="2100" dirty="0"/>
          </a:p>
        </p:txBody>
      </p:sp>
      <p:sp>
        <p:nvSpPr>
          <p:cNvPr id="2" name="Title 1"/>
          <p:cNvSpPr>
            <a:spLocks noGrp="1"/>
          </p:cNvSpPr>
          <p:nvPr>
            <p:ph type="title" idx="4294967295"/>
          </p:nvPr>
        </p:nvSpPr>
        <p:spPr/>
        <p:txBody>
          <a:bodyPr>
            <a:normAutofit/>
          </a:bodyPr>
          <a:lstStyle/>
          <a:p>
            <a:r>
              <a:rPr lang="en-US" dirty="0"/>
              <a:t>Home Work Problems</a:t>
            </a:r>
            <a:br>
              <a:rPr lang="aa-ET" dirty="0"/>
            </a:br>
            <a:endParaRPr lang="en-US" dirty="0"/>
          </a:p>
        </p:txBody>
      </p:sp>
    </p:spTree>
    <p:extLst>
      <p:ext uri="{BB962C8B-B14F-4D97-AF65-F5344CB8AC3E}">
        <p14:creationId xmlns:p14="http://schemas.microsoft.com/office/powerpoint/2010/main" val="1624634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7300" y="1428751"/>
            <a:ext cx="6629400" cy="4171950"/>
          </a:xfrm>
        </p:spPr>
        <p:txBody>
          <a:bodyPr>
            <a:normAutofit/>
          </a:bodyPr>
          <a:lstStyle/>
          <a:p>
            <a:r>
              <a:rPr lang="en-US" b="1" dirty="0">
                <a:solidFill>
                  <a:srgbClr val="FF0000"/>
                </a:solidFill>
              </a:rPr>
              <a:t>Question : </a:t>
            </a:r>
          </a:p>
          <a:p>
            <a:endParaRPr lang="en-US" dirty="0"/>
          </a:p>
          <a:p>
            <a:r>
              <a:rPr lang="en-US" dirty="0"/>
              <a:t>Engine bearings depend on a film of oil to keep shaft and bearing surfaces separated. Insufficient lubrication causes bearings to be overloaded. The insufficient lubrication can be modeled as a random variable having a mean 0.6520 ml and standard deviation 0.0125 ml.</a:t>
            </a:r>
          </a:p>
          <a:p>
            <a:endParaRPr lang="en-US" dirty="0"/>
          </a:p>
          <a:p>
            <a:r>
              <a:rPr lang="en-US" dirty="0"/>
              <a:t>The sample mean of insufficient lubrication will be obtained </a:t>
            </a:r>
            <a:r>
              <a:rPr lang="en-US" dirty="0" err="1"/>
              <a:t>frm</a:t>
            </a:r>
            <a:r>
              <a:rPr lang="en-US" dirty="0"/>
              <a:t> a random sample of 60 bearings. </a:t>
            </a:r>
          </a:p>
          <a:p>
            <a:endParaRPr lang="en-US" dirty="0"/>
          </a:p>
          <a:p>
            <a:r>
              <a:rPr lang="en-US" dirty="0"/>
              <a:t>What is the probability that sample mean   </a:t>
            </a:r>
            <a:r>
              <a:rPr lang="en-US" sz="2100" dirty="0"/>
              <a:t>x will be between 0.600 ml and 0.640 ml ?</a:t>
            </a:r>
          </a:p>
        </p:txBody>
      </p:sp>
      <p:cxnSp>
        <p:nvCxnSpPr>
          <p:cNvPr id="5" name="Straight Connector 4"/>
          <p:cNvCxnSpPr/>
          <p:nvPr/>
        </p:nvCxnSpPr>
        <p:spPr>
          <a:xfrm>
            <a:off x="5600700" y="4857750"/>
            <a:ext cx="1714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7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7301" y="1485900"/>
            <a:ext cx="6622676" cy="3714750"/>
          </a:xfrm>
        </p:spPr>
        <p:txBody>
          <a:bodyPr/>
          <a:lstStyle/>
          <a:p>
            <a:r>
              <a:rPr lang="en-US" b="1" dirty="0">
                <a:solidFill>
                  <a:srgbClr val="FF0000"/>
                </a:solidFill>
              </a:rPr>
              <a:t>Question : </a:t>
            </a:r>
          </a:p>
          <a:p>
            <a:r>
              <a:rPr lang="en-US" dirty="0"/>
              <a:t> </a:t>
            </a:r>
          </a:p>
          <a:p>
            <a:r>
              <a:rPr lang="en-US" dirty="0"/>
              <a:t>A random sample size of n = 100 is taken from a population with </a:t>
            </a:r>
            <a:r>
              <a:rPr lang="el-GR" b="1" dirty="0"/>
              <a:t>σ</a:t>
            </a:r>
            <a:r>
              <a:rPr lang="en-US" dirty="0"/>
              <a:t> = 5.1. </a:t>
            </a:r>
          </a:p>
          <a:p>
            <a:r>
              <a:rPr lang="en-US" dirty="0"/>
              <a:t>Given that the sample mean is  x = 2.16, </a:t>
            </a:r>
          </a:p>
          <a:p>
            <a:endParaRPr lang="en-US" dirty="0"/>
          </a:p>
          <a:p>
            <a:r>
              <a:rPr lang="en-US" dirty="0"/>
              <a:t>construct a 95% confidence interval for the population mean µ.</a:t>
            </a:r>
          </a:p>
        </p:txBody>
      </p:sp>
      <p:cxnSp>
        <p:nvCxnSpPr>
          <p:cNvPr id="4" name="Straight Connector 3"/>
          <p:cNvCxnSpPr/>
          <p:nvPr/>
        </p:nvCxnSpPr>
        <p:spPr>
          <a:xfrm>
            <a:off x="4514850" y="2800350"/>
            <a:ext cx="1143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79153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485901"/>
            <a:ext cx="6629400" cy="3680461"/>
          </a:xfrm>
        </p:spPr>
        <p:txBody>
          <a:bodyPr/>
          <a:lstStyle/>
          <a:p>
            <a:r>
              <a:rPr lang="en-US" dirty="0">
                <a:solidFill>
                  <a:srgbClr val="FF0000"/>
                </a:solidFill>
              </a:rPr>
              <a:t>Question :</a:t>
            </a:r>
          </a:p>
          <a:p>
            <a:endParaRPr lang="en-US" dirty="0"/>
          </a:p>
          <a:p>
            <a:r>
              <a:rPr lang="en-US" dirty="0"/>
              <a:t>  With reference to the data in section 2.1 (of R1) , we have </a:t>
            </a:r>
          </a:p>
          <a:p>
            <a:r>
              <a:rPr lang="en-US" dirty="0"/>
              <a:t>  n = 50 , x  = 305.58 nm, and s2 = 1366.86(hence, s=36.97 nm), </a:t>
            </a:r>
          </a:p>
          <a:p>
            <a:endParaRPr lang="en-US" dirty="0"/>
          </a:p>
          <a:p>
            <a:r>
              <a:rPr lang="en-US" dirty="0"/>
              <a:t>  Construct a 99% confidence interval for the population mean of all nanopillars.</a:t>
            </a:r>
          </a:p>
          <a:p>
            <a:r>
              <a:rPr lang="en-US" dirty="0"/>
              <a:t>* </a:t>
            </a:r>
          </a:p>
          <a:p>
            <a:endParaRPr lang="en-US" dirty="0"/>
          </a:p>
          <a:p>
            <a:r>
              <a:rPr lang="en-US" dirty="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1" y="4343400"/>
            <a:ext cx="5871883" cy="1373697"/>
          </a:xfrm>
          <a:prstGeom prst="rect">
            <a:avLst/>
          </a:prstGeom>
        </p:spPr>
      </p:pic>
      <p:cxnSp>
        <p:nvCxnSpPr>
          <p:cNvPr id="10" name="Straight Connector 9"/>
          <p:cNvCxnSpPr/>
          <p:nvPr/>
        </p:nvCxnSpPr>
        <p:spPr>
          <a:xfrm>
            <a:off x="2114550" y="2571750"/>
            <a:ext cx="1714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298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7300" y="3371851"/>
            <a:ext cx="6629400" cy="3680461"/>
          </a:xfrm>
        </p:spPr>
        <p:txBody>
          <a:bodyPr>
            <a:normAutofit/>
          </a:bodyPr>
          <a:lstStyle/>
          <a:p>
            <a:pPr algn="ctr"/>
            <a:r>
              <a:rPr lang="en-US" sz="2100" dirty="0"/>
              <a:t>Thank You</a:t>
            </a:r>
          </a:p>
        </p:txBody>
      </p:sp>
    </p:spTree>
    <p:extLst>
      <p:ext uri="{BB962C8B-B14F-4D97-AF65-F5344CB8AC3E}">
        <p14:creationId xmlns:p14="http://schemas.microsoft.com/office/powerpoint/2010/main" val="22252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977629"/>
            <a:ext cx="6343650" cy="3394472"/>
          </a:xfrm>
        </p:spPr>
        <p:txBody>
          <a:bodyPr>
            <a:noAutofit/>
          </a:bodyPr>
          <a:lstStyle/>
          <a:p>
            <a:pPr algn="just">
              <a:buFont typeface="Wingdings" panose="05000000000000000000" pitchFamily="2" charset="2"/>
              <a:buChar char="Ø"/>
            </a:pPr>
            <a:endParaRPr lang="en-US" sz="1575"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In this, the population is divided into non overlapping </a:t>
            </a:r>
            <a:r>
              <a:rPr lang="en-US" sz="1575" b="1" dirty="0">
                <a:latin typeface="Calibri" panose="020F0502020204030204" pitchFamily="34" charset="0"/>
                <a:cs typeface="Calibri" panose="020F0502020204030204" pitchFamily="34" charset="0"/>
              </a:rPr>
              <a:t>subpopulations</a:t>
            </a:r>
            <a:r>
              <a:rPr lang="en-US" sz="1575" dirty="0">
                <a:latin typeface="Calibri" panose="020F0502020204030204" pitchFamily="34" charset="0"/>
                <a:cs typeface="Calibri" panose="020F0502020204030204" pitchFamily="34" charset="0"/>
              </a:rPr>
              <a:t> called </a:t>
            </a:r>
            <a:r>
              <a:rPr lang="en-US" sz="1575" b="1" dirty="0">
                <a:latin typeface="Calibri" panose="020F0502020204030204" pitchFamily="34" charset="0"/>
                <a:cs typeface="Calibri" panose="020F0502020204030204" pitchFamily="34" charset="0"/>
              </a:rPr>
              <a:t>strata</a:t>
            </a:r>
            <a:r>
              <a:rPr lang="en-US" sz="1575"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The researcher then extracts a random sample from each of the subpopulations.</a:t>
            </a: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The main reason for using stratified random sampling is that it has the potential for reducing sampling error.</a:t>
            </a:r>
          </a:p>
          <a:p>
            <a:pPr algn="just">
              <a:buFont typeface="Wingdings" panose="05000000000000000000" pitchFamily="2" charset="2"/>
              <a:buChar char="Ø"/>
            </a:pPr>
            <a:r>
              <a:rPr lang="en-US" sz="1575" dirty="0">
                <a:latin typeface="Calibri" panose="020F0502020204030204" pitchFamily="34" charset="0"/>
                <a:cs typeface="Calibri" panose="020F0502020204030204" pitchFamily="34" charset="0"/>
              </a:rPr>
              <a:t>With stratified random sampling, the potential to match the sample closely to the population is greater than it is with simple random sampling because portions of the total sample are taken from different population subgroups. </a:t>
            </a:r>
          </a:p>
        </p:txBody>
      </p:sp>
      <p:sp>
        <p:nvSpPr>
          <p:cNvPr id="3" name="Content Placeholder 2"/>
          <p:cNvSpPr>
            <a:spLocks noGrp="1"/>
          </p:cNvSpPr>
          <p:nvPr>
            <p:ph sz="quarter" idx="10"/>
          </p:nvPr>
        </p:nvSpPr>
        <p:spPr/>
        <p:txBody>
          <a:bodyPr/>
          <a:lstStyle/>
          <a:p>
            <a:r>
              <a:rPr lang="en-IN" dirty="0"/>
              <a:t>Stratified Random Sampling</a:t>
            </a:r>
          </a:p>
        </p:txBody>
      </p:sp>
    </p:spTree>
    <p:extLst>
      <p:ext uri="{BB962C8B-B14F-4D97-AF65-F5344CB8AC3E}">
        <p14:creationId xmlns:p14="http://schemas.microsoft.com/office/powerpoint/2010/main" val="297675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Sampling error </a:t>
            </a:r>
            <a:r>
              <a:rPr lang="en-US" dirty="0">
                <a:latin typeface="Calibri" panose="020F0502020204030204" pitchFamily="34" charset="0"/>
                <a:cs typeface="Calibri" panose="020F0502020204030204" pitchFamily="34" charset="0"/>
              </a:rPr>
              <a:t>occurs </a:t>
            </a:r>
            <a:r>
              <a:rPr lang="en-US" i="1" dirty="0">
                <a:latin typeface="Calibri" panose="020F0502020204030204" pitchFamily="34" charset="0"/>
                <a:cs typeface="Calibri" panose="020F0502020204030204" pitchFamily="34" charset="0"/>
              </a:rPr>
              <a:t>when the sample is not representative of the population.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When random sampling techniques are used to select elements for the sample, sampling error occurs by chance.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pPr algn="ctr"/>
            <a:r>
              <a:rPr lang="en-IN" dirty="0"/>
              <a:t>Sampling Error</a:t>
            </a:r>
          </a:p>
        </p:txBody>
      </p:sp>
    </p:spTree>
    <p:extLst>
      <p:ext uri="{BB962C8B-B14F-4D97-AF65-F5344CB8AC3E}">
        <p14:creationId xmlns:p14="http://schemas.microsoft.com/office/powerpoint/2010/main" val="81366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p:cNvGraphicFramePr>
          <p:nvPr/>
        </p:nvGraphicFramePr>
        <p:xfrm>
          <a:off x="1417237" y="2000250"/>
          <a:ext cx="6376139" cy="3657600"/>
        </p:xfrm>
        <a:graphic>
          <a:graphicData uri="http://schemas.openxmlformats.org/drawingml/2006/table">
            <a:tbl>
              <a:tblPr>
                <a:tableStyleId>{5940675A-B579-460E-94D1-54222C63F5DA}</a:tableStyleId>
              </a:tblPr>
              <a:tblGrid>
                <a:gridCol w="637122">
                  <a:extLst>
                    <a:ext uri="{9D8B030D-6E8A-4147-A177-3AD203B41FA5}">
                      <a16:colId xmlns:a16="http://schemas.microsoft.com/office/drawing/2014/main" val="20000"/>
                    </a:ext>
                  </a:extLst>
                </a:gridCol>
                <a:gridCol w="638352">
                  <a:extLst>
                    <a:ext uri="{9D8B030D-6E8A-4147-A177-3AD203B41FA5}">
                      <a16:colId xmlns:a16="http://schemas.microsoft.com/office/drawing/2014/main" val="20001"/>
                    </a:ext>
                  </a:extLst>
                </a:gridCol>
                <a:gridCol w="637122">
                  <a:extLst>
                    <a:ext uri="{9D8B030D-6E8A-4147-A177-3AD203B41FA5}">
                      <a16:colId xmlns:a16="http://schemas.microsoft.com/office/drawing/2014/main" val="20002"/>
                    </a:ext>
                  </a:extLst>
                </a:gridCol>
                <a:gridCol w="638351">
                  <a:extLst>
                    <a:ext uri="{9D8B030D-6E8A-4147-A177-3AD203B41FA5}">
                      <a16:colId xmlns:a16="http://schemas.microsoft.com/office/drawing/2014/main" val="20003"/>
                    </a:ext>
                  </a:extLst>
                </a:gridCol>
                <a:gridCol w="637122">
                  <a:extLst>
                    <a:ext uri="{9D8B030D-6E8A-4147-A177-3AD203B41FA5}">
                      <a16:colId xmlns:a16="http://schemas.microsoft.com/office/drawing/2014/main" val="20004"/>
                    </a:ext>
                  </a:extLst>
                </a:gridCol>
                <a:gridCol w="637122">
                  <a:extLst>
                    <a:ext uri="{9D8B030D-6E8A-4147-A177-3AD203B41FA5}">
                      <a16:colId xmlns:a16="http://schemas.microsoft.com/office/drawing/2014/main" val="20005"/>
                    </a:ext>
                  </a:extLst>
                </a:gridCol>
                <a:gridCol w="638352">
                  <a:extLst>
                    <a:ext uri="{9D8B030D-6E8A-4147-A177-3AD203B41FA5}">
                      <a16:colId xmlns:a16="http://schemas.microsoft.com/office/drawing/2014/main" val="20006"/>
                    </a:ext>
                  </a:extLst>
                </a:gridCol>
                <a:gridCol w="637122">
                  <a:extLst>
                    <a:ext uri="{9D8B030D-6E8A-4147-A177-3AD203B41FA5}">
                      <a16:colId xmlns:a16="http://schemas.microsoft.com/office/drawing/2014/main" val="20007"/>
                    </a:ext>
                  </a:extLst>
                </a:gridCol>
                <a:gridCol w="638351">
                  <a:extLst>
                    <a:ext uri="{9D8B030D-6E8A-4147-A177-3AD203B41FA5}">
                      <a16:colId xmlns:a16="http://schemas.microsoft.com/office/drawing/2014/main" val="20008"/>
                    </a:ext>
                  </a:extLst>
                </a:gridCol>
                <a:gridCol w="637122">
                  <a:extLst>
                    <a:ext uri="{9D8B030D-6E8A-4147-A177-3AD203B41FA5}">
                      <a16:colId xmlns:a16="http://schemas.microsoft.com/office/drawing/2014/main" val="20009"/>
                    </a:ext>
                  </a:extLst>
                </a:gridCol>
              </a:tblGrid>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1861</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2495</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1000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1865</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791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2090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2637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1327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1678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0"/>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1680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2858</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795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2501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1160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1480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1"/>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2090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2840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659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827</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2638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2643</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868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2"/>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1327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2486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2865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3011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2494</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1489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2855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3"/>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2840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2093</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2660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1165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2600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2085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2998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4"/>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2956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2865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3000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3019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1670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2858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2642</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1680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5"/>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3038</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3000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1313</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596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656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3240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590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2501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2485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3015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6"/>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2092</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1679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3024</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2825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2630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2070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2900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1861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2636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7"/>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2637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2497</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1159</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2640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3050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870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2896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2500</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2638</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8"/>
                  </a:ext>
                </a:extLst>
              </a:tr>
              <a:tr h="36576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926</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2860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1481</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875</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2482</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1860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2086</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a:ln>
                            <a:noFill/>
                          </a:ln>
                          <a:effectLst/>
                          <a:latin typeface="Helvetica Neue"/>
                          <a:ea typeface="Verdana" pitchFamily="34" charset="0"/>
                          <a:cs typeface="Verdana" pitchFamily="34" charset="0"/>
                        </a:rPr>
                        <a:t>934</a:t>
                      </a:r>
                      <a:endParaRPr kumimoji="0" lang="en-US" sz="1400" b="1" i="0" u="none" strike="noStrike" cap="none" normalizeH="0" baseline="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3200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400" b="1" u="none" strike="noStrike" cap="none" normalizeH="0" baseline="0" dirty="0">
                          <a:ln>
                            <a:noFill/>
                          </a:ln>
                          <a:effectLst/>
                          <a:latin typeface="Helvetica Neue"/>
                          <a:ea typeface="Verdana" pitchFamily="34" charset="0"/>
                          <a:cs typeface="Verdana" pitchFamily="34" charset="0"/>
                        </a:rPr>
                        <a:t>2490</a:t>
                      </a:r>
                      <a:endParaRPr kumimoji="0" lang="en-US" sz="14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68411" marR="68411" marT="25718" marB="25718" anchor="ctr" horzOverflow="overflow"/>
                </a:tc>
                <a:extLst>
                  <a:ext uri="{0D108BD9-81ED-4DB2-BD59-A6C34878D82A}">
                    <a16:rowId xmlns:a16="http://schemas.microsoft.com/office/drawing/2014/main" val="10009"/>
                  </a:ext>
                </a:extLst>
              </a:tr>
            </a:tbl>
          </a:graphicData>
        </a:graphic>
      </p:graphicFrame>
      <p:sp>
        <p:nvSpPr>
          <p:cNvPr id="8" name="Title 2"/>
          <p:cNvSpPr txBox="1">
            <a:spLocks/>
          </p:cNvSpPr>
          <p:nvPr/>
        </p:nvSpPr>
        <p:spPr>
          <a:xfrm>
            <a:off x="1417239" y="1548047"/>
            <a:ext cx="6171968" cy="296919"/>
          </a:xfrm>
          <a:prstGeom prst="rect">
            <a:avLst/>
          </a:prstGeom>
        </p:spPr>
        <p:txBody>
          <a:bodyPr vert="horz" lIns="38504" tIns="19252" rIns="38504" bIns="19252"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1559" b="1" dirty="0">
                <a:solidFill>
                  <a:prstClr val="black"/>
                </a:solidFill>
                <a:latin typeface="Helvetica Neue"/>
              </a:rPr>
              <a:t>Population of Wages of employees of an organization</a:t>
            </a:r>
          </a:p>
        </p:txBody>
      </p:sp>
    </p:spTree>
    <p:extLst>
      <p:ext uri="{BB962C8B-B14F-4D97-AF65-F5344CB8AC3E}">
        <p14:creationId xmlns:p14="http://schemas.microsoft.com/office/powerpoint/2010/main" val="126912446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theme/theme1.xml><?xml version="1.0" encoding="utf-8"?>
<a:theme xmlns:a="http://schemas.openxmlformats.org/drawingml/2006/main" name="S1-21-ISM-Session 6 _11th-12th Dec 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S1-21-ISM-Session 6 _11th-12th Dec 2021</Template>
  <TotalTime>610</TotalTime>
  <Words>4025</Words>
  <Application>Microsoft Office PowerPoint</Application>
  <PresentationFormat>On-screen Show (4:3)</PresentationFormat>
  <Paragraphs>618</Paragraphs>
  <Slides>67</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Arial</vt:lpstr>
      <vt:lpstr>Calibri</vt:lpstr>
      <vt:lpstr>Cambria Math</vt:lpstr>
      <vt:lpstr>Helvetica Neue</vt:lpstr>
      <vt:lpstr>Times New Roman</vt:lpstr>
      <vt:lpstr>Verdana</vt:lpstr>
      <vt:lpstr>Wingdings</vt:lpstr>
      <vt:lpstr>S1-21-ISM-Session 6 _11th-12th Dec 2021</vt:lpstr>
      <vt:lpstr>Equation</vt:lpstr>
      <vt:lpstr>Introduction to Statistical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Problems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Dr.Riyazuddin</cp:lastModifiedBy>
  <cp:revision>38</cp:revision>
  <dcterms:created xsi:type="dcterms:W3CDTF">2021-12-11T05:19:26Z</dcterms:created>
  <dcterms:modified xsi:type="dcterms:W3CDTF">2022-12-22T12:39:36Z</dcterms:modified>
</cp:coreProperties>
</file>