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82d27f94a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582d27f94a_0_19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82d27f94a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위키백과에서의 데이터베이스 정규화 검색 결과입니다.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1정규화, 2정규화, BCNF등 어려운 용어들이 많죠?</a:t>
            </a:r>
            <a:endParaRPr/>
          </a:p>
        </p:txBody>
      </p:sp>
      <p:sp>
        <p:nvSpPr>
          <p:cNvPr id="133" name="Google Shape;133;g1582d27f94a_0_19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82d27f94a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서버를 다시 쪼개보면 웹서버, 웹 어플리케이션 서버로 나눌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웹서버는 파일, css, html과 같이 정적인 데이터들을 담당하고 웹 어플리케이션 서버는 데이터베이스에 접근하여 동적으로 변하는 데이터들을 처리합니다.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g1582d27f94a_0_20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82d27f94a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g1582d27f94a_0_2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82d27f94a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태초에는 웹서버만 있는 형태에서 웹의 복잡도가 증가함에 따라 웹서버와 웹 어플리케이션을 분리하는 형태로 발전했어요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이런 역사애기는 진부하니 여기까지하고,.. 검색하면 잘 나와있어요 ㅎㅎ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g1582d27f94a_0_22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82d27f94a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핵심은 관심사의 분리로 인해 관측가능한 시스템, 효율적인 리소스 사용이 가능해지는 것입니다.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관심사 또는 역할에 따라 모듈을 분리함으로서 역할에 맞는 다양한 최적화 기법과 이슈가 생겼을 때 스코프를 줄일 수 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예를 들어 버튼의 위치가 잘못 노출되었다면 이것은 명백히 웹서버에 한정된 문제로 볼 수 있고 이렇게 문제 원인의 범위를 최소화하는 것은 문제를 해결하는데 큰 도움을 주거든요.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그렇지만 장점만 있는 것은 아니에요. 관리 포인트가 늘어나고, 시스템 복잡도가 상승하는 문제가 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그래서 항상 장점과 단점 사이의 균형을 잘 잡아가는 것이 중요합니다.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관심사또는 역할의 분리는 비단 기본 아키텍처뿐만 아니라 코드를 작성할 때도 항상 염두에 주시면 좋습니다.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클래스들 사이의 의존성, 관심사 분리등이요 ㅎㅎ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g1582d27f94a_0_2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82d27f94a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다시 앞의 그림으로 돌아와서 살펴보면 클라이언트들은 무한정 늘어날 수 있어요.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그렇다면 서버와 데이터베이스들도 무한정 늘릴 수 있을까요..?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아쉽게도 자원 유한하기때문에 한계가 있어요. 특히나 상태를 가지는 데이터베이스를 늘이는 것은 더욱 어려운 일입니다.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g1582d27f94a_0_24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82d27f94a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1582d27f94a_0_25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대용량 시스템에 대한 이해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웹의 기본 아키텍처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웹의 기본 아키텍처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37" name="Google Shape;137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웹의 기본 아키텍처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1203826" y="2080744"/>
            <a:ext cx="18498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3563176" y="2080744"/>
            <a:ext cx="18498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5867826" y="2080744"/>
            <a:ext cx="18498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웹의 기본 아키텍처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8" name="Google Shape;148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웹의 기본 아키텍처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2701836" y="2177625"/>
            <a:ext cx="17130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서버</a:t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4724972" y="2177625"/>
            <a:ext cx="17130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어플리케이션 서버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6859382" y="2177625"/>
            <a:ext cx="17130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678700" y="2177625"/>
            <a:ext cx="17130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웹의 기본 아키텍처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60" name="Google Shape;160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웹의 기본 아키텍처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웹 서버, 웹 어플리케이션 서버는 왜 나누어져 있을까?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웹의 기본 아키텍처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69" name="Google Shape;169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웹의 기본 아키텍처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1145750" y="2720100"/>
            <a:ext cx="673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태초에는 웹서버만 있는 형태에서 웹의 복잡도가 증가함에 따라…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웹의 기본 아키텍처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78" name="Google Shape;178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웹의 기본 아키텍처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관심사의 분리 / 관측가능한 시스템 / 효율적인 리소스 사용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웹의 기본 아키텍처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87" name="Google Shape;187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웹의 기본 아키텍처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2725802" y="2195075"/>
            <a:ext cx="16752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서버</a:t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4703819" y="2195075"/>
            <a:ext cx="16752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어플리케이션 서버</a:t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6790629" y="2195075"/>
            <a:ext cx="1675200" cy="188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</a:t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836250" y="2367728"/>
            <a:ext cx="875100" cy="9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974245" y="2520128"/>
            <a:ext cx="875100" cy="9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1112240" y="2672528"/>
            <a:ext cx="875100" cy="9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1250234" y="2824928"/>
            <a:ext cx="875100" cy="9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1388229" y="2977328"/>
            <a:ext cx="875100" cy="92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2"/>
          <p:cNvCxnSpPr>
            <a:endCxn id="202" idx="2"/>
          </p:cNvCxnSpPr>
          <p:nvPr/>
        </p:nvCxnSpPr>
        <p:spPr>
          <a:xfrm flipH="1" rot="10800000">
            <a:off x="4495838" y="1749651"/>
            <a:ext cx="735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대용량 시스템의 모습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05" name="Google Shape;205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웹의 기본 아키텍처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2503889" y="47520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2083225" y="1898750"/>
            <a:ext cx="823200" cy="19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806" y="2594700"/>
            <a:ext cx="1092000" cy="63699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/>
          <p:nvPr/>
        </p:nvSpPr>
        <p:spPr>
          <a:xfrm>
            <a:off x="3540675" y="1363288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10" name="Google Shape;210;p32"/>
          <p:cNvSpPr/>
          <p:nvPr/>
        </p:nvSpPr>
        <p:spPr>
          <a:xfrm>
            <a:off x="3613750" y="1423163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11" name="Google Shape;211;p32"/>
          <p:cNvSpPr/>
          <p:nvPr/>
        </p:nvSpPr>
        <p:spPr>
          <a:xfrm>
            <a:off x="3699675" y="1506088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서버</a:t>
            </a:r>
            <a:endParaRPr sz="800"/>
          </a:p>
        </p:txBody>
      </p:sp>
      <p:sp>
        <p:nvSpPr>
          <p:cNvPr id="202" name="Google Shape;202;p32"/>
          <p:cNvSpPr/>
          <p:nvPr/>
        </p:nvSpPr>
        <p:spPr>
          <a:xfrm>
            <a:off x="5231738" y="1600551"/>
            <a:ext cx="823200" cy="2982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데이터베이스</a:t>
            </a:r>
            <a:endParaRPr sz="800"/>
          </a:p>
        </p:txBody>
      </p:sp>
      <p:sp>
        <p:nvSpPr>
          <p:cNvPr id="212" name="Google Shape;212;p32"/>
          <p:cNvSpPr/>
          <p:nvPr/>
        </p:nvSpPr>
        <p:spPr>
          <a:xfrm>
            <a:off x="5211338" y="1292799"/>
            <a:ext cx="823200" cy="2430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13" name="Google Shape;213;p32"/>
          <p:cNvSpPr/>
          <p:nvPr/>
        </p:nvSpPr>
        <p:spPr>
          <a:xfrm>
            <a:off x="5223213" y="1994724"/>
            <a:ext cx="900525" cy="270000"/>
          </a:xfrm>
          <a:prstGeom prst="flowChartMagneticDrum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비동기큐</a:t>
            </a:r>
            <a:endParaRPr sz="800"/>
          </a:p>
        </p:txBody>
      </p:sp>
      <p:cxnSp>
        <p:nvCxnSpPr>
          <p:cNvPr id="214" name="Google Shape;214;p32"/>
          <p:cNvCxnSpPr/>
          <p:nvPr/>
        </p:nvCxnSpPr>
        <p:spPr>
          <a:xfrm rot="10800000">
            <a:off x="4921413" y="1418174"/>
            <a:ext cx="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2"/>
          <p:cNvCxnSpPr>
            <a:endCxn id="212" idx="2"/>
          </p:cNvCxnSpPr>
          <p:nvPr/>
        </p:nvCxnSpPr>
        <p:spPr>
          <a:xfrm>
            <a:off x="4917038" y="1414299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/>
          <p:nvPr/>
        </p:nvCxnSpPr>
        <p:spPr>
          <a:xfrm flipH="1" rot="10800000">
            <a:off x="4923363" y="2113889"/>
            <a:ext cx="29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2"/>
          <p:cNvCxnSpPr>
            <a:endCxn id="218" idx="2"/>
          </p:cNvCxnSpPr>
          <p:nvPr/>
        </p:nvCxnSpPr>
        <p:spPr>
          <a:xfrm flipH="1" rot="10800000">
            <a:off x="4527413" y="2896826"/>
            <a:ext cx="735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2"/>
          <p:cNvSpPr/>
          <p:nvPr/>
        </p:nvSpPr>
        <p:spPr>
          <a:xfrm>
            <a:off x="3572250" y="2510463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20" name="Google Shape;220;p32"/>
          <p:cNvSpPr/>
          <p:nvPr/>
        </p:nvSpPr>
        <p:spPr>
          <a:xfrm>
            <a:off x="3645325" y="2570338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21" name="Google Shape;221;p32"/>
          <p:cNvSpPr/>
          <p:nvPr/>
        </p:nvSpPr>
        <p:spPr>
          <a:xfrm>
            <a:off x="3731250" y="2653263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서버</a:t>
            </a:r>
            <a:endParaRPr sz="800"/>
          </a:p>
        </p:txBody>
      </p:sp>
      <p:sp>
        <p:nvSpPr>
          <p:cNvPr id="218" name="Google Shape;218;p32"/>
          <p:cNvSpPr/>
          <p:nvPr/>
        </p:nvSpPr>
        <p:spPr>
          <a:xfrm>
            <a:off x="5263313" y="2747726"/>
            <a:ext cx="823200" cy="2982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데이터베이스</a:t>
            </a:r>
            <a:endParaRPr sz="800"/>
          </a:p>
        </p:txBody>
      </p:sp>
      <p:sp>
        <p:nvSpPr>
          <p:cNvPr id="222" name="Google Shape;222;p32"/>
          <p:cNvSpPr/>
          <p:nvPr/>
        </p:nvSpPr>
        <p:spPr>
          <a:xfrm>
            <a:off x="5242913" y="2439974"/>
            <a:ext cx="823200" cy="2430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23" name="Google Shape;223;p32"/>
          <p:cNvSpPr/>
          <p:nvPr/>
        </p:nvSpPr>
        <p:spPr>
          <a:xfrm>
            <a:off x="5254788" y="3141899"/>
            <a:ext cx="900525" cy="270000"/>
          </a:xfrm>
          <a:prstGeom prst="flowChartMagneticDrum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비동기큐</a:t>
            </a:r>
            <a:endParaRPr sz="800"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4952988" y="2565349"/>
            <a:ext cx="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2"/>
          <p:cNvCxnSpPr>
            <a:endCxn id="222" idx="2"/>
          </p:cNvCxnSpPr>
          <p:nvPr/>
        </p:nvCxnSpPr>
        <p:spPr>
          <a:xfrm>
            <a:off x="4948613" y="2561474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2"/>
          <p:cNvCxnSpPr/>
          <p:nvPr/>
        </p:nvCxnSpPr>
        <p:spPr>
          <a:xfrm flipH="1" rot="10800000">
            <a:off x="4954938" y="3261064"/>
            <a:ext cx="29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2"/>
          <p:cNvCxnSpPr>
            <a:endCxn id="228" idx="2"/>
          </p:cNvCxnSpPr>
          <p:nvPr/>
        </p:nvCxnSpPr>
        <p:spPr>
          <a:xfrm flipH="1" rot="10800000">
            <a:off x="4527413" y="4109026"/>
            <a:ext cx="7359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2"/>
          <p:cNvSpPr/>
          <p:nvPr/>
        </p:nvSpPr>
        <p:spPr>
          <a:xfrm>
            <a:off x="3572250" y="3722663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30" name="Google Shape;230;p32"/>
          <p:cNvSpPr/>
          <p:nvPr/>
        </p:nvSpPr>
        <p:spPr>
          <a:xfrm>
            <a:off x="3645325" y="3782538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게이트웨이</a:t>
            </a:r>
            <a:endParaRPr sz="800"/>
          </a:p>
        </p:txBody>
      </p:sp>
      <p:sp>
        <p:nvSpPr>
          <p:cNvPr id="231" name="Google Shape;231;p32"/>
          <p:cNvSpPr/>
          <p:nvPr/>
        </p:nvSpPr>
        <p:spPr>
          <a:xfrm>
            <a:off x="3731250" y="3865463"/>
            <a:ext cx="8232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서버</a:t>
            </a:r>
            <a:endParaRPr sz="800"/>
          </a:p>
        </p:txBody>
      </p:sp>
      <p:sp>
        <p:nvSpPr>
          <p:cNvPr id="228" name="Google Shape;228;p32"/>
          <p:cNvSpPr/>
          <p:nvPr/>
        </p:nvSpPr>
        <p:spPr>
          <a:xfrm>
            <a:off x="5263313" y="3959926"/>
            <a:ext cx="823200" cy="2982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데이터베이스</a:t>
            </a:r>
            <a:endParaRPr sz="800"/>
          </a:p>
        </p:txBody>
      </p:sp>
      <p:sp>
        <p:nvSpPr>
          <p:cNvPr id="232" name="Google Shape;232;p32"/>
          <p:cNvSpPr/>
          <p:nvPr/>
        </p:nvSpPr>
        <p:spPr>
          <a:xfrm>
            <a:off x="5242913" y="3652174"/>
            <a:ext cx="823200" cy="2430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캐시</a:t>
            </a:r>
            <a:endParaRPr sz="800"/>
          </a:p>
        </p:txBody>
      </p:sp>
      <p:sp>
        <p:nvSpPr>
          <p:cNvPr id="233" name="Google Shape;233;p32"/>
          <p:cNvSpPr/>
          <p:nvPr/>
        </p:nvSpPr>
        <p:spPr>
          <a:xfrm>
            <a:off x="5254788" y="4354099"/>
            <a:ext cx="900525" cy="270000"/>
          </a:xfrm>
          <a:prstGeom prst="flowChartMagneticDrum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비동기큐</a:t>
            </a:r>
            <a:endParaRPr sz="800"/>
          </a:p>
        </p:txBody>
      </p:sp>
      <p:cxnSp>
        <p:nvCxnSpPr>
          <p:cNvPr id="234" name="Google Shape;234;p32"/>
          <p:cNvCxnSpPr/>
          <p:nvPr/>
        </p:nvCxnSpPr>
        <p:spPr>
          <a:xfrm rot="10800000">
            <a:off x="4952988" y="3777549"/>
            <a:ext cx="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>
            <a:endCxn id="232" idx="2"/>
          </p:cNvCxnSpPr>
          <p:nvPr/>
        </p:nvCxnSpPr>
        <p:spPr>
          <a:xfrm>
            <a:off x="4948613" y="3773674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2"/>
          <p:cNvCxnSpPr/>
          <p:nvPr/>
        </p:nvCxnSpPr>
        <p:spPr>
          <a:xfrm flipH="1" rot="10800000">
            <a:off x="4954938" y="4473264"/>
            <a:ext cx="297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2"/>
          <p:cNvSpPr/>
          <p:nvPr/>
        </p:nvSpPr>
        <p:spPr>
          <a:xfrm>
            <a:off x="6617603" y="1955963"/>
            <a:ext cx="10638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로그 시스템</a:t>
            </a:r>
            <a:endParaRPr sz="800"/>
          </a:p>
        </p:txBody>
      </p:sp>
      <p:sp>
        <p:nvSpPr>
          <p:cNvPr id="238" name="Google Shape;238;p32"/>
          <p:cNvSpPr/>
          <p:nvPr/>
        </p:nvSpPr>
        <p:spPr>
          <a:xfrm>
            <a:off x="6617603" y="2647938"/>
            <a:ext cx="10638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매트릭 수집 서버</a:t>
            </a:r>
            <a:endParaRPr sz="800"/>
          </a:p>
        </p:txBody>
      </p:sp>
      <p:sp>
        <p:nvSpPr>
          <p:cNvPr id="239" name="Google Shape;239;p32"/>
          <p:cNvSpPr/>
          <p:nvPr/>
        </p:nvSpPr>
        <p:spPr>
          <a:xfrm>
            <a:off x="6626828" y="3374613"/>
            <a:ext cx="10638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전문검색 색인</a:t>
            </a:r>
            <a:endParaRPr sz="800"/>
          </a:p>
        </p:txBody>
      </p:sp>
      <p:sp>
        <p:nvSpPr>
          <p:cNvPr id="240" name="Google Shape;240;p32"/>
          <p:cNvSpPr/>
          <p:nvPr/>
        </p:nvSpPr>
        <p:spPr>
          <a:xfrm>
            <a:off x="6617603" y="1230363"/>
            <a:ext cx="10638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 웨어하우스</a:t>
            </a:r>
            <a:endParaRPr sz="800"/>
          </a:p>
        </p:txBody>
      </p:sp>
      <p:sp>
        <p:nvSpPr>
          <p:cNvPr id="241" name="Google Shape;241;p32"/>
          <p:cNvSpPr/>
          <p:nvPr/>
        </p:nvSpPr>
        <p:spPr>
          <a:xfrm>
            <a:off x="6617603" y="4101288"/>
            <a:ext cx="1063800" cy="6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푸시 서버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