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5D825A-FFCE-4895-BFE1-3114C1B3638B}">
  <a:tblStyle styleId="{655D825A-FFCE-4895-BFE1-3114C1B36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bca11d37_1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55bca11d37_1_20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5bca11d37_1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55bca11d37_1_30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5bca11d37_1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55bca11d37_1_30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5bca11d37_1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55bca11d37_1_3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5bca11d37_1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웹 서비스에서 병목이 어딘지를 애기하기 전에 필요한 개념이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스케일 업과 스케일 아웃인데요.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둘의 개념은 간단해요. </a:t>
            </a:r>
            <a:endParaRPr/>
          </a:p>
        </p:txBody>
      </p:sp>
      <p:sp>
        <p:nvSpPr>
          <p:cNvPr id="133" name="Google Shape;133;g155bca11d37_1_20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5bca11d37_1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웹 서비스에서 병목이 어딘지를 애기하기 전에 필요한 개념이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스케일 업과 스케일 아웃인데요.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둘의 개념은 간단해요. </a:t>
            </a:r>
            <a:endParaRPr/>
          </a:p>
        </p:txBody>
      </p:sp>
      <p:sp>
        <p:nvSpPr>
          <p:cNvPr id="141" name="Google Shape;141;g155bca11d37_1_21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bca11d37_1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55bca11d37_1_23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5bca11d37_1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55bca11d37_1_23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5bca11d37_1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스케일 아웃이 되어 실제로 서버는 여러개가 존재하더라도, 클라이언트에게는 마치 하나의 서버인 것처럼 동작해야합니다.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55bca11d37_1_24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bca11d37_1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그렇기 때문에 어떤 서버로 요청을 하더라도 입력이 같다면 항상 같은 결과를 반환해야합니다.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55bca11d37_1_2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bca11d37_1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때문에 여러 서버들은 대부분 같은 데이터를 바라볼 수 있도록, 데이터베이스를 공유하게 되죠.</a:t>
            </a:r>
            <a:endParaRPr/>
          </a:p>
        </p:txBody>
      </p:sp>
      <p:sp>
        <p:nvSpPr>
          <p:cNvPr id="208" name="Google Shape;208;g155bca11d37_1_27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5bca11d37_1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55bca11d37_1_29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대용량 시스템에 대한 이해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2 </a:t>
            </a:r>
            <a:r>
              <a:rPr b="1" lang="ko" sz="1500">
                <a:solidFill>
                  <a:schemeClr val="dk1"/>
                </a:solidFill>
              </a:rPr>
              <a:t>왜 데이터베이스가 병목일까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40" name="Google Shape;240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1145750" y="272010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데이터베이스는 데이터라는 상태를 관리하고 있어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서버보다 스케일 아웃을 하기 위해서는 훨씬 많은 비용이 필요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48" name="Google Shape;248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1145750" y="272010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현대 서버 아키텍처는 상태관리를 데이터베이스에 위임하고,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서버는 상태관리를 하지 않는 방향으로 발전 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56" name="Google Shape;256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1145750" y="272010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스케일 아웃외에도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데이터베이스는 디스크의 데이터를 접근해서 가져온다.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37" name="Google Shape;137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스케일 업(scale up)과 스케일 아웃(scale out)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45" name="Google Shape;145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1346675" y="2599223"/>
            <a:ext cx="1216800" cy="10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5886650" y="1189374"/>
            <a:ext cx="1609500" cy="16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5930600" y="3457548"/>
            <a:ext cx="1216800" cy="10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6083000" y="3609948"/>
            <a:ext cx="1216800" cy="10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6235400" y="3762348"/>
            <a:ext cx="1216800" cy="10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6387800" y="3914748"/>
            <a:ext cx="1216800" cy="10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cxnSp>
        <p:nvCxnSpPr>
          <p:cNvPr id="153" name="Google Shape;153;p27"/>
          <p:cNvCxnSpPr>
            <a:stCxn id="147" idx="3"/>
            <a:endCxn id="148" idx="1"/>
          </p:cNvCxnSpPr>
          <p:nvPr/>
        </p:nvCxnSpPr>
        <p:spPr>
          <a:xfrm flipH="1" rot="10800000">
            <a:off x="2563475" y="2003123"/>
            <a:ext cx="3323100" cy="11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7"/>
          <p:cNvCxnSpPr>
            <a:stCxn id="147" idx="3"/>
            <a:endCxn id="149" idx="1"/>
          </p:cNvCxnSpPr>
          <p:nvPr/>
        </p:nvCxnSpPr>
        <p:spPr>
          <a:xfrm>
            <a:off x="2563475" y="3145823"/>
            <a:ext cx="3367200" cy="8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7"/>
          <p:cNvSpPr txBox="1"/>
          <p:nvPr/>
        </p:nvSpPr>
        <p:spPr>
          <a:xfrm>
            <a:off x="3271050" y="2287800"/>
            <a:ext cx="1557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스케일 업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165775" y="3580650"/>
            <a:ext cx="1609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스케일 아웃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63" name="Google Shape;163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1054975" y="2249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{655D825A-FFCE-4895-BFE1-3114C1B3638B}</a:tableStyleId>
              </a:tblPr>
              <a:tblGrid>
                <a:gridCol w="1670525"/>
                <a:gridCol w="2606700"/>
                <a:gridCol w="29617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스케일 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스케일 아웃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유지보수 및 관리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쉬움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여러 노드에 적절히 부하분산 필요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확장성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제약이 있음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스케일업에 비해 자유로움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장애복구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서버가 1대, 다운타임이 있음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장애 탄력성이 있음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30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1" name="Google Shape;17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언제 스케일 아웃이 가능한가?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9" name="Google Shape;179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4049113" y="15723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404911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4049113" y="3867208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1124925" y="2623850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184" name="Google Shape;184;p30"/>
          <p:cNvCxnSpPr/>
          <p:nvPr/>
        </p:nvCxnSpPr>
        <p:spPr>
          <a:xfrm>
            <a:off x="2364875" y="3079625"/>
            <a:ext cx="1677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526592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0"/>
          <p:cNvCxnSpPr/>
          <p:nvPr/>
        </p:nvCxnSpPr>
        <p:spPr>
          <a:xfrm rot="10800000">
            <a:off x="6107519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282400" y="1794450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0"/>
          <p:cNvCxnSpPr/>
          <p:nvPr/>
        </p:nvCxnSpPr>
        <p:spPr>
          <a:xfrm rot="10800000">
            <a:off x="5276475" y="4606275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/>
          <p:nvPr/>
        </p:nvSpPr>
        <p:spPr>
          <a:xfrm>
            <a:off x="4033650" y="1382600"/>
            <a:ext cx="2705400" cy="335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96" name="Google Shape;196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4049113" y="15723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404911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4049113" y="3867208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1124925" y="2623850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201" name="Google Shape;201;p31"/>
          <p:cNvCxnSpPr/>
          <p:nvPr/>
        </p:nvCxnSpPr>
        <p:spPr>
          <a:xfrm>
            <a:off x="2364875" y="3079625"/>
            <a:ext cx="1677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1"/>
          <p:cNvCxnSpPr/>
          <p:nvPr/>
        </p:nvCxnSpPr>
        <p:spPr>
          <a:xfrm rot="10800000">
            <a:off x="2741353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1"/>
          <p:cNvCxnSpPr/>
          <p:nvPr/>
        </p:nvCxnSpPr>
        <p:spPr>
          <a:xfrm>
            <a:off x="2723244" y="179445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/>
          <p:nvPr/>
        </p:nvCxnSpPr>
        <p:spPr>
          <a:xfrm flipH="1" rot="10800000">
            <a:off x="2749425" y="4602075"/>
            <a:ext cx="1233000" cy="8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 txBox="1"/>
          <p:nvPr/>
        </p:nvSpPr>
        <p:spPr>
          <a:xfrm>
            <a:off x="672175" y="1158000"/>
            <a:ext cx="4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같은 입력에 대해서는 항상 같은 결과를 반환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12" name="Google Shape;21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4049113" y="15723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404911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4049113" y="3867208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1124925" y="2623850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217" name="Google Shape;217;p32"/>
          <p:cNvCxnSpPr/>
          <p:nvPr/>
        </p:nvCxnSpPr>
        <p:spPr>
          <a:xfrm>
            <a:off x="2364875" y="3079625"/>
            <a:ext cx="1677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2"/>
          <p:cNvCxnSpPr/>
          <p:nvPr/>
        </p:nvCxnSpPr>
        <p:spPr>
          <a:xfrm rot="10800000">
            <a:off x="2741353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2"/>
          <p:cNvCxnSpPr/>
          <p:nvPr/>
        </p:nvCxnSpPr>
        <p:spPr>
          <a:xfrm>
            <a:off x="2723244" y="179445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2"/>
          <p:cNvCxnSpPr/>
          <p:nvPr/>
        </p:nvCxnSpPr>
        <p:spPr>
          <a:xfrm flipH="1" rot="10800000">
            <a:off x="2749425" y="4602075"/>
            <a:ext cx="1233000" cy="8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2"/>
          <p:cNvSpPr/>
          <p:nvPr/>
        </p:nvSpPr>
        <p:spPr>
          <a:xfrm>
            <a:off x="6511525" y="2037475"/>
            <a:ext cx="1613400" cy="22038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cxnSp>
        <p:nvCxnSpPr>
          <p:cNvPr id="222" name="Google Shape;222;p32"/>
          <p:cNvCxnSpPr/>
          <p:nvPr/>
        </p:nvCxnSpPr>
        <p:spPr>
          <a:xfrm>
            <a:off x="526592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2"/>
          <p:cNvCxnSpPr/>
          <p:nvPr/>
        </p:nvCxnSpPr>
        <p:spPr>
          <a:xfrm rot="10800000">
            <a:off x="6107519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2"/>
          <p:cNvCxnSpPr/>
          <p:nvPr/>
        </p:nvCxnSpPr>
        <p:spPr>
          <a:xfrm rot="10800000">
            <a:off x="5282400" y="1794450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5276475" y="4606275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스케일업과 스케일 아웃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32" name="Google Shape;232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왜 데이터베이스가 병목일까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그렇다면 데이터베이스를 스케일 아웃을 하기는 어려울까?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