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c37f1d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55c37f1dab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5c37f1dab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클라이언트, 서버, 데이터베이스로 간단하게 시작해볼게요.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지금은 서버가 하나라, 해당 서버가 죽을 경우, 시스템 이용이 어려운 상황입니다.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거기다 트래픽이 점점 증가하면서 서버의 응답속도가 느려지고 있어요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g155c37f1dab_0_6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5c37f1dab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서버를 추가할 때, 고려할 점은 부하분산인데요. 부하분산이 잘 될 수 있도록 앞단의 Nginx와 같은 로드밸런스를 추가해줄게요.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서버도 추가했지만 서비스가 계속 커져, 이제는 데이터베이스가 병목이 되었어요.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55c37f1dab_0_8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5c37f1dab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그래서 데이터베이스의 부하를 최소화 할 수 있는 매모리 캐시를 사용하기로 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캐시에 먼저 데이터를 질의하고 없으면 데이터베이스에게 질의한 다음 캐시에 갱신하는 식이죠.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g155c37f1dab_0_10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5c37f1dab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서비스도 무럭무럭 자라고 있으니, 이메일, 푸시 알림등 점점 대외기관과의 연동이 필요한 요구사항들이 추가되고 있어요.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그런데 점점 대외기관이 저희 트래픽을 받지 못해, 서버의 응답 속도가 느려지고 있네요.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g155c37f1dab_0_13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c37f1dab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그래서 응답속도에 영향을 미치지 않도록 대외기관 통신을 카프카나 레빗앰큐와 같은 비동기 큐를 이용해 비동기로 변경합니다.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g155c37f1dab_0_16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5c37f1dab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앞장까지, 점점 느려지는 시스템을 개선해보았는데요.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결국 이런 시스템들이 모여 하나의 거대한 서비스로 발전합니다.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앞에서 살펴본 예는 극히 일부이며, 서비스의 특성과 팀에 따라 다양한 아키텍처들이 나타날 수 있어요.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중요한 것은 스프링, 레디스, 카프카, 데이터베이스과 같은 여러 기술들이 어떤 역할을 하고 유기적으로 어떻게 동작하는지 이해하는 것이에요.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다음 클립부터는 여러 기술중 MySQL에 초점을 맞추어, 대용량 시스템을 구축하는데 필요한 기본지식을 이론, 실습을 통해 알려드릴게요.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g155c37f1dab_0_19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5c37f1da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64" name="Google Shape;64;g155c37f1dab_0_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5c37f1dab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이유들이 있지만, 핵심은 하나의 서버 또는 데이터베이스로 감당하기 힘든 부하입니다.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이로 인해 다수의 서버와 데이터베이스를 활용하게 되는데, 마치 하나 인것처럼 동작하도록 하기 위해 여러가지 최적화 기법이나 기술들이 활용됩니다.</a:t>
            </a:r>
            <a:endParaRPr/>
          </a:p>
        </p:txBody>
      </p:sp>
      <p:sp>
        <p:nvSpPr>
          <p:cNvPr id="73" name="Google Shape;73;g155c37f1dab_0_1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5c37f1da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거기다 대부분의 웹 서비스들은 24시간 무중단의 특성을 가지고 있어요.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때문에 잘못된 코드 한줄이 미치는 영향의 범위가 크죠</a:t>
            </a:r>
            <a:endParaRPr/>
          </a:p>
        </p:txBody>
      </p:sp>
      <p:sp>
        <p:nvSpPr>
          <p:cNvPr id="82" name="Google Shape;82;g155c37f1dab_0_2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5c37f1dab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시스템이 발전함에 따라, 팀이 커지고 도메인별로 여러 개의 마이크로 서비스들이 복잡한 의존관계를 가지게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55c37f1dab_0_2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5c37f1da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정리하면 대용량 시스템이 어려운 이유는 다음과 같아요.</a:t>
            </a:r>
            <a:endParaRPr/>
          </a:p>
        </p:txBody>
      </p:sp>
      <p:sp>
        <p:nvSpPr>
          <p:cNvPr id="100" name="Google Shape;100;g155c37f1dab_0_3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5c37f1dab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시스템이 발전함에 따라, 팀이 커지고 도메인별로 여러 개의 마이크로 서비스들이 복잡한 의존관계를 가지게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55c37f1dab_0_4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5c37f1dab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시스템은 고가용성, 확장성, 관측가능성을 확보할 수 있어야합니다.</a:t>
            </a:r>
            <a:endParaRPr/>
          </a:p>
        </p:txBody>
      </p:sp>
      <p:sp>
        <p:nvSpPr>
          <p:cNvPr id="118" name="Google Shape;118;g155c37f1dab_0_5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5c37f1dab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시스템이 발전함에 따라, 팀이 커지고 도메인별로 여러 개의 마이크로 서비스들이 복잡한 의존관계를 가지게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55c37f1dab_0_6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대용량 시스템에 대한 이해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3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대용량 시스템 아키텍처 맛보기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시스템 발전시켜보기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대용량 시스템 아키텍처 맛보기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4049113" y="2703767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124925" y="2623850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cxnSp>
        <p:nvCxnSpPr>
          <p:cNvPr id="142" name="Google Shape;142;p23"/>
          <p:cNvCxnSpPr/>
          <p:nvPr/>
        </p:nvCxnSpPr>
        <p:spPr>
          <a:xfrm>
            <a:off x="2364875" y="3079625"/>
            <a:ext cx="1677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3"/>
          <p:cNvSpPr/>
          <p:nvPr/>
        </p:nvSpPr>
        <p:spPr>
          <a:xfrm>
            <a:off x="6511525" y="2037475"/>
            <a:ext cx="1613400" cy="22038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  <p:cxnSp>
        <p:nvCxnSpPr>
          <p:cNvPr id="144" name="Google Shape;144;p23"/>
          <p:cNvCxnSpPr/>
          <p:nvPr/>
        </p:nvCxnSpPr>
        <p:spPr>
          <a:xfrm>
            <a:off x="5265925" y="3095375"/>
            <a:ext cx="12456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시스템 발전시켜보기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대용량 시스템 아키텍처 맛보기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4244063" y="2703767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>
            <a:off x="3104100" y="3079625"/>
            <a:ext cx="11328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4"/>
          <p:cNvSpPr/>
          <p:nvPr/>
        </p:nvSpPr>
        <p:spPr>
          <a:xfrm>
            <a:off x="6706475" y="2037475"/>
            <a:ext cx="1613400" cy="22038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  <p:cxnSp>
        <p:nvCxnSpPr>
          <p:cNvPr id="155" name="Google Shape;155;p24"/>
          <p:cNvCxnSpPr/>
          <p:nvPr/>
        </p:nvCxnSpPr>
        <p:spPr>
          <a:xfrm>
            <a:off x="5460875" y="3095375"/>
            <a:ext cx="12456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57" name="Google Shape;157;p24"/>
          <p:cNvSpPr/>
          <p:nvPr/>
        </p:nvSpPr>
        <p:spPr>
          <a:xfrm>
            <a:off x="4244063" y="1572325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4244063" y="2703767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4244063" y="3867208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702650" y="2606525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cxnSp>
        <p:nvCxnSpPr>
          <p:cNvPr id="161" name="Google Shape;161;p24"/>
          <p:cNvCxnSpPr/>
          <p:nvPr/>
        </p:nvCxnSpPr>
        <p:spPr>
          <a:xfrm>
            <a:off x="3104100" y="3079625"/>
            <a:ext cx="11328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4"/>
          <p:cNvCxnSpPr/>
          <p:nvPr/>
        </p:nvCxnSpPr>
        <p:spPr>
          <a:xfrm rot="10800000">
            <a:off x="3358391" y="1810190"/>
            <a:ext cx="0" cy="2791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4"/>
          <p:cNvCxnSpPr/>
          <p:nvPr/>
        </p:nvCxnSpPr>
        <p:spPr>
          <a:xfrm>
            <a:off x="3346159" y="1794450"/>
            <a:ext cx="885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4"/>
          <p:cNvCxnSpPr/>
          <p:nvPr/>
        </p:nvCxnSpPr>
        <p:spPr>
          <a:xfrm flipH="1" rot="10800000">
            <a:off x="3363843" y="4602075"/>
            <a:ext cx="832800" cy="8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4"/>
          <p:cNvSpPr/>
          <p:nvPr/>
        </p:nvSpPr>
        <p:spPr>
          <a:xfrm>
            <a:off x="6706475" y="2037475"/>
            <a:ext cx="1613400" cy="22038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>
            <a:off x="5460875" y="3095375"/>
            <a:ext cx="12456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4"/>
          <p:cNvCxnSpPr/>
          <p:nvPr/>
        </p:nvCxnSpPr>
        <p:spPr>
          <a:xfrm rot="10800000">
            <a:off x="6302469" y="1810190"/>
            <a:ext cx="0" cy="2791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4"/>
          <p:cNvCxnSpPr/>
          <p:nvPr/>
        </p:nvCxnSpPr>
        <p:spPr>
          <a:xfrm rot="10800000">
            <a:off x="5477350" y="1794450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4"/>
          <p:cNvCxnSpPr/>
          <p:nvPr/>
        </p:nvCxnSpPr>
        <p:spPr>
          <a:xfrm rot="10800000">
            <a:off x="5471425" y="4606275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4"/>
          <p:cNvSpPr/>
          <p:nvPr/>
        </p:nvSpPr>
        <p:spPr>
          <a:xfrm>
            <a:off x="2405900" y="2644025"/>
            <a:ext cx="9525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로드밸런서</a:t>
            </a:r>
            <a:endParaRPr/>
          </a:p>
        </p:txBody>
      </p:sp>
      <p:cxnSp>
        <p:nvCxnSpPr>
          <p:cNvPr id="171" name="Google Shape;171;p24"/>
          <p:cNvCxnSpPr>
            <a:endCxn id="170" idx="1"/>
          </p:cNvCxnSpPr>
          <p:nvPr/>
        </p:nvCxnSpPr>
        <p:spPr>
          <a:xfrm flipH="1" rot="10800000">
            <a:off x="1919300" y="3079625"/>
            <a:ext cx="486600" cy="2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시스템 발전시켜보기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대용량 시스템 아키텍처 맛보기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4244063" y="2703767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cxnSp>
        <p:nvCxnSpPr>
          <p:cNvPr id="179" name="Google Shape;179;p25"/>
          <p:cNvCxnSpPr/>
          <p:nvPr/>
        </p:nvCxnSpPr>
        <p:spPr>
          <a:xfrm>
            <a:off x="3104100" y="3079625"/>
            <a:ext cx="11328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5"/>
          <p:cNvCxnSpPr/>
          <p:nvPr/>
        </p:nvCxnSpPr>
        <p:spPr>
          <a:xfrm>
            <a:off x="5460875" y="3095375"/>
            <a:ext cx="12456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82" name="Google Shape;182;p25"/>
          <p:cNvSpPr/>
          <p:nvPr/>
        </p:nvSpPr>
        <p:spPr>
          <a:xfrm>
            <a:off x="4244063" y="1572325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4244063" y="2703767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4244063" y="3867208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702650" y="2606525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cxnSp>
        <p:nvCxnSpPr>
          <p:cNvPr id="186" name="Google Shape;186;p25"/>
          <p:cNvCxnSpPr/>
          <p:nvPr/>
        </p:nvCxnSpPr>
        <p:spPr>
          <a:xfrm>
            <a:off x="3104100" y="3079625"/>
            <a:ext cx="11328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5"/>
          <p:cNvCxnSpPr/>
          <p:nvPr/>
        </p:nvCxnSpPr>
        <p:spPr>
          <a:xfrm rot="10800000">
            <a:off x="3358391" y="1810190"/>
            <a:ext cx="0" cy="2791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/>
          <p:nvPr/>
        </p:nvCxnSpPr>
        <p:spPr>
          <a:xfrm>
            <a:off x="3346159" y="1794450"/>
            <a:ext cx="885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5"/>
          <p:cNvCxnSpPr/>
          <p:nvPr/>
        </p:nvCxnSpPr>
        <p:spPr>
          <a:xfrm flipH="1" rot="10800000">
            <a:off x="3363843" y="4602075"/>
            <a:ext cx="832800" cy="8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5"/>
          <p:cNvSpPr/>
          <p:nvPr/>
        </p:nvSpPr>
        <p:spPr>
          <a:xfrm>
            <a:off x="6706475" y="2037475"/>
            <a:ext cx="1613400" cy="10422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캐시</a:t>
            </a:r>
            <a:endParaRPr/>
          </a:p>
        </p:txBody>
      </p:sp>
      <p:cxnSp>
        <p:nvCxnSpPr>
          <p:cNvPr id="191" name="Google Shape;191;p25"/>
          <p:cNvCxnSpPr/>
          <p:nvPr/>
        </p:nvCxnSpPr>
        <p:spPr>
          <a:xfrm>
            <a:off x="5460875" y="3095375"/>
            <a:ext cx="12456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5"/>
          <p:cNvCxnSpPr/>
          <p:nvPr/>
        </p:nvCxnSpPr>
        <p:spPr>
          <a:xfrm rot="10800000">
            <a:off x="6302469" y="1810190"/>
            <a:ext cx="0" cy="2791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5"/>
          <p:cNvCxnSpPr/>
          <p:nvPr/>
        </p:nvCxnSpPr>
        <p:spPr>
          <a:xfrm rot="10800000">
            <a:off x="5477350" y="1794450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5"/>
          <p:cNvCxnSpPr/>
          <p:nvPr/>
        </p:nvCxnSpPr>
        <p:spPr>
          <a:xfrm rot="10800000">
            <a:off x="5471425" y="4606275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5"/>
          <p:cNvSpPr/>
          <p:nvPr/>
        </p:nvSpPr>
        <p:spPr>
          <a:xfrm>
            <a:off x="2405900" y="2644025"/>
            <a:ext cx="9525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로드밸런서</a:t>
            </a:r>
            <a:endParaRPr/>
          </a:p>
        </p:txBody>
      </p:sp>
      <p:cxnSp>
        <p:nvCxnSpPr>
          <p:cNvPr id="196" name="Google Shape;196;p25"/>
          <p:cNvCxnSpPr>
            <a:endCxn id="195" idx="1"/>
          </p:cNvCxnSpPr>
          <p:nvPr/>
        </p:nvCxnSpPr>
        <p:spPr>
          <a:xfrm flipH="1" rot="10800000">
            <a:off x="1919300" y="3079625"/>
            <a:ext cx="486600" cy="2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5"/>
          <p:cNvSpPr/>
          <p:nvPr/>
        </p:nvSpPr>
        <p:spPr>
          <a:xfrm>
            <a:off x="6706475" y="3247075"/>
            <a:ext cx="1613400" cy="10422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/>
          <p:nvPr/>
        </p:nvSpPr>
        <p:spPr>
          <a:xfrm>
            <a:off x="2391300" y="1651138"/>
            <a:ext cx="6020700" cy="2150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시스템 발전시켜보기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대용량 시스템 아키텍처 맛보기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4273563" y="2396182"/>
            <a:ext cx="1216800" cy="52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cxnSp>
        <p:nvCxnSpPr>
          <p:cNvPr id="206" name="Google Shape;206;p26"/>
          <p:cNvCxnSpPr/>
          <p:nvPr/>
        </p:nvCxnSpPr>
        <p:spPr>
          <a:xfrm>
            <a:off x="3133600" y="2622380"/>
            <a:ext cx="11328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6"/>
          <p:cNvCxnSpPr/>
          <p:nvPr/>
        </p:nvCxnSpPr>
        <p:spPr>
          <a:xfrm>
            <a:off x="5490375" y="2631858"/>
            <a:ext cx="12456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09" name="Google Shape;209;p26"/>
          <p:cNvSpPr/>
          <p:nvPr/>
        </p:nvSpPr>
        <p:spPr>
          <a:xfrm>
            <a:off x="4273563" y="1715262"/>
            <a:ext cx="1216800" cy="52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4273563" y="2396182"/>
            <a:ext cx="1216800" cy="52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4273563" y="3096360"/>
            <a:ext cx="1216800" cy="52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732000" y="2222787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cxnSp>
        <p:nvCxnSpPr>
          <p:cNvPr id="213" name="Google Shape;213;p26"/>
          <p:cNvCxnSpPr/>
          <p:nvPr/>
        </p:nvCxnSpPr>
        <p:spPr>
          <a:xfrm>
            <a:off x="3133600" y="2622380"/>
            <a:ext cx="11328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6"/>
          <p:cNvCxnSpPr/>
          <p:nvPr/>
        </p:nvCxnSpPr>
        <p:spPr>
          <a:xfrm rot="10800000">
            <a:off x="3387891" y="1858563"/>
            <a:ext cx="0" cy="16800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6"/>
          <p:cNvCxnSpPr/>
          <p:nvPr/>
        </p:nvCxnSpPr>
        <p:spPr>
          <a:xfrm>
            <a:off x="3375659" y="1848941"/>
            <a:ext cx="885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6"/>
          <p:cNvCxnSpPr/>
          <p:nvPr/>
        </p:nvCxnSpPr>
        <p:spPr>
          <a:xfrm flipH="1" rot="10800000">
            <a:off x="3393343" y="3538570"/>
            <a:ext cx="832800" cy="5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6"/>
          <p:cNvSpPr/>
          <p:nvPr/>
        </p:nvSpPr>
        <p:spPr>
          <a:xfrm>
            <a:off x="6735975" y="1995197"/>
            <a:ext cx="1613400" cy="6273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캐시</a:t>
            </a:r>
            <a:endParaRPr/>
          </a:p>
        </p:txBody>
      </p:sp>
      <p:cxnSp>
        <p:nvCxnSpPr>
          <p:cNvPr id="218" name="Google Shape;218;p26"/>
          <p:cNvCxnSpPr/>
          <p:nvPr/>
        </p:nvCxnSpPr>
        <p:spPr>
          <a:xfrm>
            <a:off x="5490375" y="2631858"/>
            <a:ext cx="12456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6"/>
          <p:cNvCxnSpPr/>
          <p:nvPr/>
        </p:nvCxnSpPr>
        <p:spPr>
          <a:xfrm rot="10800000">
            <a:off x="6332050" y="1858500"/>
            <a:ext cx="0" cy="22953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/>
          <p:nvPr/>
        </p:nvCxnSpPr>
        <p:spPr>
          <a:xfrm rot="10800000">
            <a:off x="5506850" y="1848941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6"/>
          <p:cNvCxnSpPr/>
          <p:nvPr/>
        </p:nvCxnSpPr>
        <p:spPr>
          <a:xfrm rot="10800000">
            <a:off x="5500925" y="3541142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6"/>
          <p:cNvSpPr/>
          <p:nvPr/>
        </p:nvSpPr>
        <p:spPr>
          <a:xfrm>
            <a:off x="2435400" y="2360229"/>
            <a:ext cx="952500" cy="52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로드밸런서</a:t>
            </a:r>
            <a:endParaRPr/>
          </a:p>
        </p:txBody>
      </p:sp>
      <p:cxnSp>
        <p:nvCxnSpPr>
          <p:cNvPr id="223" name="Google Shape;223;p26"/>
          <p:cNvCxnSpPr>
            <a:endCxn id="222" idx="1"/>
          </p:cNvCxnSpPr>
          <p:nvPr/>
        </p:nvCxnSpPr>
        <p:spPr>
          <a:xfrm flipH="1" rot="10800000">
            <a:off x="1948800" y="2622429"/>
            <a:ext cx="486600" cy="2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6"/>
          <p:cNvSpPr/>
          <p:nvPr/>
        </p:nvSpPr>
        <p:spPr>
          <a:xfrm>
            <a:off x="6735975" y="2723154"/>
            <a:ext cx="1613400" cy="6273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3338000" y="4529700"/>
            <a:ext cx="3131700" cy="4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대외기관</a:t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2391288" y="142756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시스템 내부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27" name="Google Shape;227;p26"/>
          <p:cNvCxnSpPr/>
          <p:nvPr/>
        </p:nvCxnSpPr>
        <p:spPr>
          <a:xfrm rot="10800000">
            <a:off x="4903550" y="4153792"/>
            <a:ext cx="14238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6"/>
          <p:cNvCxnSpPr/>
          <p:nvPr/>
        </p:nvCxnSpPr>
        <p:spPr>
          <a:xfrm>
            <a:off x="4903550" y="4153800"/>
            <a:ext cx="600" cy="375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/>
          <p:nvPr/>
        </p:nvSpPr>
        <p:spPr>
          <a:xfrm>
            <a:off x="2391300" y="1651138"/>
            <a:ext cx="6020700" cy="2150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시스템 발전시켜보기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대용량 시스템 아키텍처 맛보기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4273563" y="2396182"/>
            <a:ext cx="1216800" cy="52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cxnSp>
        <p:nvCxnSpPr>
          <p:cNvPr id="237" name="Google Shape;237;p27"/>
          <p:cNvCxnSpPr/>
          <p:nvPr/>
        </p:nvCxnSpPr>
        <p:spPr>
          <a:xfrm>
            <a:off x="3133600" y="2622380"/>
            <a:ext cx="11328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7"/>
          <p:cNvCxnSpPr/>
          <p:nvPr/>
        </p:nvCxnSpPr>
        <p:spPr>
          <a:xfrm>
            <a:off x="5490375" y="2631858"/>
            <a:ext cx="12456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40" name="Google Shape;240;p27"/>
          <p:cNvSpPr/>
          <p:nvPr/>
        </p:nvSpPr>
        <p:spPr>
          <a:xfrm>
            <a:off x="4273563" y="1715262"/>
            <a:ext cx="1216800" cy="52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4273563" y="2396182"/>
            <a:ext cx="1216800" cy="52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4273563" y="3096360"/>
            <a:ext cx="1216800" cy="52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732000" y="2222787"/>
            <a:ext cx="1216800" cy="87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cxnSp>
        <p:nvCxnSpPr>
          <p:cNvPr id="244" name="Google Shape;244;p27"/>
          <p:cNvCxnSpPr/>
          <p:nvPr/>
        </p:nvCxnSpPr>
        <p:spPr>
          <a:xfrm>
            <a:off x="3133600" y="2622380"/>
            <a:ext cx="11328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7"/>
          <p:cNvCxnSpPr/>
          <p:nvPr/>
        </p:nvCxnSpPr>
        <p:spPr>
          <a:xfrm rot="10800000">
            <a:off x="3387891" y="1858563"/>
            <a:ext cx="0" cy="16800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7"/>
          <p:cNvCxnSpPr/>
          <p:nvPr/>
        </p:nvCxnSpPr>
        <p:spPr>
          <a:xfrm>
            <a:off x="3375659" y="1848941"/>
            <a:ext cx="885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7"/>
          <p:cNvCxnSpPr/>
          <p:nvPr/>
        </p:nvCxnSpPr>
        <p:spPr>
          <a:xfrm flipH="1" rot="10800000">
            <a:off x="3393343" y="3538570"/>
            <a:ext cx="832800" cy="5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7"/>
          <p:cNvSpPr/>
          <p:nvPr/>
        </p:nvSpPr>
        <p:spPr>
          <a:xfrm>
            <a:off x="6735975" y="1800247"/>
            <a:ext cx="1613400" cy="6273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캐시</a:t>
            </a:r>
            <a:endParaRPr/>
          </a:p>
        </p:txBody>
      </p:sp>
      <p:cxnSp>
        <p:nvCxnSpPr>
          <p:cNvPr id="249" name="Google Shape;249;p27"/>
          <p:cNvCxnSpPr/>
          <p:nvPr/>
        </p:nvCxnSpPr>
        <p:spPr>
          <a:xfrm>
            <a:off x="5490375" y="2631858"/>
            <a:ext cx="12456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7"/>
          <p:cNvCxnSpPr/>
          <p:nvPr/>
        </p:nvCxnSpPr>
        <p:spPr>
          <a:xfrm rot="10800000">
            <a:off x="6332050" y="1858375"/>
            <a:ext cx="0" cy="16956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7"/>
          <p:cNvCxnSpPr/>
          <p:nvPr/>
        </p:nvCxnSpPr>
        <p:spPr>
          <a:xfrm rot="10800000">
            <a:off x="5506850" y="1848941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 rot="10800000">
            <a:off x="5500925" y="3541142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7"/>
          <p:cNvSpPr/>
          <p:nvPr/>
        </p:nvSpPr>
        <p:spPr>
          <a:xfrm>
            <a:off x="2435400" y="2360229"/>
            <a:ext cx="952500" cy="52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로드밸런서</a:t>
            </a:r>
            <a:endParaRPr/>
          </a:p>
        </p:txBody>
      </p:sp>
      <p:cxnSp>
        <p:nvCxnSpPr>
          <p:cNvPr id="254" name="Google Shape;254;p27"/>
          <p:cNvCxnSpPr>
            <a:endCxn id="253" idx="1"/>
          </p:cNvCxnSpPr>
          <p:nvPr/>
        </p:nvCxnSpPr>
        <p:spPr>
          <a:xfrm flipH="1" rot="10800000">
            <a:off x="1948800" y="2622429"/>
            <a:ext cx="486600" cy="2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7"/>
          <p:cNvSpPr/>
          <p:nvPr/>
        </p:nvSpPr>
        <p:spPr>
          <a:xfrm>
            <a:off x="6735975" y="2528204"/>
            <a:ext cx="1613400" cy="6273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3338000" y="4529700"/>
            <a:ext cx="3131700" cy="4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대외기관</a:t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2391288" y="142756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시스템 내부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58" name="Google Shape;258;p27"/>
          <p:cNvCxnSpPr/>
          <p:nvPr/>
        </p:nvCxnSpPr>
        <p:spPr>
          <a:xfrm rot="10800000">
            <a:off x="4903425" y="4153800"/>
            <a:ext cx="25494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7"/>
          <p:cNvCxnSpPr/>
          <p:nvPr/>
        </p:nvCxnSpPr>
        <p:spPr>
          <a:xfrm>
            <a:off x="4903550" y="4153800"/>
            <a:ext cx="600" cy="375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/>
          <p:nvPr/>
        </p:nvSpPr>
        <p:spPr>
          <a:xfrm>
            <a:off x="6735975" y="3256150"/>
            <a:ext cx="1613400" cy="432825"/>
          </a:xfrm>
          <a:prstGeom prst="flowChartMagneticDrum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비동기큐</a:t>
            </a:r>
            <a:endParaRPr/>
          </a:p>
        </p:txBody>
      </p:sp>
      <p:cxnSp>
        <p:nvCxnSpPr>
          <p:cNvPr id="261" name="Google Shape;261;p27"/>
          <p:cNvCxnSpPr/>
          <p:nvPr/>
        </p:nvCxnSpPr>
        <p:spPr>
          <a:xfrm rot="10800000">
            <a:off x="7444150" y="3689075"/>
            <a:ext cx="0" cy="4797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시스템 발전시켜보기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대용량 시스템 아키텍처 맛보기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cxnSp>
        <p:nvCxnSpPr>
          <p:cNvPr id="269" name="Google Shape;269;p28"/>
          <p:cNvCxnSpPr>
            <a:endCxn id="270" idx="2"/>
          </p:cNvCxnSpPr>
          <p:nvPr/>
        </p:nvCxnSpPr>
        <p:spPr>
          <a:xfrm flipH="1" rot="10800000">
            <a:off x="4495838" y="1749651"/>
            <a:ext cx="735900" cy="4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8"/>
          <p:cNvSpPr/>
          <p:nvPr/>
        </p:nvSpPr>
        <p:spPr>
          <a:xfrm>
            <a:off x="2083225" y="1898750"/>
            <a:ext cx="823200" cy="191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pic>
        <p:nvPicPr>
          <p:cNvPr id="272" name="Google Shape;2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806" y="2594700"/>
            <a:ext cx="1092000" cy="63699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/>
          <p:nvPr/>
        </p:nvSpPr>
        <p:spPr>
          <a:xfrm>
            <a:off x="3540675" y="1363288"/>
            <a:ext cx="8232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sp>
        <p:nvSpPr>
          <p:cNvPr id="274" name="Google Shape;274;p28"/>
          <p:cNvSpPr/>
          <p:nvPr/>
        </p:nvSpPr>
        <p:spPr>
          <a:xfrm>
            <a:off x="3613750" y="1423163"/>
            <a:ext cx="8232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sp>
        <p:nvSpPr>
          <p:cNvPr id="275" name="Google Shape;275;p28"/>
          <p:cNvSpPr/>
          <p:nvPr/>
        </p:nvSpPr>
        <p:spPr>
          <a:xfrm>
            <a:off x="3699675" y="1506088"/>
            <a:ext cx="8232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서버</a:t>
            </a:r>
            <a:endParaRPr sz="800"/>
          </a:p>
        </p:txBody>
      </p:sp>
      <p:sp>
        <p:nvSpPr>
          <p:cNvPr id="270" name="Google Shape;270;p28"/>
          <p:cNvSpPr/>
          <p:nvPr/>
        </p:nvSpPr>
        <p:spPr>
          <a:xfrm>
            <a:off x="5231738" y="1600551"/>
            <a:ext cx="823200" cy="2982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데이터베이스</a:t>
            </a:r>
            <a:endParaRPr sz="800"/>
          </a:p>
        </p:txBody>
      </p:sp>
      <p:sp>
        <p:nvSpPr>
          <p:cNvPr id="276" name="Google Shape;276;p28"/>
          <p:cNvSpPr/>
          <p:nvPr/>
        </p:nvSpPr>
        <p:spPr>
          <a:xfrm>
            <a:off x="5211338" y="1292799"/>
            <a:ext cx="823200" cy="2430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277" name="Google Shape;277;p28"/>
          <p:cNvSpPr/>
          <p:nvPr/>
        </p:nvSpPr>
        <p:spPr>
          <a:xfrm>
            <a:off x="5223213" y="1994724"/>
            <a:ext cx="900525" cy="270000"/>
          </a:xfrm>
          <a:prstGeom prst="flowChartMagneticDrum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비동기큐</a:t>
            </a:r>
            <a:endParaRPr sz="800"/>
          </a:p>
        </p:txBody>
      </p:sp>
      <p:cxnSp>
        <p:nvCxnSpPr>
          <p:cNvPr id="278" name="Google Shape;278;p28"/>
          <p:cNvCxnSpPr/>
          <p:nvPr/>
        </p:nvCxnSpPr>
        <p:spPr>
          <a:xfrm rot="10800000">
            <a:off x="4921413" y="1418174"/>
            <a:ext cx="0" cy="6957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8"/>
          <p:cNvCxnSpPr>
            <a:endCxn id="276" idx="2"/>
          </p:cNvCxnSpPr>
          <p:nvPr/>
        </p:nvCxnSpPr>
        <p:spPr>
          <a:xfrm>
            <a:off x="4917038" y="1414299"/>
            <a:ext cx="2943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8"/>
          <p:cNvCxnSpPr/>
          <p:nvPr/>
        </p:nvCxnSpPr>
        <p:spPr>
          <a:xfrm flipH="1" rot="10800000">
            <a:off x="4923363" y="2113889"/>
            <a:ext cx="297900" cy="2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8"/>
          <p:cNvCxnSpPr>
            <a:endCxn id="282" idx="2"/>
          </p:cNvCxnSpPr>
          <p:nvPr/>
        </p:nvCxnSpPr>
        <p:spPr>
          <a:xfrm flipH="1" rot="10800000">
            <a:off x="4527413" y="2896826"/>
            <a:ext cx="735900" cy="4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8"/>
          <p:cNvSpPr/>
          <p:nvPr/>
        </p:nvSpPr>
        <p:spPr>
          <a:xfrm>
            <a:off x="3572250" y="2510463"/>
            <a:ext cx="8232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sp>
        <p:nvSpPr>
          <p:cNvPr id="284" name="Google Shape;284;p28"/>
          <p:cNvSpPr/>
          <p:nvPr/>
        </p:nvSpPr>
        <p:spPr>
          <a:xfrm>
            <a:off x="3645325" y="2570338"/>
            <a:ext cx="8232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sp>
        <p:nvSpPr>
          <p:cNvPr id="285" name="Google Shape;285;p28"/>
          <p:cNvSpPr/>
          <p:nvPr/>
        </p:nvSpPr>
        <p:spPr>
          <a:xfrm>
            <a:off x="3731250" y="2653263"/>
            <a:ext cx="8232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서버</a:t>
            </a:r>
            <a:endParaRPr sz="800"/>
          </a:p>
        </p:txBody>
      </p:sp>
      <p:sp>
        <p:nvSpPr>
          <p:cNvPr id="282" name="Google Shape;282;p28"/>
          <p:cNvSpPr/>
          <p:nvPr/>
        </p:nvSpPr>
        <p:spPr>
          <a:xfrm>
            <a:off x="5263313" y="2747726"/>
            <a:ext cx="823200" cy="2982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데이터베이스</a:t>
            </a:r>
            <a:endParaRPr sz="800"/>
          </a:p>
        </p:txBody>
      </p:sp>
      <p:sp>
        <p:nvSpPr>
          <p:cNvPr id="286" name="Google Shape;286;p28"/>
          <p:cNvSpPr/>
          <p:nvPr/>
        </p:nvSpPr>
        <p:spPr>
          <a:xfrm>
            <a:off x="5242913" y="2439974"/>
            <a:ext cx="823200" cy="2430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287" name="Google Shape;287;p28"/>
          <p:cNvSpPr/>
          <p:nvPr/>
        </p:nvSpPr>
        <p:spPr>
          <a:xfrm>
            <a:off x="5254788" y="3141899"/>
            <a:ext cx="900525" cy="270000"/>
          </a:xfrm>
          <a:prstGeom prst="flowChartMagneticDrum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비동기큐</a:t>
            </a:r>
            <a:endParaRPr sz="800"/>
          </a:p>
        </p:txBody>
      </p:sp>
      <p:cxnSp>
        <p:nvCxnSpPr>
          <p:cNvPr id="288" name="Google Shape;288;p28"/>
          <p:cNvCxnSpPr/>
          <p:nvPr/>
        </p:nvCxnSpPr>
        <p:spPr>
          <a:xfrm rot="10800000">
            <a:off x="4952988" y="2565349"/>
            <a:ext cx="0" cy="6957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8"/>
          <p:cNvCxnSpPr>
            <a:endCxn id="286" idx="2"/>
          </p:cNvCxnSpPr>
          <p:nvPr/>
        </p:nvCxnSpPr>
        <p:spPr>
          <a:xfrm>
            <a:off x="4948613" y="2561474"/>
            <a:ext cx="2943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8"/>
          <p:cNvCxnSpPr/>
          <p:nvPr/>
        </p:nvCxnSpPr>
        <p:spPr>
          <a:xfrm flipH="1" rot="10800000">
            <a:off x="4954938" y="3261064"/>
            <a:ext cx="297900" cy="2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8"/>
          <p:cNvCxnSpPr>
            <a:endCxn id="292" idx="2"/>
          </p:cNvCxnSpPr>
          <p:nvPr/>
        </p:nvCxnSpPr>
        <p:spPr>
          <a:xfrm flipH="1" rot="10800000">
            <a:off x="4527413" y="4109026"/>
            <a:ext cx="735900" cy="4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8"/>
          <p:cNvSpPr/>
          <p:nvPr/>
        </p:nvSpPr>
        <p:spPr>
          <a:xfrm>
            <a:off x="3572250" y="3722663"/>
            <a:ext cx="8232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sp>
        <p:nvSpPr>
          <p:cNvPr id="294" name="Google Shape;294;p28"/>
          <p:cNvSpPr/>
          <p:nvPr/>
        </p:nvSpPr>
        <p:spPr>
          <a:xfrm>
            <a:off x="3645325" y="3782538"/>
            <a:ext cx="8232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sp>
        <p:nvSpPr>
          <p:cNvPr id="295" name="Google Shape;295;p28"/>
          <p:cNvSpPr/>
          <p:nvPr/>
        </p:nvSpPr>
        <p:spPr>
          <a:xfrm>
            <a:off x="3731250" y="3865463"/>
            <a:ext cx="8232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서버</a:t>
            </a:r>
            <a:endParaRPr sz="800"/>
          </a:p>
        </p:txBody>
      </p:sp>
      <p:sp>
        <p:nvSpPr>
          <p:cNvPr id="292" name="Google Shape;292;p28"/>
          <p:cNvSpPr/>
          <p:nvPr/>
        </p:nvSpPr>
        <p:spPr>
          <a:xfrm>
            <a:off x="5263313" y="3959926"/>
            <a:ext cx="823200" cy="2982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데이터베이스</a:t>
            </a:r>
            <a:endParaRPr sz="800"/>
          </a:p>
        </p:txBody>
      </p:sp>
      <p:sp>
        <p:nvSpPr>
          <p:cNvPr id="296" name="Google Shape;296;p28"/>
          <p:cNvSpPr/>
          <p:nvPr/>
        </p:nvSpPr>
        <p:spPr>
          <a:xfrm>
            <a:off x="5242913" y="3652174"/>
            <a:ext cx="823200" cy="2430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297" name="Google Shape;297;p28"/>
          <p:cNvSpPr/>
          <p:nvPr/>
        </p:nvSpPr>
        <p:spPr>
          <a:xfrm>
            <a:off x="5254788" y="4354099"/>
            <a:ext cx="900525" cy="270000"/>
          </a:xfrm>
          <a:prstGeom prst="flowChartMagneticDrum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비동기큐</a:t>
            </a:r>
            <a:endParaRPr sz="800"/>
          </a:p>
        </p:txBody>
      </p:sp>
      <p:cxnSp>
        <p:nvCxnSpPr>
          <p:cNvPr id="298" name="Google Shape;298;p28"/>
          <p:cNvCxnSpPr/>
          <p:nvPr/>
        </p:nvCxnSpPr>
        <p:spPr>
          <a:xfrm rot="10800000">
            <a:off x="4952988" y="3777549"/>
            <a:ext cx="0" cy="6957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8"/>
          <p:cNvCxnSpPr>
            <a:endCxn id="296" idx="2"/>
          </p:cNvCxnSpPr>
          <p:nvPr/>
        </p:nvCxnSpPr>
        <p:spPr>
          <a:xfrm>
            <a:off x="4948613" y="3773674"/>
            <a:ext cx="2943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8"/>
          <p:cNvCxnSpPr/>
          <p:nvPr/>
        </p:nvCxnSpPr>
        <p:spPr>
          <a:xfrm flipH="1" rot="10800000">
            <a:off x="4954938" y="4473264"/>
            <a:ext cx="297900" cy="2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8"/>
          <p:cNvSpPr/>
          <p:nvPr/>
        </p:nvSpPr>
        <p:spPr>
          <a:xfrm>
            <a:off x="6617603" y="1955963"/>
            <a:ext cx="10638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로그 시스템</a:t>
            </a:r>
            <a:endParaRPr sz="800"/>
          </a:p>
        </p:txBody>
      </p:sp>
      <p:sp>
        <p:nvSpPr>
          <p:cNvPr id="302" name="Google Shape;302;p28"/>
          <p:cNvSpPr/>
          <p:nvPr/>
        </p:nvSpPr>
        <p:spPr>
          <a:xfrm>
            <a:off x="6617603" y="2647938"/>
            <a:ext cx="10638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매트릭 수집 서버</a:t>
            </a:r>
            <a:endParaRPr sz="800"/>
          </a:p>
        </p:txBody>
      </p:sp>
      <p:sp>
        <p:nvSpPr>
          <p:cNvPr id="303" name="Google Shape;303;p28"/>
          <p:cNvSpPr/>
          <p:nvPr/>
        </p:nvSpPr>
        <p:spPr>
          <a:xfrm>
            <a:off x="6626828" y="3374613"/>
            <a:ext cx="10638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전문검색 색인</a:t>
            </a:r>
            <a:endParaRPr sz="800"/>
          </a:p>
        </p:txBody>
      </p:sp>
      <p:sp>
        <p:nvSpPr>
          <p:cNvPr id="304" name="Google Shape;304;p28"/>
          <p:cNvSpPr/>
          <p:nvPr/>
        </p:nvSpPr>
        <p:spPr>
          <a:xfrm>
            <a:off x="6617603" y="1230363"/>
            <a:ext cx="10638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데이터 웨어하우스</a:t>
            </a:r>
            <a:endParaRPr sz="800"/>
          </a:p>
        </p:txBody>
      </p:sp>
      <p:sp>
        <p:nvSpPr>
          <p:cNvPr id="305" name="Google Shape;305;p28"/>
          <p:cNvSpPr/>
          <p:nvPr/>
        </p:nvSpPr>
        <p:spPr>
          <a:xfrm>
            <a:off x="6617603" y="4101288"/>
            <a:ext cx="1063800" cy="6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푸시 서버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시스템이란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68" name="Google Shape;68;p1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대용량 시스템 아키텍처 맛보기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대용량 트래픽 / 데이터 처리는 왜 어려울까?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시스템이란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77" name="Google Shape;77;p1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대용량 시스템 아키텍처 맛보기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145750" y="272010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하나의 서버 또는 데이터베이스로 감당하기 힘든 부하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-&gt; 다수의 서버와 데이터베이스를 마치 하나인 것처럼 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시스템이란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86" name="Google Shape;86;p1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대용량 시스템 아키텍처 맛보기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145750" y="272010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웹 서비스들은 24시간 무중단 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-&gt; 잘못된 코드 한줄이 미치는 영향의 범위가 크다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시스템이란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95" name="Google Shape;95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대용량 시스템 아키텍처 맛보기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여러 마이크로 서비스들이 복잡한 의존 관계를 가진다.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시스템이란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04" name="Google Shape;104;p1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대용량 시스템 아키텍처 맛보기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145750" y="2046900"/>
            <a:ext cx="67344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대용량 시스템이 어려운 이유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900" lvl="0" marL="3023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하나의 서버로 감당하기 힘들어 대부분 여러개의 서버 또는 데이터베이스를 사용함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900" lvl="0" marL="3023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여러개의 서버에서 유입되는 데이터의 일관성을 보장할 수 있어야함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900" lvl="0" marL="3023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코드 한줄이 데이터에 미치는 영향범위가 굉장히 커짐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900" lvl="0" marL="3023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 서비스들이 얽혀있어, 시스템 복잡도가 상당히 높음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시스템이란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13" name="Google Shape;113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대용량 시스템 아키텍처 맛보기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그렇다면 대용량 시스템은 어떠해야하는가?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시스템이란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22" name="Google Shape;122;p2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대용량 시스템 아키텍처 맛보기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867400" y="1512950"/>
            <a:ext cx="67344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고가용성</a:t>
            </a:r>
            <a:endParaRPr b="1" sz="1800"/>
          </a:p>
          <a:p>
            <a:pPr indent="-142900" lvl="0" marL="28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언제든 서비스를 이용할 수 있어야한다.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확장성</a:t>
            </a:r>
            <a:endParaRPr b="1" sz="1800"/>
          </a:p>
          <a:p>
            <a:pPr indent="-142900" lvl="0" marL="28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시스템이 비대해짐에 따라 증가하는 데이터와 트래픽에 대응할 수 있어야한다</a:t>
            </a:r>
            <a:r>
              <a:rPr b="1" lang="ko" sz="1800"/>
              <a:t>.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관측가능성</a:t>
            </a:r>
            <a:endParaRPr b="1" sz="1800"/>
          </a:p>
          <a:p>
            <a:pPr indent="-142900" lvl="0" marL="28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문제가 생겼을 때 빠르게 인지할 수 있어야하고 문제의 범위를 최소화 할 수 있어야한다.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30" name="Google Shape;130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대용량 시스템 아키텍처 맛보기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1145750" y="2720100"/>
            <a:ext cx="673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대용량 시스템의 아키텍처는 어떤 모습을 하고 있는지, 점진적으로 시스템을 발전시켜 보자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3" name="Google Shape;133;p2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시스템 발전시켜보기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