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ff3bd19a_0_18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dff3bd19a_0_184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dff3bd19a_0_2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여기저기 흩어져있는 철수라는 값을 한곳에서만 관리하겠다.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이것이 정규화의 핵심이에요. 중복을 제거하고 한곳에만 데이터를 관리한다.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한곳에서 관리하기 때문에, 데이터의 불일치가 생기지 않겠죠?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6" name="Google Shape;236;gfdff3bd19a_0_220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dff3bd19a_0_2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하지만 데이터를 읽을 때는 원본 데이터를 찾아가야해요.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주인공이름을 알기 위해서는 주인공 설정집을 찾아가는 것처럼요.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7" name="Google Shape;247;gfdff3bd19a_0_223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dff3bd19a_0_20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결국 졍규화는 </a:t>
            </a:r>
            <a:r>
              <a:rPr lang="ko">
                <a:solidFill>
                  <a:schemeClr val="dk1"/>
                </a:solidFill>
              </a:rPr>
              <a:t>조회와 쓰기 사이의 트레이드 오프</a:t>
            </a:r>
            <a:r>
              <a:rPr lang="ko">
                <a:solidFill>
                  <a:schemeClr val="dk1"/>
                </a:solidFill>
              </a:rPr>
              <a:t>라 볼 수 있어요.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 관점을 가지고 있는 것은 대용량 시스템을 설계하는데 있어 상당히 중요합니다.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조회와 쓰기를 분리해서 바라보고, 둘 중 어떤 것에 중점을 두고 최적화할지에 따라 설계가 많이 달라지기 때문이죠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fdff3bd19a_0_204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dff3bd19a_0_22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그렇다면 비정규화 또는 반정규화라고 부른 것은 무엇일까요?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정규화는 읽기의 성능을 희생하고 데이터 관리를 용이하게 하는 것인데요.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읽기의 성능이 중요한곳에서는 이것을 역행하기도 해요. 이것을 비정규화 혹은 반정규화라고 합니다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7" name="Google Shape;267;gfdff3bd19a_0_224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dff3bd19a_0_2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다음 클립부터는 실습을 진행해볼게요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1" name="Google Shape;281;gfdff3bd19a_0_225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dff3bd19a_0_19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위키백과에서</a:t>
            </a:r>
            <a:r>
              <a:rPr lang="ko"/>
              <a:t>의 데이터베이스 정규화 검색 결과입니다.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 1정규화, 2정규화, BCNF등 어려운 용어들이 많죠?</a:t>
            </a:r>
            <a:endParaRPr/>
          </a:p>
        </p:txBody>
      </p:sp>
      <p:sp>
        <p:nvSpPr>
          <p:cNvPr id="139" name="Google Shape;139;gfdff3bd19a_0_192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dff3bd19a_0_20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많은 글중 핵심은 중복을 최소화한다인데요.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fdff3bd19a_0_201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dff3bd19a_0_20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조회와 쓰기 사이의 트레이드 오프.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 관점을 가지고 있는 것은 대용량 시스템을 설계하는데 있어 상당히 중요합니다.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조회와 쓰기를 분리해서 바라보고, 둘 중 어떤 것에 중점을 두고 최적화할지에 따라 설계가 많이 달라지기 때문이죠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fdff3bd19a_0_203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dff3bd19a_0_20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소설의 주인공은 25살 남자 철수에요. 직업은 강사구요</a:t>
            </a:r>
            <a:endParaRPr/>
          </a:p>
        </p:txBody>
      </p:sp>
      <p:sp>
        <p:nvSpPr>
          <p:cNvPr id="169" name="Google Shape;169;gfdff3bd19a_0_205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dff3bd19a_0_20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fdff3bd19a_0_208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dff3bd19a_0_2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소설 여기저기 흩어져있는 철수라는 글자를 찾아…. 모두 영수로 변경해야하니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생각만해도 아찔하죠..?</a:t>
            </a:r>
            <a:endParaRPr/>
          </a:p>
        </p:txBody>
      </p:sp>
      <p:sp>
        <p:nvSpPr>
          <p:cNvPr id="191" name="Google Shape;191;gfdff3bd19a_0_212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dff3bd19a_0_2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</a:t>
            </a:r>
            <a:r>
              <a:rPr lang="ko"/>
              <a:t>약 소설에서 철수라는 이름 대신 주인공 설정집을 참고하도록 해보면 어떨까요?</a:t>
            </a:r>
            <a:endParaRPr/>
          </a:p>
        </p:txBody>
      </p:sp>
      <p:sp>
        <p:nvSpPr>
          <p:cNvPr id="204" name="Google Shape;204;gfdff3bd19a_0_213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dff3bd19a_0_2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그럼 주인공 설정집 1page의 이름만 바꾸면 주인공이름이 모두 바뀌겠죠?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이것이 정규화입니다. 중복을 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그런데 이것이 마냥 좋아진 것은 아니에요.</a:t>
            </a:r>
            <a:endParaRPr/>
          </a:p>
        </p:txBody>
      </p:sp>
      <p:sp>
        <p:nvSpPr>
          <p:cNvPr id="222" name="Google Shape;222;gfdff3bd19a_0_217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6" y="1467546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s://ko.wikipedia.org/wiki/%EB%8D%B0%EC%9D%B4%ED%84%B0%EB%B2%A0%EC%9D%B4%EC%8A%A4_%EC%A0%95%EA%B7%9C%ED%99%9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s://ko.wikipedia.org/wiki/%EB%8D%B0%EC%9D%B4%ED%84%B0%EB%B2%A0%EC%9D%B4%EC%8A%A4_%EC%A0%95%EA%B7%9C%ED%99%9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SNS모델링으로 배우는 정규화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1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>
                <a:solidFill>
                  <a:schemeClr val="dk1"/>
                </a:solidFill>
              </a:rPr>
              <a:t>정규화 / 비정규화란 무엇인가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정규화란 무엇인가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40" name="Google Shape;240;p3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800">
                <a:solidFill>
                  <a:srgbClr val="FFFFFF"/>
                </a:solidFill>
              </a:rPr>
              <a:t>정규화 / 비정규화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1125500" y="2287050"/>
            <a:ext cx="751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3310050" y="1740900"/>
            <a:ext cx="751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739375" y="2571750"/>
            <a:ext cx="7365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chemeClr val="dk1"/>
                </a:solidFill>
              </a:rPr>
              <a:t>중복을 제거, 한 곳에서만 데이터를 관리</a:t>
            </a: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정규화란 무엇인가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51" name="Google Shape;251;p3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800">
                <a:solidFill>
                  <a:srgbClr val="FFFFFF"/>
                </a:solidFill>
              </a:rPr>
              <a:t>정규화 / 비정규화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3" name="Google Shape;253;p36"/>
          <p:cNvSpPr txBox="1"/>
          <p:nvPr/>
        </p:nvSpPr>
        <p:spPr>
          <a:xfrm>
            <a:off x="1125500" y="2287050"/>
            <a:ext cx="751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254" name="Google Shape;254;p36"/>
          <p:cNvSpPr txBox="1"/>
          <p:nvPr/>
        </p:nvSpPr>
        <p:spPr>
          <a:xfrm>
            <a:off x="3310050" y="1740900"/>
            <a:ext cx="751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739375" y="2571750"/>
            <a:ext cx="7365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chemeClr val="dk1"/>
                </a:solidFill>
              </a:rPr>
              <a:t>읽을 때는 </a:t>
            </a:r>
            <a:r>
              <a:rPr lang="ko" sz="3500">
                <a:solidFill>
                  <a:schemeClr val="dk1"/>
                </a:solidFill>
              </a:rPr>
              <a:t>항상 원본 데이터를 참조</a:t>
            </a: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정규화란 무엇인가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62" name="Google Shape;262;p3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800">
                <a:solidFill>
                  <a:srgbClr val="FFFFFF"/>
                </a:solidFill>
              </a:rPr>
              <a:t>정규화 / 비정규화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1125500" y="2287050"/>
            <a:ext cx="7511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dk1"/>
                </a:solidFill>
              </a:rPr>
              <a:t>테이블 설계관점에서 </a:t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dk1"/>
                </a:solidFill>
              </a:rPr>
              <a:t>조회와 쓰기 사이의 트레이드 오프</a:t>
            </a:r>
            <a:endParaRPr b="1"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비정규화(반정규화)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71" name="Google Shape;271;p3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800">
                <a:solidFill>
                  <a:srgbClr val="FFFFFF"/>
                </a:solidFill>
              </a:rPr>
              <a:t>정규화 / 비정규화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3" name="Google Shape;273;p38"/>
          <p:cNvSpPr txBox="1"/>
          <p:nvPr/>
        </p:nvSpPr>
        <p:spPr>
          <a:xfrm>
            <a:off x="1125500" y="2287050"/>
            <a:ext cx="751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3310050" y="1740900"/>
            <a:ext cx="751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1125500" y="2287050"/>
            <a:ext cx="751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276" name="Google Shape;276;p38"/>
          <p:cNvSpPr txBox="1"/>
          <p:nvPr/>
        </p:nvSpPr>
        <p:spPr>
          <a:xfrm>
            <a:off x="747175" y="1901100"/>
            <a:ext cx="7365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dk1"/>
                </a:solidFill>
              </a:rPr>
              <a:t>철수</a:t>
            </a:r>
            <a:r>
              <a:rPr lang="ko" sz="3500">
                <a:solidFill>
                  <a:schemeClr val="dk1"/>
                </a:solidFill>
              </a:rPr>
              <a:t>는 밥을 먹었다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708150" y="3340850"/>
            <a:ext cx="7887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dk1"/>
                </a:solidFill>
              </a:rPr>
              <a:t>{주인공 설정집.1page.이름}</a:t>
            </a:r>
            <a:r>
              <a:rPr lang="ko" sz="3500">
                <a:solidFill>
                  <a:schemeClr val="dk1"/>
                </a:solidFill>
              </a:rPr>
              <a:t>는 밥을 먹었다</a:t>
            </a:r>
            <a:endParaRPr sz="3500">
              <a:solidFill>
                <a:schemeClr val="dk1"/>
              </a:solidFill>
            </a:endParaRPr>
          </a:p>
        </p:txBody>
      </p:sp>
      <p:cxnSp>
        <p:nvCxnSpPr>
          <p:cNvPr id="278" name="Google Shape;278;p38"/>
          <p:cNvCxnSpPr/>
          <p:nvPr/>
        </p:nvCxnSpPr>
        <p:spPr>
          <a:xfrm rot="10800000">
            <a:off x="1310200" y="2571750"/>
            <a:ext cx="0" cy="694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정규화 / 비정규화 비교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85" name="Google Shape;285;p3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800">
                <a:solidFill>
                  <a:srgbClr val="FFFFFF"/>
                </a:solidFill>
              </a:rPr>
              <a:t>정규화 / 비정규화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87" name="Google Shape;287;p39"/>
          <p:cNvSpPr txBox="1"/>
          <p:nvPr/>
        </p:nvSpPr>
        <p:spPr>
          <a:xfrm>
            <a:off x="3310050" y="2336225"/>
            <a:ext cx="751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</p:txBody>
      </p:sp>
      <p:cxnSp>
        <p:nvCxnSpPr>
          <p:cNvPr id="288" name="Google Shape;288;p39"/>
          <p:cNvCxnSpPr/>
          <p:nvPr/>
        </p:nvCxnSpPr>
        <p:spPr>
          <a:xfrm rot="10800000">
            <a:off x="4398475" y="1223675"/>
            <a:ext cx="14400" cy="3869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9" name="Google Shape;289;p39"/>
          <p:cNvGrpSpPr/>
          <p:nvPr/>
        </p:nvGrpSpPr>
        <p:grpSpPr>
          <a:xfrm>
            <a:off x="743275" y="1457725"/>
            <a:ext cx="3669600" cy="2480300"/>
            <a:chOff x="743275" y="1457725"/>
            <a:chExt cx="3669600" cy="2480300"/>
          </a:xfrm>
        </p:grpSpPr>
        <p:sp>
          <p:nvSpPr>
            <p:cNvPr id="290" name="Google Shape;290;p39"/>
            <p:cNvSpPr txBox="1"/>
            <p:nvPr/>
          </p:nvSpPr>
          <p:spPr>
            <a:xfrm>
              <a:off x="743275" y="2522025"/>
              <a:ext cx="3669600" cy="14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chemeClr val="dk1"/>
                  </a:solidFill>
                </a:rPr>
                <a:t>1. 중복을 제거하고 한 곳에서 관리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chemeClr val="dk1"/>
                  </a:solidFill>
                </a:rPr>
                <a:t>2. 데이터 정합성 유지가 쉬움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chemeClr val="dk1"/>
                  </a:solidFill>
                </a:rPr>
                <a:t>3. 읽기시 </a:t>
              </a:r>
              <a:r>
                <a:rPr lang="ko" sz="2000">
                  <a:solidFill>
                    <a:schemeClr val="dk1"/>
                  </a:solidFill>
                </a:rPr>
                <a:t>참조 </a:t>
              </a:r>
              <a:r>
                <a:rPr lang="ko" sz="2000">
                  <a:solidFill>
                    <a:schemeClr val="dk1"/>
                  </a:solidFill>
                </a:rPr>
                <a:t>발생</a:t>
              </a:r>
              <a:endParaRPr sz="2000">
                <a:solidFill>
                  <a:schemeClr val="dk1"/>
                </a:solidFill>
              </a:endParaRPr>
            </a:p>
          </p:txBody>
        </p:sp>
        <p:sp>
          <p:nvSpPr>
            <p:cNvPr id="291" name="Google Shape;291;p39"/>
            <p:cNvSpPr txBox="1"/>
            <p:nvPr/>
          </p:nvSpPr>
          <p:spPr>
            <a:xfrm>
              <a:off x="1582050" y="1457725"/>
              <a:ext cx="14916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500">
                  <a:solidFill>
                    <a:schemeClr val="dk1"/>
                  </a:solidFill>
                </a:rPr>
                <a:t>정규화</a:t>
              </a:r>
              <a:endParaRPr sz="3500">
                <a:solidFill>
                  <a:schemeClr val="dk1"/>
                </a:solidFill>
              </a:endParaRPr>
            </a:p>
          </p:txBody>
        </p:sp>
      </p:grpSp>
      <p:grpSp>
        <p:nvGrpSpPr>
          <p:cNvPr id="292" name="Google Shape;292;p39"/>
          <p:cNvGrpSpPr/>
          <p:nvPr/>
        </p:nvGrpSpPr>
        <p:grpSpPr>
          <a:xfrm>
            <a:off x="4572000" y="1457725"/>
            <a:ext cx="3669600" cy="2480288"/>
            <a:chOff x="743275" y="1457738"/>
            <a:chExt cx="3669600" cy="2480288"/>
          </a:xfrm>
        </p:grpSpPr>
        <p:sp>
          <p:nvSpPr>
            <p:cNvPr id="293" name="Google Shape;293;p39"/>
            <p:cNvSpPr txBox="1"/>
            <p:nvPr/>
          </p:nvSpPr>
          <p:spPr>
            <a:xfrm>
              <a:off x="743275" y="2522025"/>
              <a:ext cx="3669600" cy="14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chemeClr val="dk1"/>
                  </a:solidFill>
                </a:rPr>
                <a:t>1. 중복을 허용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chemeClr val="dk1"/>
                  </a:solidFill>
                </a:rPr>
                <a:t>2. 데이터 정합성 유지가 어려움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chemeClr val="dk1"/>
                  </a:solidFill>
                </a:rPr>
                <a:t>3. 참조없이 읽기 가능</a:t>
              </a:r>
              <a:endParaRPr sz="2000">
                <a:solidFill>
                  <a:schemeClr val="dk1"/>
                </a:solidFill>
              </a:endParaRPr>
            </a:p>
          </p:txBody>
        </p:sp>
        <p:sp>
          <p:nvSpPr>
            <p:cNvPr id="294" name="Google Shape;294;p39"/>
            <p:cNvSpPr txBox="1"/>
            <p:nvPr/>
          </p:nvSpPr>
          <p:spPr>
            <a:xfrm>
              <a:off x="1582050" y="1457738"/>
              <a:ext cx="24333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500">
                  <a:solidFill>
                    <a:schemeClr val="dk1"/>
                  </a:solidFill>
                </a:rPr>
                <a:t>반정규화(비)</a:t>
              </a:r>
              <a:endParaRPr sz="35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정규화란 무엇인가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43" name="Google Shape;143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800">
                <a:solidFill>
                  <a:srgbClr val="FFFFFF"/>
                </a:solidFill>
              </a:rPr>
              <a:t>정규화 / 비정규화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100" y="1423525"/>
            <a:ext cx="6599225" cy="360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764100" y="1118450"/>
            <a:ext cx="676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출</a:t>
            </a:r>
            <a:r>
              <a:rPr lang="ko" sz="700"/>
              <a:t>저 - </a:t>
            </a:r>
            <a:r>
              <a:rPr lang="ko" sz="700" u="sng">
                <a:solidFill>
                  <a:schemeClr val="hlink"/>
                </a:solidFill>
                <a:hlinkClick r:id="rId5"/>
              </a:rPr>
              <a:t>위키백과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정규화란 무엇인가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53" name="Google Shape;153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800">
                <a:solidFill>
                  <a:srgbClr val="FFFFFF"/>
                </a:solidFill>
              </a:rPr>
              <a:t>정규화 / 비정규화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100" y="1423525"/>
            <a:ext cx="6599225" cy="360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/>
          <p:nvPr/>
        </p:nvSpPr>
        <p:spPr>
          <a:xfrm>
            <a:off x="764100" y="1118450"/>
            <a:ext cx="676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출저 - </a:t>
            </a:r>
            <a:r>
              <a:rPr lang="ko" sz="700" u="sng">
                <a:solidFill>
                  <a:schemeClr val="hlink"/>
                </a:solidFill>
                <a:hlinkClick r:id="rId5"/>
              </a:rPr>
              <a:t>위키백과</a:t>
            </a:r>
            <a:endParaRPr sz="700"/>
          </a:p>
        </p:txBody>
      </p:sp>
      <p:cxnSp>
        <p:nvCxnSpPr>
          <p:cNvPr id="157" name="Google Shape;157;p28"/>
          <p:cNvCxnSpPr/>
          <p:nvPr/>
        </p:nvCxnSpPr>
        <p:spPr>
          <a:xfrm flipH="1" rot="10800000">
            <a:off x="1821000" y="2937600"/>
            <a:ext cx="23421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정규화란 무엇인가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64" name="Google Shape;164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800">
                <a:solidFill>
                  <a:srgbClr val="FFFFFF"/>
                </a:solidFill>
              </a:rPr>
              <a:t>정규화 / 비정규화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6" name="Google Shape;166;p29"/>
          <p:cNvSpPr txBox="1"/>
          <p:nvPr/>
        </p:nvSpPr>
        <p:spPr>
          <a:xfrm>
            <a:off x="1125500" y="2287050"/>
            <a:ext cx="7511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chemeClr val="dk1"/>
                </a:solidFill>
              </a:rPr>
              <a:t>여러분이 소설을 쓰는 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chemeClr val="dk1"/>
                </a:solidFill>
              </a:rPr>
              <a:t>작가가 되었다고 생각해봅시다.</a:t>
            </a: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정규화란 무엇인가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73" name="Google Shape;173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800">
                <a:solidFill>
                  <a:srgbClr val="FFFFFF"/>
                </a:solidFill>
              </a:rPr>
              <a:t>정규화 / 비정규화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5" name="Google Shape;175;p30"/>
          <p:cNvSpPr txBox="1"/>
          <p:nvPr/>
        </p:nvSpPr>
        <p:spPr>
          <a:xfrm>
            <a:off x="1125500" y="2287050"/>
            <a:ext cx="751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531" y="1960062"/>
            <a:ext cx="2043272" cy="204327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/>
        </p:nvSpPr>
        <p:spPr>
          <a:xfrm>
            <a:off x="3278850" y="1865750"/>
            <a:ext cx="7511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chemeClr val="dk1"/>
                </a:solidFill>
              </a:rPr>
              <a:t>이름: 철수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chemeClr val="dk1"/>
                </a:solidFill>
              </a:rPr>
              <a:t>성별: 남자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chemeClr val="dk1"/>
                </a:solidFill>
              </a:rPr>
              <a:t>나이: 25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chemeClr val="dk1"/>
                </a:solidFill>
              </a:rPr>
              <a:t>직업: 강사</a:t>
            </a: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정규화란 무엇인가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84" name="Google Shape;184;p3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800">
                <a:solidFill>
                  <a:srgbClr val="FFFFFF"/>
                </a:solidFill>
              </a:rPr>
              <a:t>정규화 / 비정규화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6" name="Google Shape;186;p31"/>
          <p:cNvSpPr txBox="1"/>
          <p:nvPr/>
        </p:nvSpPr>
        <p:spPr>
          <a:xfrm>
            <a:off x="1125500" y="2287050"/>
            <a:ext cx="751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3278850" y="1865750"/>
            <a:ext cx="751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1125500" y="2287050"/>
            <a:ext cx="7511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chemeClr val="dk1"/>
                </a:solidFill>
              </a:rPr>
              <a:t>마감일 하루 전에 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chemeClr val="dk1"/>
                </a:solidFill>
              </a:rPr>
              <a:t>주인공 이름을 영수로 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chemeClr val="dk1"/>
                </a:solidFill>
              </a:rPr>
              <a:t>바꿔달라고 요청이 왔어요</a:t>
            </a: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정규화란 무엇인가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95" name="Google Shape;195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800">
                <a:solidFill>
                  <a:srgbClr val="FFFFFF"/>
                </a:solidFill>
              </a:rPr>
              <a:t>정규화 / 비정규화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7" name="Google Shape;197;p32"/>
          <p:cNvSpPr txBox="1"/>
          <p:nvPr/>
        </p:nvSpPr>
        <p:spPr>
          <a:xfrm>
            <a:off x="1125500" y="2287050"/>
            <a:ext cx="751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3310050" y="1740900"/>
            <a:ext cx="751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1125500" y="2287050"/>
            <a:ext cx="751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200" y="1789600"/>
            <a:ext cx="3513639" cy="27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1349" y="1740907"/>
            <a:ext cx="2835150" cy="283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정규화란 무엇인가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08" name="Google Shape;208;p3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800">
                <a:solidFill>
                  <a:srgbClr val="FFFFFF"/>
                </a:solidFill>
              </a:rPr>
              <a:t>정규화 / 비정규화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0" name="Google Shape;210;p33"/>
          <p:cNvSpPr txBox="1"/>
          <p:nvPr/>
        </p:nvSpPr>
        <p:spPr>
          <a:xfrm>
            <a:off x="1125500" y="2287050"/>
            <a:ext cx="751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3310050" y="1740900"/>
            <a:ext cx="751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1125500" y="2287050"/>
            <a:ext cx="751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</p:txBody>
      </p:sp>
      <p:grpSp>
        <p:nvGrpSpPr>
          <p:cNvPr id="213" name="Google Shape;213;p33"/>
          <p:cNvGrpSpPr/>
          <p:nvPr/>
        </p:nvGrpSpPr>
        <p:grpSpPr>
          <a:xfrm>
            <a:off x="4957824" y="1577050"/>
            <a:ext cx="2979276" cy="3123806"/>
            <a:chOff x="865399" y="1452225"/>
            <a:chExt cx="2979276" cy="3123806"/>
          </a:xfrm>
        </p:grpSpPr>
        <p:pic>
          <p:nvPicPr>
            <p:cNvPr id="214" name="Google Shape;214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65399" y="1740907"/>
              <a:ext cx="2835150" cy="2835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33"/>
            <p:cNvSpPr txBox="1"/>
            <p:nvPr/>
          </p:nvSpPr>
          <p:spPr>
            <a:xfrm>
              <a:off x="1070875" y="1452225"/>
              <a:ext cx="27738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500">
                  <a:solidFill>
                    <a:schemeClr val="dk1"/>
                  </a:solidFill>
                </a:rPr>
                <a:t>주인공 설정집</a:t>
              </a:r>
              <a:endParaRPr b="1" sz="3500">
                <a:solidFill>
                  <a:schemeClr val="dk1"/>
                </a:solidFill>
              </a:endParaRPr>
            </a:p>
          </p:txBody>
        </p:sp>
      </p:grpSp>
      <p:grpSp>
        <p:nvGrpSpPr>
          <p:cNvPr id="216" name="Google Shape;216;p33"/>
          <p:cNvGrpSpPr/>
          <p:nvPr/>
        </p:nvGrpSpPr>
        <p:grpSpPr>
          <a:xfrm>
            <a:off x="806599" y="1577050"/>
            <a:ext cx="3635201" cy="3123806"/>
            <a:chOff x="5191349" y="1452225"/>
            <a:chExt cx="3635201" cy="3123806"/>
          </a:xfrm>
        </p:grpSpPr>
        <p:pic>
          <p:nvPicPr>
            <p:cNvPr id="217" name="Google Shape;217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91349" y="1740907"/>
              <a:ext cx="2835150" cy="2835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33"/>
            <p:cNvSpPr txBox="1"/>
            <p:nvPr/>
          </p:nvSpPr>
          <p:spPr>
            <a:xfrm>
              <a:off x="6052750" y="1452225"/>
              <a:ext cx="27738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500">
                  <a:solidFill>
                    <a:schemeClr val="dk1"/>
                  </a:solidFill>
                </a:rPr>
                <a:t>소설</a:t>
              </a:r>
              <a:endParaRPr b="1" sz="3500">
                <a:solidFill>
                  <a:schemeClr val="dk1"/>
                </a:solidFill>
              </a:endParaRPr>
            </a:p>
          </p:txBody>
        </p:sp>
      </p:grpSp>
      <p:cxnSp>
        <p:nvCxnSpPr>
          <p:cNvPr id="219" name="Google Shape;219;p33"/>
          <p:cNvCxnSpPr>
            <a:stCxn id="217" idx="3"/>
            <a:endCxn id="214" idx="1"/>
          </p:cNvCxnSpPr>
          <p:nvPr/>
        </p:nvCxnSpPr>
        <p:spPr>
          <a:xfrm>
            <a:off x="3641749" y="3283294"/>
            <a:ext cx="13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정규화란 무엇인가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26" name="Google Shape;226;p3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800">
                <a:solidFill>
                  <a:srgbClr val="FFFFFF"/>
                </a:solidFill>
              </a:rPr>
              <a:t>정규화 / 비정규화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8" name="Google Shape;228;p34"/>
          <p:cNvSpPr txBox="1"/>
          <p:nvPr/>
        </p:nvSpPr>
        <p:spPr>
          <a:xfrm>
            <a:off x="1125500" y="2287050"/>
            <a:ext cx="751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3310050" y="1740900"/>
            <a:ext cx="751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1125500" y="2287050"/>
            <a:ext cx="751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747175" y="1901100"/>
            <a:ext cx="7365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dk1"/>
                </a:solidFill>
              </a:rPr>
              <a:t>철수</a:t>
            </a:r>
            <a:r>
              <a:rPr lang="ko" sz="3500">
                <a:solidFill>
                  <a:schemeClr val="dk1"/>
                </a:solidFill>
              </a:rPr>
              <a:t>는 밥을 먹었다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708150" y="3340850"/>
            <a:ext cx="7887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dk1"/>
                </a:solidFill>
              </a:rPr>
              <a:t>{주인공 설정집.1page.이름}</a:t>
            </a:r>
            <a:r>
              <a:rPr lang="ko" sz="3500">
                <a:solidFill>
                  <a:schemeClr val="dk1"/>
                </a:solidFill>
              </a:rPr>
              <a:t>는 밥을 먹었다</a:t>
            </a:r>
            <a:endParaRPr sz="3500">
              <a:solidFill>
                <a:schemeClr val="dk1"/>
              </a:solidFill>
            </a:endParaRPr>
          </a:p>
        </p:txBody>
      </p:sp>
      <p:cxnSp>
        <p:nvCxnSpPr>
          <p:cNvPr id="233" name="Google Shape;233;p34"/>
          <p:cNvCxnSpPr/>
          <p:nvPr/>
        </p:nvCxnSpPr>
        <p:spPr>
          <a:xfrm>
            <a:off x="1310200" y="2571750"/>
            <a:ext cx="0" cy="694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